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87" r:id="rId4"/>
    <p:sldId id="289" r:id="rId5"/>
    <p:sldId id="295" r:id="rId6"/>
    <p:sldId id="288" r:id="rId7"/>
    <p:sldId id="290" r:id="rId8"/>
    <p:sldId id="294" r:id="rId9"/>
    <p:sldId id="293" r:id="rId10"/>
    <p:sldId id="292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85" r:id="rId23"/>
  </p:sldIdLst>
  <p:sldSz cx="12192000" cy="6858000"/>
  <p:notesSz cx="7065963" cy="11206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>
        <p:scale>
          <a:sx n="85" d="100"/>
          <a:sy n="85" d="100"/>
        </p:scale>
        <p:origin x="-547" y="-1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2339" cy="5608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2046" y="0"/>
            <a:ext cx="3062339" cy="5608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5017C-72B9-4CE0-B6AE-3D545478135B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645286"/>
            <a:ext cx="3062339" cy="5608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2046" y="10645286"/>
            <a:ext cx="3062339" cy="5608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9384B-1BD6-4759-B5D9-2278E3DB6E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00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2288" cy="5603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2088" y="0"/>
            <a:ext cx="3062287" cy="5603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45C12-C172-43E9-9071-4AA704E21630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03200" y="839788"/>
            <a:ext cx="7472363" cy="4203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6438" y="5322888"/>
            <a:ext cx="5653087" cy="504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644188"/>
            <a:ext cx="3062288" cy="560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2088" y="10644188"/>
            <a:ext cx="3062287" cy="560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1C0F8-6539-4CFB-A597-09901641C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24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3831447-C893-4FB7-A405-85B25DF4EE90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  <a:pPr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3561BA9-CDCF-4958-B8AB-66F3BF063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125" y="-5306"/>
            <a:ext cx="11323628" cy="29622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erlin Sans FB Demi" panose="020E0802020502020306" pitchFamily="34" charset="0"/>
              </a:rPr>
              <a:t>SOSIALISASI</a:t>
            </a:r>
            <a:b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erlin Sans FB Demi" panose="020E0802020502020306" pitchFamily="34" charset="0"/>
              </a:rPr>
              <a:t>PEMILIHAN PERBEKEL SERENTAK </a:t>
            </a:r>
            <a:b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erlin Sans FB Demi" panose="020E0802020502020306" pitchFamily="34" charset="0"/>
              </a:rPr>
              <a:t>KABUPATEN BULELENG</a:t>
            </a:r>
            <a:b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erlin Sans FB Demi" panose="020E0802020502020306" pitchFamily="34" charset="0"/>
              </a:rPr>
            </a:b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erlin Sans FB Demi" panose="020E0802020502020306" pitchFamily="34" charset="0"/>
              </a:rPr>
              <a:t>TAHUN </a:t>
            </a:r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erlin Sans FB Demi" panose="020E0802020502020306" pitchFamily="34" charset="0"/>
              </a:rPr>
              <a:t>2019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erlin Sans FB Demi" panose="020E0802020502020306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620" y="5344731"/>
            <a:ext cx="11638459" cy="1215453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DINAS PEMBERDAYAAN MASYARAKAT DAN DESA KABUPATEN BULELENG</a:t>
            </a:r>
          </a:p>
          <a:p>
            <a:pPr algn="ctr"/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6" name="Picture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727" y="2956969"/>
            <a:ext cx="2744810" cy="2182785"/>
          </a:xfrm>
          <a:prstGeom prst="rect">
            <a:avLst/>
          </a:prstGeom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9121140" cy="11303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Bell MT" panose="02020503060305020303" charset="0"/>
              </a:rPr>
              <a:t>DESA-DESA YANG AKAN MENGIKUTI PILKEL SERENTAK TAHUN </a:t>
            </a:r>
            <a:r>
              <a:rPr lang="en-US" b="1" dirty="0" smtClean="0">
                <a:solidFill>
                  <a:schemeClr val="tx1"/>
                </a:solidFill>
                <a:latin typeface="Bell MT" panose="02020503060305020303" charset="0"/>
              </a:rPr>
              <a:t>2019</a:t>
            </a:r>
            <a:endParaRPr lang="en-US" b="1" dirty="0">
              <a:solidFill>
                <a:schemeClr val="tx1"/>
              </a:solidFill>
              <a:latin typeface="Bell MT" panose="02020503060305020303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30740" y="190500"/>
            <a:ext cx="2512060" cy="29565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1552" y="1668780"/>
            <a:ext cx="41374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TEJAKULA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794113"/>
              </p:ext>
            </p:extLst>
          </p:nvPr>
        </p:nvGraphicFramePr>
        <p:xfrm>
          <a:off x="775895" y="2193548"/>
          <a:ext cx="8498106" cy="37726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7274"/>
                <a:gridCol w="3483558"/>
                <a:gridCol w="2507274"/>
              </a:tblGrid>
              <a:tr h="943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MADENAN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KOMANG MUDIARTONO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rgbClr val="002060"/>
                          </a:solidFill>
                          <a:effectLst/>
                        </a:rPr>
                        <a:t>18 DESEMBER 2019</a:t>
                      </a:r>
                      <a:endParaRPr lang="en-US" sz="18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943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PACUNG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I MADE YASA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18 DESEMBER 2019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943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rgbClr val="002060"/>
                          </a:solidFill>
                          <a:effectLst/>
                        </a:rPr>
                        <a:t>TEJAKULA</a:t>
                      </a:r>
                      <a:endParaRPr lang="en-US" sz="1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rgbClr val="002060"/>
                          </a:solidFill>
                          <a:effectLst/>
                        </a:rPr>
                        <a:t>I KETUT SUARDANA</a:t>
                      </a:r>
                      <a:endParaRPr lang="en-US" sz="18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18 DESEMBER 2019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943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rgbClr val="002060"/>
                          </a:solidFill>
                          <a:effectLst/>
                        </a:rPr>
                        <a:t>LES</a:t>
                      </a:r>
                      <a:endParaRPr lang="en-US" sz="1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rgbClr val="002060"/>
                          </a:solidFill>
                          <a:effectLst/>
                        </a:rPr>
                        <a:t>GEDE SUSILA</a:t>
                      </a:r>
                      <a:endParaRPr lang="en-US" sz="18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18 DESEMBER 2019</a:t>
                      </a:r>
                      <a:endParaRPr 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77638" y="1108357"/>
          <a:ext cx="7952507" cy="5167750"/>
        </p:xfrm>
        <a:graphic>
          <a:graphicData uri="http://schemas.openxmlformats.org/drawingml/2006/table">
            <a:tbl>
              <a:tblPr/>
              <a:tblGrid>
                <a:gridCol w="2344760"/>
                <a:gridCol w="3262987"/>
                <a:gridCol w="2344760"/>
              </a:tblGrid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TAMBAKAN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I NYOMAN SURAMA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18 OKTOBER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TAJUN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IR. I GEDE ARDANA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BENGKALA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I MADE ARPANA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BONTIHING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GEDE ARDIKA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TAMBLANG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IR. I NENGAH SUDARSANA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TUNJUNG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MADE SADIA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PAKISAN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NYOMAN WIJASA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BULIAN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MADE PAWITRA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KUBUTAMBAHAN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GEDE PARIADNYANA (PAW)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BUKTI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GEDE WARDANA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51563" y="498764"/>
            <a:ext cx="3782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KUBUTAMBAHAN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SAWAN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92728" y="1288475"/>
          <a:ext cx="8769926" cy="4211779"/>
        </p:xfrm>
        <a:graphic>
          <a:graphicData uri="http://schemas.openxmlformats.org/drawingml/2006/table">
            <a:tbl>
              <a:tblPr/>
              <a:tblGrid>
                <a:gridCol w="2585772"/>
                <a:gridCol w="3598382"/>
                <a:gridCol w="2585772"/>
              </a:tblGrid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SUDAJI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 KOMANG SUDIARTA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PEBRUARI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MENYALI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 MADE JAYAHARTA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BEBETIN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DRS. KETUT LAKSANA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JAGARAGA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MADE SUMENDRA NURJAYA,ST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LEMUKIH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KETUT BUDIARTA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SINABUN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NYOMAN SEMEDANA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 JANUARI 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SUWUG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 WAYAN ANTARA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 OKTOBER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GALUNGAN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 GEDE HARYONO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 JANUARI 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KEROBOKAN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PUTU WISNU WARDANA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BUNGKULAN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 KETUT KUSUMA ARDANA,ST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SEKUMPUL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 MADE SUARTA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 JANUARI 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BULELENG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17417" y="1302325"/>
          <a:ext cx="8132618" cy="4821383"/>
        </p:xfrm>
        <a:graphic>
          <a:graphicData uri="http://schemas.openxmlformats.org/drawingml/2006/table">
            <a:tbl>
              <a:tblPr/>
              <a:tblGrid>
                <a:gridCol w="2397865"/>
                <a:gridCol w="3336888"/>
                <a:gridCol w="2397865"/>
              </a:tblGrid>
              <a:tr h="688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KALIBUKBUK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KETUT SUKA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18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ANTURAN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IR. I MADE BUDI ARSANA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31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SARI MEKAR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MADE SUKASANDI 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31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PEMARON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PUTU MERTAYASA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18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NAGASEPAHA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WAYAN SUMEKEN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18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PETANDAKAN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WAYAN JONI ARIANTO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18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ALASANGKER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WAYAN SITAMA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18 DESEMBER 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SUKASADA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599" y="1246907"/>
          <a:ext cx="8645236" cy="4545734"/>
        </p:xfrm>
        <a:graphic>
          <a:graphicData uri="http://schemas.openxmlformats.org/drawingml/2006/table">
            <a:tbl>
              <a:tblPr/>
              <a:tblGrid>
                <a:gridCol w="2549008"/>
                <a:gridCol w="3547220"/>
                <a:gridCol w="2549008"/>
              </a:tblGrid>
              <a:tr h="4658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PEGAYAMAN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A.ASYGHOR ALI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18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8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PEGADUNGAN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KETUT SUDIARA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18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8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KAYUPUTIH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KETUT SUMENAYA,SE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31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8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SILANGJANA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KOMANG SUPARMA,SE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28 JANUARI 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SAMBANGAN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I NYOMAN SELAMAT </a:t>
                      </a:r>
                      <a:r>
                        <a:rPr lang="en-US" sz="2000" b="1" i="0" u="none" strike="noStrike" dirty="0" err="1">
                          <a:solidFill>
                            <a:srgbClr val="002060"/>
                          </a:solidFill>
                          <a:latin typeface="Calibri"/>
                        </a:rPr>
                        <a:t>ARYA,S,Sos</a:t>
                      </a:r>
                      <a:endParaRPr lang="en-US" sz="2000" b="1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18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8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TEGALLINGGAH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KETUT MUDARNA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18 DESEMBER 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8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PANJI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NYOMAN SUTAMA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31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8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GITGIT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PUTU WARDANA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18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8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WANAGIRI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I WAYAN GUMIASA,SE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19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8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PADANGBULIA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GEDE SUDENA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18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BANJAR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20437" y="1620980"/>
          <a:ext cx="9060871" cy="2549238"/>
        </p:xfrm>
        <a:graphic>
          <a:graphicData uri="http://schemas.openxmlformats.org/drawingml/2006/table">
            <a:tbl>
              <a:tblPr/>
              <a:tblGrid>
                <a:gridCol w="2671556"/>
                <a:gridCol w="3717759"/>
                <a:gridCol w="2671556"/>
              </a:tblGrid>
              <a:tr h="12746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BANYUATIS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Ir. MADE MANGKU JASARATHA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31 DESEMBER 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46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TIRTASARI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GEDE RIASA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31 DESEMBER 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SERIRIT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5745" y="1343883"/>
          <a:ext cx="8839200" cy="4336480"/>
        </p:xfrm>
        <a:graphic>
          <a:graphicData uri="http://schemas.openxmlformats.org/drawingml/2006/table">
            <a:tbl>
              <a:tblPr/>
              <a:tblGrid>
                <a:gridCol w="2606197"/>
                <a:gridCol w="3626806"/>
                <a:gridCol w="2606197"/>
              </a:tblGrid>
              <a:tr h="542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MUNDUK BESTALA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GEDE ARYA ASTIKA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KALIANGET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MADE SUJANA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RINGDIKIT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GEDE KAWIT ADNYANA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25 JULI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KALISADA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NYOMAN BAGIARTA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PATEMON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KETUT WINAYA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BESTALA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BAMBANG ERAWAN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GUNUNGSARI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MADE ASTAWA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0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BUBUNAN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KETUT SUDARMAWAN DUNIAJI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BUSUNGBIU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06584" y="1233054"/>
          <a:ext cx="8728361" cy="4678763"/>
        </p:xfrm>
        <a:graphic>
          <a:graphicData uri="http://schemas.openxmlformats.org/drawingml/2006/table">
            <a:tbl>
              <a:tblPr/>
              <a:tblGrid>
                <a:gridCol w="2573517"/>
                <a:gridCol w="3581327"/>
                <a:gridCol w="2573517"/>
              </a:tblGrid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TISTA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GEDE MARJAYA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PUCAKSARI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NYOMAN DHARMA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SEPANG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PUTU AGUNG MAHARDIKA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TELAGA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MADE SUCIPTA ARIMBAWA,S.Sos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TITAB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GEDE OKA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KEKERAN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PUTU SUARJAYA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27 SEPTEMBER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BUSUNGBIU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KETUT SUARTAMA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PELAPUAN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GEDE DARMAYASA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BENGKEL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NYOMAN RAIASA,SH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UMEJERO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GEDE ADIS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TINGGARSARI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KETUT PERBAWA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KEDIS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NENGAH SUPARNA,SH,M.Pd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27 NOPEMBER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GEROKGAK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00546" y="1316185"/>
          <a:ext cx="8243453" cy="4821377"/>
        </p:xfrm>
        <a:graphic>
          <a:graphicData uri="http://schemas.openxmlformats.org/drawingml/2006/table">
            <a:tbl>
              <a:tblPr/>
              <a:tblGrid>
                <a:gridCol w="2430544"/>
                <a:gridCol w="3382365"/>
                <a:gridCol w="2430544"/>
              </a:tblGrid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SUMBERKLAMPOK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WAYAN SAWITRA YASA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PEJARAKAN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MADE ASTAWA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SUMBERKIMA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NENGAH WIRTA (PAW)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15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PEMUTERAN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GEDE MUDITA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PENYABANGAN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MADE SANTIKA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SANGGALANGIT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I NYOMAN DANA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GEROKGAK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PUTU MANGKU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PATAS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NYOMAN SUBERATA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PENGULON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DRS. I NYOMAN JULIANA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TINGA-TINGA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MADE SUWARDIPA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Arial"/>
                        </a:rPr>
                        <a:t>CELUKAN BAWANG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latin typeface="Calibri"/>
                        </a:rPr>
                        <a:t>MUHAMMAD ASHARI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2060"/>
                          </a:solidFill>
                          <a:latin typeface="Calibri"/>
                        </a:rPr>
                        <a:t>17 DESEMBER 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5910" y="16510"/>
            <a:ext cx="5541645" cy="1710690"/>
          </a:xfrm>
          <a:prstGeom prst="rect">
            <a:avLst/>
          </a:prstGeom>
        </p:spPr>
      </p:pic>
      <p:sp>
        <p:nvSpPr>
          <p:cNvPr id="5" name="Horizontal Scroll 4"/>
          <p:cNvSpPr/>
          <p:nvPr/>
        </p:nvSpPr>
        <p:spPr>
          <a:xfrm>
            <a:off x="360045" y="158750"/>
            <a:ext cx="6094095" cy="1241425"/>
          </a:xfrm>
          <a:prstGeom prst="horizontalScroll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charset="0"/>
                <a:ea typeface="SimSun" panose="02010600030101010101" pitchFamily="2" charset="-122"/>
              </a:rPr>
              <a:t>TAHAPAN PELAKSANAAN PILKEL SERENTAK TAHUN 2017</a:t>
            </a:r>
          </a:p>
        </p:txBody>
      </p:sp>
      <p:sp>
        <p:nvSpPr>
          <p:cNvPr id="2" name="Pentagon 1"/>
          <p:cNvSpPr/>
          <p:nvPr/>
        </p:nvSpPr>
        <p:spPr>
          <a:xfrm>
            <a:off x="892810" y="1727835"/>
            <a:ext cx="6426835" cy="704850"/>
          </a:xfrm>
          <a:prstGeom prst="homePlat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SOSIALISASI</a:t>
            </a:r>
            <a:r>
              <a: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85420" y="1711960"/>
            <a:ext cx="643255" cy="72072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13625" y="1711960"/>
            <a:ext cx="3293110" cy="72136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Pebruari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126490" y="2555875"/>
            <a:ext cx="6426835" cy="70485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PEMBENTUKAN PANITIA PILKEL TINGKAT DESA</a:t>
            </a:r>
          </a:p>
        </p:txBody>
      </p:sp>
      <p:sp>
        <p:nvSpPr>
          <p:cNvPr id="7" name="Rectangle 6"/>
          <p:cNvSpPr/>
          <p:nvPr/>
        </p:nvSpPr>
        <p:spPr>
          <a:xfrm>
            <a:off x="419100" y="2540000"/>
            <a:ext cx="643255" cy="7207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47305" y="2540000"/>
            <a:ext cx="3293110" cy="72136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altLang="zh-CN" sz="24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18-25 </a:t>
            </a:r>
            <a:r>
              <a:rPr lang="en-US" altLang="zh-CN" sz="2400" b="1" dirty="0" err="1" smtClean="0">
                <a:latin typeface="Arial" panose="020B0604020202020204" pitchFamily="34" charset="0"/>
                <a:ea typeface="SimSun" panose="02010600030101010101" pitchFamily="2" charset="-122"/>
              </a:rPr>
              <a:t>Maret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1385570" y="3409315"/>
            <a:ext cx="6426835" cy="704850"/>
          </a:xfrm>
          <a:prstGeom prst="homePlate">
            <a:avLst/>
          </a:prstGeom>
          <a:solidFill>
            <a:schemeClr val="accent3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PENYUSUNAN ANGGARAN PILKEL OLEH PANTIA DESA, PENGAJUAN &amp; PERSETUJUAN ANGGARAN OLEH PERBEKEL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8180" y="3393440"/>
            <a:ext cx="643255" cy="7207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06385" y="3393440"/>
            <a:ext cx="3293110" cy="721360"/>
          </a:xfrm>
          <a:prstGeom prst="roundRect">
            <a:avLst/>
          </a:prstGeom>
          <a:solidFill>
            <a:schemeClr val="accent3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18-25 April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1604010" y="4237355"/>
            <a:ext cx="6426835" cy="70485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PENYUSUNAN DAFTAR PEMILIH SEMENTARA OLEH PANITIA PILKEL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96620" y="4221480"/>
            <a:ext cx="643255" cy="7207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4825" y="4221480"/>
            <a:ext cx="3293110" cy="721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2-9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MEI 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1832610" y="5045075"/>
            <a:ext cx="6426835" cy="7048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PENGUMUMAN DAFTAR PEMILIH SEMENTARA, DAN PERBAIKAN IDENTITAS PEMILIH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25220" y="5029200"/>
            <a:ext cx="643255" cy="7207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53425" y="5029200"/>
            <a:ext cx="3293110" cy="7213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16 – 18</a:t>
            </a:r>
            <a:r>
              <a:rPr kumimoji="0" lang="id-ID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2061210" y="5883275"/>
            <a:ext cx="6426835" cy="704850"/>
          </a:xfrm>
          <a:prstGeom prst="homePlat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PENGUMUMAN DAN PENDAFTARAN BAKAL CALON PERBEKEL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53820" y="5867400"/>
            <a:ext cx="643255" cy="72072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82025" y="5867400"/>
            <a:ext cx="3293110" cy="721360"/>
          </a:xfrm>
          <a:prstGeom prst="round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16 – 25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2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bldLvl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2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70295" y="-14605"/>
            <a:ext cx="6022340" cy="3423285"/>
          </a:xfrm>
          <a:prstGeom prst="rect">
            <a:avLst/>
          </a:prstGeom>
        </p:spPr>
      </p:pic>
      <p:sp>
        <p:nvSpPr>
          <p:cNvPr id="5" name="Horizontal Scroll 4"/>
          <p:cNvSpPr/>
          <p:nvPr/>
        </p:nvSpPr>
        <p:spPr>
          <a:xfrm>
            <a:off x="360045" y="158750"/>
            <a:ext cx="6094095" cy="1241425"/>
          </a:xfrm>
          <a:prstGeom prst="horizontalScroll">
            <a:avLst/>
          </a:prstGeom>
          <a:solidFill>
            <a:srgbClr val="FF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charset="0"/>
                <a:ea typeface="SimSun" panose="02010600030101010101" pitchFamily="2" charset="-122"/>
              </a:rPr>
              <a:t>TAHAPAN PELAKSANAAN PILKEL SERENTAK TAHUN 2017</a:t>
            </a:r>
          </a:p>
        </p:txBody>
      </p:sp>
      <p:sp>
        <p:nvSpPr>
          <p:cNvPr id="6" name="Pentagon 5"/>
          <p:cNvSpPr/>
          <p:nvPr/>
        </p:nvSpPr>
        <p:spPr>
          <a:xfrm>
            <a:off x="1194435" y="2521585"/>
            <a:ext cx="6828155" cy="704850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PENGUMUMAN DAFTAR PEMILIH TAMBAHAN</a:t>
            </a:r>
          </a:p>
        </p:txBody>
      </p:sp>
      <p:sp>
        <p:nvSpPr>
          <p:cNvPr id="7" name="Rectangle 6"/>
          <p:cNvSpPr/>
          <p:nvPr/>
        </p:nvSpPr>
        <p:spPr>
          <a:xfrm>
            <a:off x="487045" y="2505710"/>
            <a:ext cx="643255" cy="72072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altLang="zh-CN" sz="2800" b="1" dirty="0">
                <a:latin typeface="Arial" panose="020B0604020202020204" pitchFamily="34" charset="0"/>
                <a:ea typeface="SimSun" panose="02010600030101010101" pitchFamily="2" charset="-122"/>
              </a:rPr>
              <a:t>8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159750" y="2505710"/>
            <a:ext cx="2553970" cy="72136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20-22 Mei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1396365" y="3397250"/>
            <a:ext cx="6828155" cy="704850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PENGUMUMAN DAFTAR PEMILIH TETAP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8975" y="3381375"/>
            <a:ext cx="643255" cy="7207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61680" y="3381375"/>
            <a:ext cx="2553970" cy="7213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</a:t>
            </a: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5</a:t>
            </a:r>
            <a:r>
              <a:rPr kumimoji="0" lang="id-ID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– 28 Mei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1604010" y="4237355"/>
            <a:ext cx="6828155" cy="70485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b="1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PENELITIAN KELENGKAPAN, MELENGKAPI PERSYARATAN, DAN KLARIFIKASI DOKUMEN PERSYARATAN BAKAL CALON</a:t>
            </a:r>
            <a:endParaRPr kumimoji="0" lang="en-US" altLang="zh-CN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2810" y="4221480"/>
            <a:ext cx="643255" cy="7207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69325" y="4221480"/>
            <a:ext cx="2553970" cy="721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27</a:t>
            </a:r>
            <a:r>
              <a:rPr kumimoji="0" lang="id-ID" altLang="zh-CN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Mei – 21 juni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832610" y="5045075"/>
            <a:ext cx="6828155" cy="704850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PENYUSUNAN RANCANGAN KEBUTUHAN SURAT SUARA, KARTU PEMILIH, &amp; PERLENGKAPAN PEMILIHAN LAINNYA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25220" y="5029200"/>
            <a:ext cx="643255" cy="72072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97925" y="5029200"/>
            <a:ext cx="2553970" cy="72136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29-31 Mei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Pentagon 1"/>
          <p:cNvSpPr/>
          <p:nvPr/>
        </p:nvSpPr>
        <p:spPr>
          <a:xfrm>
            <a:off x="941070" y="1631315"/>
            <a:ext cx="6828155" cy="704850"/>
          </a:xfrm>
          <a:prstGeom prst="homePlate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PENCATATAN DAFTAR PEMILIH TAMBAHAN</a:t>
            </a:r>
          </a:p>
        </p:txBody>
      </p:sp>
      <p:sp>
        <p:nvSpPr>
          <p:cNvPr id="3" name="Rectangle 2"/>
          <p:cNvSpPr/>
          <p:nvPr/>
        </p:nvSpPr>
        <p:spPr>
          <a:xfrm>
            <a:off x="233680" y="1615440"/>
            <a:ext cx="643255" cy="720725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altLang="zh-CN" sz="2800" b="1" dirty="0">
                <a:latin typeface="Arial" panose="020B0604020202020204" pitchFamily="34" charset="0"/>
                <a:ea typeface="SimSun" panose="02010600030101010101" pitchFamily="2" charset="-122"/>
              </a:rPr>
              <a:t>7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906385" y="1615440"/>
            <a:ext cx="2553970" cy="721360"/>
          </a:xfrm>
          <a:prstGeom prst="round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20-22 Mei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2082165" y="5905500"/>
            <a:ext cx="6715760" cy="704850"/>
          </a:xfrm>
          <a:prstGeom prst="homePlate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PENGADAAN/PENCETAKAN KARTU PEMILIH, DISTRIBUSI KE DESA, &amp; PENGISIAN KARTU PEMILIH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374775" y="5889625"/>
            <a:ext cx="643255" cy="72072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888730" y="5889625"/>
            <a:ext cx="2553970" cy="721360"/>
          </a:xfrm>
          <a:prstGeom prst="round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 Juni – 30 Sept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2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bldLvl="0" animBg="1"/>
      <p:bldP spid="3" grpId="0" bldLvl="0" animBg="1"/>
      <p:bldP spid="4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23"/>
          <p:cNvPicPr preferRelativeResize="0"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53605" y="46992"/>
            <a:ext cx="4937760" cy="3404235"/>
          </a:xfrm>
          <a:prstGeom prst="rect">
            <a:avLst/>
          </a:prstGeom>
          <a:noFill/>
        </p:spPr>
      </p:pic>
      <p:sp>
        <p:nvSpPr>
          <p:cNvPr id="6" name="Pentagon 5"/>
          <p:cNvSpPr/>
          <p:nvPr/>
        </p:nvSpPr>
        <p:spPr>
          <a:xfrm>
            <a:off x="1638935" y="3745439"/>
            <a:ext cx="6715760" cy="704850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DESIGN SURAT SUARA (TAHAP I)</a:t>
            </a:r>
          </a:p>
        </p:txBody>
      </p:sp>
      <p:sp>
        <p:nvSpPr>
          <p:cNvPr id="7" name="Rectangle 6"/>
          <p:cNvSpPr/>
          <p:nvPr/>
        </p:nvSpPr>
        <p:spPr>
          <a:xfrm>
            <a:off x="931545" y="3729564"/>
            <a:ext cx="643255" cy="720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45500" y="3729564"/>
            <a:ext cx="2553970" cy="7213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26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JUNI</a:t>
            </a: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–</a:t>
            </a: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13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JULI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1904365" y="4527955"/>
            <a:ext cx="6715760" cy="704850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SELEKSI TAMBAHAN (</a:t>
            </a:r>
            <a:r>
              <a:rPr kumimoji="0" lang="en-US" altLang="zh-CN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Tahap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I)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96975" y="4512080"/>
            <a:ext cx="643255" cy="7207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710930" y="4512080"/>
            <a:ext cx="2553970" cy="72136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19-22 Juli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2163445" y="5304121"/>
            <a:ext cx="6715760" cy="704850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PENETAPAN CALON PERBEKEL HASIL SELEKSI TAMBAHAN &amp; PENGAMBILAN NOMOR URUT (</a:t>
            </a:r>
            <a:r>
              <a:rPr kumimoji="0" lang="en-US" altLang="zh-CN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Tahap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Ib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56055" y="5275367"/>
            <a:ext cx="643255" cy="7207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70010" y="5288246"/>
            <a:ext cx="2553970" cy="7213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26 Juli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1191260" y="2183759"/>
            <a:ext cx="6715760" cy="704850"/>
          </a:xfrm>
          <a:prstGeom prst="homePlate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PEMASANGAN PENGUMUMAN CALON YG BERHAK DIPILIH DI TEMPAT UMUM (TAHAP I)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80060" y="2167884"/>
            <a:ext cx="643255" cy="720725"/>
          </a:xfrm>
          <a:prstGeom prst="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97825" y="2167884"/>
            <a:ext cx="2553970" cy="721360"/>
          </a:xfrm>
          <a:prstGeom prst="round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26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JUNI</a:t>
            </a: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– 3 JULI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419860" y="2948953"/>
            <a:ext cx="6715760" cy="70485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PENGUMUMAN PERPANJANGAN MASA PENDAFTARAN BILA BALON YG MEMENUHI SYARAT KURANG DARI 2 ORANG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2470" y="2933078"/>
            <a:ext cx="643255" cy="7207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6425" y="2933078"/>
            <a:ext cx="2553970" cy="721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26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JUNI</a:t>
            </a: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–</a:t>
            </a: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18</a:t>
            </a:r>
            <a:r>
              <a:rPr kumimoji="0" lang="id-ID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JULI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802963" y="101598"/>
            <a:ext cx="6094095" cy="1107596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charset="0"/>
                <a:ea typeface="SimSun" panose="02010600030101010101" pitchFamily="2" charset="-122"/>
              </a:rPr>
              <a:t>TAHAPAN PELAKSANAAN PILKEL SERENTAK TAHUN 2017</a:t>
            </a:r>
          </a:p>
        </p:txBody>
      </p:sp>
      <p:sp>
        <p:nvSpPr>
          <p:cNvPr id="2" name="Pentagon 1"/>
          <p:cNvSpPr/>
          <p:nvPr/>
        </p:nvSpPr>
        <p:spPr>
          <a:xfrm>
            <a:off x="2426335" y="6091440"/>
            <a:ext cx="6828155" cy="70485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PENGADAAN/PENCETAKAN SURAT SUARA DAN PELIPATAN (TAHAP I)</a:t>
            </a:r>
          </a:p>
        </p:txBody>
      </p:sp>
      <p:sp>
        <p:nvSpPr>
          <p:cNvPr id="3" name="Rectangle 2"/>
          <p:cNvSpPr/>
          <p:nvPr/>
        </p:nvSpPr>
        <p:spPr>
          <a:xfrm>
            <a:off x="1718945" y="6075565"/>
            <a:ext cx="643255" cy="7207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19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350086" y="6136640"/>
            <a:ext cx="2553970" cy="7213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 Agt – 17 Okt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931545" y="1380565"/>
            <a:ext cx="6715760" cy="704850"/>
          </a:xfrm>
          <a:prstGeom prst="homePlate">
            <a:avLst/>
          </a:prstGeom>
          <a:solidFill>
            <a:srgbClr val="FF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PENETAPAN CALON PERBEKEL &amp; PENGAMBILAN</a:t>
            </a:r>
            <a:r>
              <a:rPr kumimoji="0" lang="en-US" altLang="zh-CN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NOMOR URUT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(TAHAP </a:t>
            </a:r>
            <a:r>
              <a:rPr kumimoji="0" lang="en-US" altLang="zh-CN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Ia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0345" y="1364690"/>
            <a:ext cx="643255" cy="720725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38110" y="1364690"/>
            <a:ext cx="2553970" cy="721360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altLang="zh-CN" sz="24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22 – 25 </a:t>
            </a:r>
            <a:r>
              <a:rPr lang="en-US" altLang="zh-CN" sz="24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JUNI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1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2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8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3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6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5" grpId="0" animBg="1"/>
      <p:bldP spid="2" grpId="0" bldLvl="0" animBg="1"/>
      <p:bldP spid="3" grpId="0" bldLvl="0" animBg="1"/>
      <p:bldP spid="4" grpId="0" bldLvl="0" animBg="1"/>
      <p:bldP spid="22" grpId="0" animBg="1"/>
      <p:bldP spid="23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2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610985" y="35560"/>
            <a:ext cx="5575300" cy="3225165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892810" y="1488440"/>
            <a:ext cx="6748145" cy="97155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b="1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PENELITIAN KELENGKAPAN, MELENGKAPI PERSYARATAN, DAN KLARIFIKASI PERSYARATAN BALON (Tahap II)</a:t>
            </a:r>
            <a:endParaRPr kumimoji="0" lang="en-US" altLang="zh-CN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sym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5420" y="1487805"/>
            <a:ext cx="643255" cy="9448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62875" y="1564005"/>
            <a:ext cx="2553970" cy="86931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19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JULI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9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AGST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1126490" y="2555875"/>
            <a:ext cx="6748145" cy="70485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PENGADAAN/PENCETAKAN SURAT UNDANGAN PEMILIH OLEH PANITIA PILKEL DESA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9100" y="2540000"/>
            <a:ext cx="643255" cy="7207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6555" y="2540000"/>
            <a:ext cx="2553970" cy="721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AGST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- </a:t>
            </a: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30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SEP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1385570" y="3409315"/>
            <a:ext cx="6748145" cy="7048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b="1" dirty="0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PENETAPAN CALON PERBEKEL HASIL PERPANJANGAN &amp; PENGAMBILAN NOMOR URUT (</a:t>
            </a:r>
            <a:r>
              <a:rPr lang="en-US" altLang="zh-CN" b="1" dirty="0" err="1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Tahap</a:t>
            </a:r>
            <a:r>
              <a:rPr lang="en-US" altLang="zh-CN" b="1" dirty="0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 </a:t>
            </a:r>
            <a:r>
              <a:rPr lang="en-US" altLang="zh-CN" b="1" dirty="0" err="1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IIa</a:t>
            </a:r>
            <a:r>
              <a:rPr lang="en-US" altLang="zh-CN" b="1" dirty="0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)</a:t>
            </a:r>
            <a:endParaRPr kumimoji="0" lang="en-US" altLang="zh-CN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sym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8180" y="3393440"/>
            <a:ext cx="643255" cy="7207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55635" y="3393440"/>
            <a:ext cx="2553970" cy="7213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10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AGST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1604010" y="4237355"/>
            <a:ext cx="6748145" cy="704850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000" b="1" dirty="0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SELEKSI TAMBAHAN BALON PERBEKEL HASIL PERPANJANGAN (</a:t>
            </a:r>
            <a:r>
              <a:rPr lang="en-US" altLang="zh-CN" sz="2000" b="1" dirty="0" err="1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Tahap</a:t>
            </a:r>
            <a:r>
              <a:rPr lang="en-US" altLang="zh-CN" sz="2000" b="1" dirty="0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 II)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sym typeface="+mn-ea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2810" y="4221480"/>
            <a:ext cx="643255" cy="72072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74075" y="4221480"/>
            <a:ext cx="2553970" cy="72136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12-13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AGST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832610" y="5045075"/>
            <a:ext cx="6748145" cy="704850"/>
          </a:xfrm>
          <a:prstGeom prst="homePlate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18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PENETAPAN CALON PERBEKEL HASIL SELEKSI TAMBAHAN</a:t>
            </a:r>
            <a:r>
              <a:rPr kumimoji="0" lang="en-US" altLang="zh-CN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&amp; 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PENGAMBILAN NOMOR URUT (TAHAP </a:t>
            </a:r>
            <a:r>
              <a:rPr kumimoji="0" lang="en-US" altLang="zh-CN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IIb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25220" y="5029200"/>
            <a:ext cx="643255" cy="720725"/>
          </a:xfrm>
          <a:prstGeom prst="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18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02675" y="5029200"/>
            <a:ext cx="2553970" cy="721360"/>
          </a:xfrm>
          <a:prstGeom prst="round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18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14 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AGST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1" name="Pentagon 20"/>
          <p:cNvSpPr/>
          <p:nvPr/>
        </p:nvSpPr>
        <p:spPr>
          <a:xfrm>
            <a:off x="2061210" y="5883275"/>
            <a:ext cx="6748145" cy="704850"/>
          </a:xfrm>
          <a:prstGeom prst="homePlat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DESIGN SURAT SUARA (TAHAP II)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353820" y="5867400"/>
            <a:ext cx="643255" cy="720725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31275" y="5867400"/>
            <a:ext cx="2553970" cy="721360"/>
          </a:xfrm>
          <a:prstGeom prst="round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15-20 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AGST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360045" y="158750"/>
            <a:ext cx="6094095" cy="1241425"/>
          </a:xfrm>
          <a:prstGeom prst="horizontalScroll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charset="0"/>
                <a:ea typeface="SimSun" panose="02010600030101010101" pitchFamily="2" charset="-122"/>
              </a:rPr>
              <a:t>TAHAPAN PELAKSANAAN PILKEL SERENTAK TAHUN 2017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2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2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2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2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22720" y="15875"/>
            <a:ext cx="5633720" cy="1825625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892810" y="1489710"/>
            <a:ext cx="6732270" cy="70485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PEMASANGAN PENGUMUMAN CALON PERBEKEL DI TEMPAT UMUM (Tahap II)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31125" y="1473835"/>
            <a:ext cx="2553970" cy="721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20-27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AGST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1126490" y="2317750"/>
            <a:ext cx="6732270" cy="704850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PEMBENTUKAN KPPS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9100" y="2301875"/>
            <a:ext cx="643255" cy="72072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64805" y="2301875"/>
            <a:ext cx="2553970" cy="72136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19-31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AGST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1385570" y="3171190"/>
            <a:ext cx="6732270" cy="704850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PENGADAAN/PENCETAKAN SURAT SUARA (TAHAP II)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8180" y="3155315"/>
            <a:ext cx="643255" cy="7207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3885" y="3155315"/>
            <a:ext cx="2553970" cy="72136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21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AGST</a:t>
            </a: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-</a:t>
            </a: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31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OKT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1604010" y="3999230"/>
            <a:ext cx="6732270" cy="704850"/>
          </a:xfrm>
          <a:prstGeom prst="homePlate">
            <a:avLst/>
          </a:prstGeom>
          <a:solidFill>
            <a:schemeClr val="accent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PEMBAGIAN KARTU PEMILIH &amp; SURAT UNDANGAN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2810" y="3983355"/>
            <a:ext cx="643255" cy="720725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42325" y="3983355"/>
            <a:ext cx="2553970" cy="721360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SEPT</a:t>
            </a: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-</a:t>
            </a: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1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OKT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832610" y="4806950"/>
            <a:ext cx="6732270" cy="70485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DISTRIBUSI SURAT SUARA &amp; PERLENGKAPAN PEMILIHAN KE DESA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25220" y="4791075"/>
            <a:ext cx="643255" cy="7207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70925" y="4791075"/>
            <a:ext cx="2553970" cy="7213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23 – 27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OKT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1" name="Pentagon 20"/>
          <p:cNvSpPr/>
          <p:nvPr/>
        </p:nvSpPr>
        <p:spPr>
          <a:xfrm>
            <a:off x="2061210" y="5645150"/>
            <a:ext cx="6732270" cy="704850"/>
          </a:xfrm>
          <a:prstGeom prst="homePlat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KAMPANYE CALON PERBEKEL *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353820" y="5629275"/>
            <a:ext cx="643255" cy="720725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99525" y="5629275"/>
            <a:ext cx="2553970" cy="721360"/>
          </a:xfrm>
          <a:prstGeom prst="round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23,24,25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OKT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9855" y="1482725"/>
            <a:ext cx="643255" cy="7207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26</a:t>
            </a:r>
          </a:p>
        </p:txBody>
      </p:sp>
      <p:sp>
        <p:nvSpPr>
          <p:cNvPr id="7" name="Horizontal Scroll 6"/>
          <p:cNvSpPr/>
          <p:nvPr/>
        </p:nvSpPr>
        <p:spPr>
          <a:xfrm>
            <a:off x="360045" y="158750"/>
            <a:ext cx="6094095" cy="1241425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charset="0"/>
                <a:ea typeface="SimSun" panose="02010600030101010101" pitchFamily="2" charset="-122"/>
              </a:rPr>
              <a:t>TAHAPAN PELAKSANAAN PILKEL SERENTAK TAHUN 2017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5885" y="6473190"/>
            <a:ext cx="8698230" cy="30480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*Menunggu Keputusan Bupati Tentang Tanggal Pemungutan Suara/Pencoblosan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2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2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2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2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5" grpId="0" animBg="1"/>
      <p:bldP spid="7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2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80505" y="163830"/>
            <a:ext cx="5569585" cy="2376170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892810" y="1494155"/>
            <a:ext cx="6748145" cy="62103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MASA TENANG*</a:t>
            </a:r>
          </a:p>
        </p:txBody>
      </p:sp>
      <p:sp>
        <p:nvSpPr>
          <p:cNvPr id="7" name="Rectangle 6"/>
          <p:cNvSpPr/>
          <p:nvPr/>
        </p:nvSpPr>
        <p:spPr>
          <a:xfrm>
            <a:off x="185420" y="1494155"/>
            <a:ext cx="643255" cy="6210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62875" y="1494155"/>
            <a:ext cx="2553970" cy="62166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25-28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OKT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1126490" y="2238375"/>
            <a:ext cx="6748145" cy="704850"/>
          </a:xfrm>
          <a:prstGeom prst="homePlate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18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PEMUNGUTAN &amp;  PENGHITUNGAN SUARA DI TPS*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9100" y="2222500"/>
            <a:ext cx="643255" cy="720725"/>
          </a:xfrm>
          <a:prstGeom prst="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18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6555" y="2222500"/>
            <a:ext cx="2553970" cy="721360"/>
          </a:xfrm>
          <a:prstGeom prst="round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18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29-31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OKT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1385570" y="3091815"/>
            <a:ext cx="6748145" cy="70485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000" b="1" smtClean="0">
                <a:ln>
                  <a:noFill/>
                </a:ln>
                <a:effectLst/>
                <a:latin typeface="Arial" panose="020B0604020202020204" pitchFamily="34" charset="0"/>
                <a:ea typeface="SimSun" panose="02010600030101010101" pitchFamily="2" charset="-122"/>
                <a:sym typeface="+mn-ea"/>
              </a:rPr>
              <a:t>REKAPITULASI PEROLEHAN SUARA DI TINGKAT DESA &amp; PENETAPAN PERBEKEL TERPILIH</a:t>
            </a:r>
            <a:endParaRPr kumimoji="0" lang="en-US" altLang="zh-CN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sym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8180" y="3075940"/>
            <a:ext cx="643255" cy="7207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55635" y="3075940"/>
            <a:ext cx="2553970" cy="721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30-31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OKT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1604010" y="3919855"/>
            <a:ext cx="6748145" cy="704850"/>
          </a:xfrm>
          <a:prstGeom prst="homePlate">
            <a:avLst/>
          </a:prstGeom>
          <a:gradFill>
            <a:gsLst>
              <a:gs pos="0">
                <a:srgbClr val="FBFB11"/>
              </a:gs>
              <a:gs pos="54000">
                <a:srgbClr val="BFBF0D">
                  <a:alpha val="100000"/>
                </a:srgbClr>
              </a:gs>
              <a:gs pos="100000">
                <a:srgbClr val="838309"/>
              </a:gs>
            </a:gsLst>
            <a:lin ang="60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PENYAMPAIAN KEBERATAN ATAS HASIL PIKEL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2810" y="3903980"/>
            <a:ext cx="643255" cy="720725"/>
          </a:xfrm>
          <a:prstGeom prst="rect">
            <a:avLst/>
          </a:prstGeom>
          <a:gradFill>
            <a:gsLst>
              <a:gs pos="0">
                <a:srgbClr val="FBFB11"/>
              </a:gs>
              <a:gs pos="54000">
                <a:srgbClr val="BFBF0D">
                  <a:alpha val="100000"/>
                </a:srgbClr>
              </a:gs>
              <a:gs pos="100000">
                <a:srgbClr val="838309"/>
              </a:gs>
            </a:gsLst>
            <a:lin ang="60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74075" y="3903980"/>
            <a:ext cx="2553970" cy="721360"/>
          </a:xfrm>
          <a:prstGeom prst="roundRect">
            <a:avLst/>
          </a:prstGeom>
          <a:gradFill>
            <a:gsLst>
              <a:gs pos="0">
                <a:srgbClr val="FBFB11"/>
              </a:gs>
              <a:gs pos="54000">
                <a:srgbClr val="BFBF0D">
                  <a:alpha val="100000"/>
                </a:srgbClr>
              </a:gs>
              <a:gs pos="100000">
                <a:srgbClr val="838309"/>
              </a:gs>
            </a:gsLst>
            <a:lin ang="60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29 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OKT</a:t>
            </a: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– 2 Nop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1832610" y="4727575"/>
            <a:ext cx="6748145" cy="704850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LAPORAN PANITIA KEPADA BPD TENTANG HASIL PILKEL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25220" y="4711700"/>
            <a:ext cx="643255" cy="72072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02675" y="4711700"/>
            <a:ext cx="2553970" cy="72136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altLang="zh-CN" sz="2400" b="1" dirty="0">
                <a:latin typeface="Arial" panose="020B0604020202020204" pitchFamily="34" charset="0"/>
                <a:ea typeface="SimSun" panose="02010600030101010101" pitchFamily="2" charset="-122"/>
              </a:rPr>
              <a:t>29  </a:t>
            </a:r>
            <a:r>
              <a:rPr lang="en-US" altLang="zh-CN" sz="2400" b="1" dirty="0">
                <a:latin typeface="Arial" panose="020B0604020202020204" pitchFamily="34" charset="0"/>
                <a:ea typeface="SimSun" panose="02010600030101010101" pitchFamily="2" charset="-122"/>
              </a:rPr>
              <a:t>OKT</a:t>
            </a:r>
            <a:r>
              <a:rPr lang="id-ID" altLang="zh-CN" sz="2400" b="1" dirty="0">
                <a:latin typeface="Arial" panose="020B0604020202020204" pitchFamily="34" charset="0"/>
                <a:ea typeface="SimSun" panose="02010600030101010101" pitchFamily="2" charset="-122"/>
              </a:rPr>
              <a:t> – 2 Nop</a:t>
            </a:r>
            <a:endParaRPr lang="en-US" altLang="zh-CN" sz="2400" b="1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1" name="Pentagon 20"/>
          <p:cNvSpPr/>
          <p:nvPr/>
        </p:nvSpPr>
        <p:spPr>
          <a:xfrm>
            <a:off x="2061210" y="5565775"/>
            <a:ext cx="6748145" cy="704850"/>
          </a:xfrm>
          <a:prstGeom prst="homePlate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LAPORAN BPD KEPADA BUPATI MELALUI CAMAT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353820" y="5549900"/>
            <a:ext cx="643255" cy="720725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37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31275" y="5549900"/>
            <a:ext cx="2553970" cy="721360"/>
          </a:xfrm>
          <a:prstGeom prst="round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7 – 14 Nop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360045" y="158750"/>
            <a:ext cx="6094095" cy="1241425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charset="0"/>
                <a:ea typeface="SimSun" panose="02010600030101010101" pitchFamily="2" charset="-122"/>
              </a:rPr>
              <a:t>TAHAPAN PELAKSANAAN PILKEL SERENTAK TAHUN 2017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5885" y="6473190"/>
            <a:ext cx="8698230" cy="30480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*Menunggu Keputusan Bupati Tentang Tanggal Pemungutan Suara/Pencoblosan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1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2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2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2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2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5" grpId="0" animBg="1"/>
      <p:bldP spid="2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" y="-2540"/>
            <a:ext cx="12200255" cy="6848475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892810" y="1727835"/>
            <a:ext cx="6748145" cy="70485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CAMAT MELAPORKAN HASIL PEMILIHAN KEPADA BUPATI</a:t>
            </a:r>
          </a:p>
        </p:txBody>
      </p:sp>
      <p:sp>
        <p:nvSpPr>
          <p:cNvPr id="7" name="Rectangle 6"/>
          <p:cNvSpPr/>
          <p:nvPr/>
        </p:nvSpPr>
        <p:spPr>
          <a:xfrm>
            <a:off x="185420" y="1711960"/>
            <a:ext cx="643255" cy="7207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62875" y="1711960"/>
            <a:ext cx="2553970" cy="72136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16 – 21 Nop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1126490" y="2555875"/>
            <a:ext cx="6748145" cy="704850"/>
          </a:xfrm>
          <a:prstGeom prst="homePlate">
            <a:avLst/>
          </a:prstGeom>
          <a:gradFill>
            <a:gsLst>
              <a:gs pos="0">
                <a:srgbClr val="92D050"/>
              </a:gs>
              <a:gs pos="100000">
                <a:srgbClr val="0B6E38"/>
              </a:gs>
            </a:gsLst>
            <a:lin ang="27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PENYELESAIAN SENGKETA PILKEL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9100" y="2540000"/>
            <a:ext cx="643255" cy="720725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rgbClr val="0B6E38"/>
              </a:gs>
            </a:gsLst>
            <a:lin ang="27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6555" y="2540000"/>
            <a:ext cx="2553970" cy="721360"/>
          </a:xfrm>
          <a:prstGeom prst="roundRect">
            <a:avLst/>
          </a:prstGeom>
          <a:gradFill>
            <a:gsLst>
              <a:gs pos="0">
                <a:srgbClr val="92D050"/>
              </a:gs>
              <a:gs pos="100000">
                <a:srgbClr val="0B6E38"/>
              </a:gs>
            </a:gsLst>
            <a:lin ang="27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 Nop – 9</a:t>
            </a:r>
            <a:r>
              <a:rPr kumimoji="0" lang="id-ID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Des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1385570" y="3425190"/>
            <a:ext cx="6748145" cy="70485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PENERBITAN SK PENGESAHAN PERBEKEL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8180" y="3409315"/>
            <a:ext cx="643255" cy="720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40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55635" y="3409315"/>
            <a:ext cx="2553970" cy="7213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23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NOP</a:t>
            </a: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– 20 Des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360045" y="158750"/>
            <a:ext cx="6094095" cy="1241425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ell MT" panose="02020503060305020303" charset="0"/>
                <a:ea typeface="SimSun" panose="02010600030101010101" pitchFamily="2" charset="-122"/>
              </a:rPr>
              <a:t>TAHAPAN PELAKSANAAN PILKEL SERENTAK TAHUN 2017</a:t>
            </a:r>
          </a:p>
        </p:txBody>
      </p:sp>
      <p:sp>
        <p:nvSpPr>
          <p:cNvPr id="2" name="Pentagon 1"/>
          <p:cNvSpPr/>
          <p:nvPr/>
        </p:nvSpPr>
        <p:spPr>
          <a:xfrm>
            <a:off x="1623695" y="4330065"/>
            <a:ext cx="6748145" cy="704850"/>
          </a:xfrm>
          <a:prstGeom prst="homePlate">
            <a:avLst/>
          </a:prstGeom>
          <a:solidFill>
            <a:schemeClr val="accent3">
              <a:lumMod val="75000"/>
              <a:alpha val="9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PELANTIKAN PERBEKEL TERPILIH</a:t>
            </a:r>
          </a:p>
        </p:txBody>
      </p:sp>
      <p:sp>
        <p:nvSpPr>
          <p:cNvPr id="3" name="Rectangle 2"/>
          <p:cNvSpPr/>
          <p:nvPr/>
        </p:nvSpPr>
        <p:spPr>
          <a:xfrm>
            <a:off x="916305" y="4314190"/>
            <a:ext cx="643255" cy="720725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41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493760" y="4314190"/>
            <a:ext cx="2553970" cy="721360"/>
          </a:xfrm>
          <a:prstGeom prst="roundRect">
            <a:avLst/>
          </a:prstGeom>
          <a:solidFill>
            <a:schemeClr val="accent3">
              <a:lumMod val="75000"/>
              <a:alpha val="9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20 – 30</a:t>
            </a:r>
            <a:r>
              <a:rPr kumimoji="0" lang="id-ID" altLang="zh-CN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DESEMBER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1845945" y="5234940"/>
            <a:ext cx="6748145" cy="704850"/>
          </a:xfrm>
          <a:prstGeom prst="homePlate">
            <a:avLst/>
          </a:prstGeom>
          <a:solidFill>
            <a:schemeClr val="accent2">
              <a:lumMod val="40000"/>
              <a:lumOff val="60000"/>
              <a:alpha val="9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PEMBUBARAN PANITIA PILKEL TINGKAT DESA &amp; KABUPATEN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38555" y="5219065"/>
            <a:ext cx="643255" cy="720725"/>
          </a:xfrm>
          <a:prstGeom prst="rect">
            <a:avLst/>
          </a:prstGeom>
          <a:solidFill>
            <a:schemeClr val="accent2">
              <a:lumMod val="40000"/>
              <a:lumOff val="60000"/>
              <a:alpha val="9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42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716010" y="5219065"/>
            <a:ext cx="2553970" cy="72136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9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d-ID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25 – 31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DESEMBER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6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1" fill="hold"/>
                                        <p:tgtEl>
                                          <p:spTgt spid="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1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5" grpId="0" animBg="1"/>
      <p:bldP spid="2" grpId="0" bldLvl="0" animBg="1"/>
      <p:bldP spid="3" grpId="0" bldLvl="0" animBg="1"/>
      <p:bldP spid="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38545" y="66040"/>
            <a:ext cx="5920105" cy="2350135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reflection stA="45000" endPos="3000" dist="25400" dir="5400000" sy="-100000" algn="bl" rotWithShape="0"/>
          </a:effectLst>
        </p:spPr>
      </p:pic>
      <p:sp>
        <p:nvSpPr>
          <p:cNvPr id="6" name="Rounded Rectangle 5"/>
          <p:cNvSpPr/>
          <p:nvPr/>
        </p:nvSpPr>
        <p:spPr>
          <a:xfrm>
            <a:off x="352425" y="2574925"/>
            <a:ext cx="11388725" cy="4015740"/>
          </a:xfrm>
          <a:prstGeom prst="roundRect">
            <a:avLst/>
          </a:prstGeom>
          <a:solidFill>
            <a:schemeClr val="bg2">
              <a:lumMod val="60000"/>
              <a:lumOff val="40000"/>
              <a:alpha val="8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v"/>
            </a:pP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v"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BPD MEMBENTUK PANITIA PEMILIHAN PERBEKEL, DITETAPKAN DENGAN KEPUTUSAN BPD, DISAMPAIKAN SECARA TERTULIS KEPADA BUPATI MELALUI CAMAT</a:t>
            </a:r>
          </a:p>
          <a:p>
            <a:pPr marL="285750" marR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v"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JUMLAH PANITIA SEBANYAK 5 ORANG, TERDIRI DARI :</a:t>
            </a:r>
          </a:p>
          <a:p>
            <a:pPr marR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 sz="2400" b="1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altLang="zh-CN" sz="24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	1 ORANG</a:t>
            </a:r>
            <a:r>
              <a:rPr kumimoji="0" lang="en-US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KETUA, 1 ORANG SEKRETARIS, DAN</a:t>
            </a:r>
          </a:p>
          <a:p>
            <a:pPr marR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zh-CN" sz="2400" b="1" dirty="0">
                <a:latin typeface="Arial" panose="020B0604020202020204" pitchFamily="34" charset="0"/>
                <a:ea typeface="SimSun" panose="02010600030101010101" pitchFamily="2" charset="-122"/>
              </a:rPr>
              <a:t>	</a:t>
            </a:r>
            <a:r>
              <a:rPr kumimoji="0" lang="en-US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 ORANG  ANGGOTA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285750" marR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v"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PANITIA BERASAL DARI UNSUR PERANGKAT DESA, LEMBAGA KEMASYARAKATAN, DAN TOKOH MASYARAKAT</a:t>
            </a:r>
          </a:p>
          <a:p>
            <a:pPr marR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</a:pP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7" name="Curved Right Arrow 6"/>
          <p:cNvSpPr/>
          <p:nvPr/>
        </p:nvSpPr>
        <p:spPr>
          <a:xfrm rot="1140000">
            <a:off x="350520" y="1503680"/>
            <a:ext cx="591820" cy="1542415"/>
          </a:xfrm>
          <a:prstGeom prst="curvedRightArrow">
            <a:avLst>
              <a:gd name="adj1" fmla="val 25000"/>
              <a:gd name="adj2" fmla="val 64728"/>
              <a:gd name="adj3" fmla="val 25000"/>
            </a:avLst>
          </a:prstGeom>
          <a:solidFill>
            <a:srgbClr val="FF0000">
              <a:alpha val="84000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" y="190500"/>
            <a:ext cx="5960745" cy="1899285"/>
          </a:xfr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ang="5400000" scaled="0"/>
          </a:gradFill>
          <a:scene3d>
            <a:camera prst="orthographicFront"/>
            <a:lightRig rig="threePt" dir="t"/>
          </a:scene3d>
          <a:sp3d extrusionH="1371589">
            <a:extrusionClr>
              <a:srgbClr val="92D050"/>
            </a:extrusionClr>
            <a:contourClr>
              <a:srgbClr val="FFFF00"/>
            </a:contourClr>
          </a:sp3d>
        </p:spPr>
        <p:txBody>
          <a:bodyPr anchor="ctr" anchorCtr="0">
            <a:norm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Berlin Sans FB" panose="020E0602020502020306" charset="0"/>
                <a:ea typeface="Malgun Gothic Semilight" panose="020B0502040204020203" charset="-122"/>
              </a:rPr>
              <a:t>PEMBENTUKAN PANITIA</a:t>
            </a:r>
            <a:br>
              <a:rPr lang="en-US">
                <a:solidFill>
                  <a:schemeClr val="tx1"/>
                </a:solidFill>
                <a:latin typeface="Berlin Sans FB" panose="020E0602020502020306" charset="0"/>
                <a:ea typeface="Malgun Gothic Semilight" panose="020B0502040204020203" charset="-122"/>
              </a:rPr>
            </a:br>
            <a:r>
              <a:rPr lang="en-US">
                <a:solidFill>
                  <a:schemeClr val="tx1"/>
                </a:solidFill>
                <a:latin typeface="Berlin Sans FB" panose="020E0602020502020306" charset="0"/>
                <a:ea typeface="Malgun Gothic Semilight" panose="020B0502040204020203" charset="-122"/>
              </a:rPr>
              <a:t>PEMILIHAN PERBEKEL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ded Corner 4"/>
          <p:cNvSpPr/>
          <p:nvPr/>
        </p:nvSpPr>
        <p:spPr>
          <a:xfrm>
            <a:off x="609600" y="1268095"/>
            <a:ext cx="9605645" cy="5396865"/>
          </a:xfrm>
          <a:prstGeom prst="foldedCorner">
            <a:avLst/>
          </a:prstGeom>
          <a:solidFill>
            <a:schemeClr val="accent6">
              <a:lumMod val="60000"/>
              <a:lumOff val="40000"/>
              <a:alpha val="84000"/>
            </a:schemeClr>
          </a:solidFill>
          <a:ln w="12700" cap="flat" cmpd="sng" algn="ctr">
            <a:solidFill>
              <a:schemeClr val="tx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endParaRPr kumimoji="0" lang="en-US" altLang="zh-CN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endParaRPr kumimoji="0" lang="en-US" altLang="zh-CN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endParaRPr kumimoji="0" lang="en-US" altLang="zh-CN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MERENCANAKAN, MENGKKORDINASIKAN, MENGAWASI, &amp; MENGENDALIKAN TAHAPAN PELAKSANAAN PEMILIHAN PERBEKEL;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MERENCANAKAN BIAYA PEMILIHAN PERBEKEL;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MELAKUKAN PENDAFTARAN DAN PENETAPAN PEMILIH;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MELAKSNAKAN PENJARINGAN DAN PENYARINGAN BAKAL CALON PERBEKEL;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MENETAPAKAN CALON YG MEMENUHI PERSYARATAN;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MENETAPAKAN TATA CARA PEMILIHAN;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MENETAPKAN TATA CARA PELAKSANAAN KAMPANYE;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MEMFASILITASI PERALATAN, PERLENGKAPAN, DAN TEMPAT PEMUNGUTAN SUARA;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MELAKSANAKAN PEMUNGUTAN SUARA;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MENETAPKAN HASIL REKAPITULASI PENGHITUNGAN SUARA DAN MENGUMUMKAN HASIL PEMILIHAN;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MENETAPKAN CALON PERBEKEL TERPILIH;</a:t>
            </a:r>
          </a:p>
          <a:p>
            <a:pPr marL="342900" marR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EVALUASI DAN PELAPORAN PELAKSANAAN PEMILIHAN</a:t>
            </a:r>
          </a:p>
        </p:txBody>
      </p:sp>
      <p:sp>
        <p:nvSpPr>
          <p:cNvPr id="7" name="Curved Right Arrow 6"/>
          <p:cNvSpPr/>
          <p:nvPr/>
        </p:nvSpPr>
        <p:spPr>
          <a:xfrm>
            <a:off x="206375" y="436245"/>
            <a:ext cx="674370" cy="1220470"/>
          </a:xfrm>
          <a:prstGeom prst="curvedRightArrow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7621905" cy="807720"/>
          </a:xfrm>
          <a:gradFill>
            <a:gsLst>
              <a:gs pos="50000">
                <a:srgbClr val="78AC42">
                  <a:alpha val="100000"/>
                </a:srgbClr>
              </a:gs>
              <a:gs pos="0">
                <a:srgbClr val="9EE256"/>
              </a:gs>
              <a:gs pos="100000">
                <a:srgbClr val="52762D"/>
              </a:gs>
            </a:gsLst>
            <a:lin ang="6000000" scaled="0"/>
          </a:gradFill>
          <a:ln>
            <a:solidFill>
              <a:srgbClr val="92D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charset="0"/>
              </a:rPr>
              <a:t>TUGAS PANITIA PEMILIHAN </a:t>
            </a:r>
            <a:r>
              <a:rPr 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charset="0"/>
                <a:ea typeface="Malgun Gothic" panose="020B0503020000020004" charset="-127"/>
              </a:rPr>
              <a:t>PERBEKEL TINGKAT DESA</a:t>
            </a:r>
          </a:p>
        </p:txBody>
      </p:sp>
      <p:pic>
        <p:nvPicPr>
          <p:cNvPr id="25" name="Content Placeholder 2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181590" y="66675"/>
            <a:ext cx="1941195" cy="120142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31505" y="67310"/>
            <a:ext cx="1950085" cy="1200785"/>
          </a:xfrm>
          <a:prstGeom prst="rect">
            <a:avLst/>
          </a:prstGeom>
        </p:spPr>
      </p:pic>
      <p:pic>
        <p:nvPicPr>
          <p:cNvPr id="3" name="Content Placeholder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00000">
            <a:off x="9630410" y="5359400"/>
            <a:ext cx="2575560" cy="14109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01320" y="1411325"/>
            <a:ext cx="11211560" cy="5174540"/>
          </a:xfrm>
          <a:prstGeom prst="roundRect">
            <a:avLst/>
          </a:prstGeom>
          <a:solidFill>
            <a:schemeClr val="bg1">
              <a:alpha val="84000"/>
            </a:schemeClr>
          </a:solidFill>
          <a:ln w="603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598805" marR="0" indent="-342900" algn="l" defTabSz="914400" rtl="0" fontAlgn="base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MERENCANAKAN, </a:t>
            </a:r>
            <a:r>
              <a:rPr kumimoji="0" lang="en-US" altLang="zh-CN" sz="1600" b="1" i="0" u="none" strike="noStrike" cap="none" normalizeH="0" baseline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MENGKOORDINASIKAN</a:t>
            </a: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, DAN MENYELENGGARAKAN SEMUA TAHAPAN PELAKSANAAN PEMILIHAN TINGKAT KABUPATEN;</a:t>
            </a:r>
          </a:p>
          <a:p>
            <a:pPr marL="598805" marR="0" indent="-342900" algn="l" defTabSz="914400" rtl="0" fontAlgn="base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MELAKUKAN BIMBINGAN TEKNIS PELAKSANAAN PEMILIHAN PERBEKEL KEPADA PANITIA PEMILIHAN PERBEKEL TINGKAT DESA;</a:t>
            </a:r>
          </a:p>
          <a:p>
            <a:pPr marL="598805" marR="0" indent="-342900" algn="l" defTabSz="914400" rtl="0" fontAlgn="base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MENETAPKAN JUMLAH SURAT SUARA, KARTU PEMILIH, DAN KOTAK SUARA;</a:t>
            </a:r>
          </a:p>
          <a:p>
            <a:pPr marL="598805" marR="0" indent="-342900" algn="l" defTabSz="914400" rtl="0" fontAlgn="base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MEMFASILITASI PENCETAKAN SURAT SUARA, KARTU PEMILIH, PEMBUATAN KOTAK SUARA, SERTA PERLENGKAPAN PEMILIHAN LAINNYA;</a:t>
            </a:r>
          </a:p>
          <a:p>
            <a:pPr marL="598805" marR="0" indent="-342900" algn="l" defTabSz="914400" rtl="0" fontAlgn="base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MENYAMPAIKAN KARTU PEMILIH, SUARAT SUARA, KOTAK SUARA, DAN PERLENGKAPAN PEMILIHAN LAINNYA KEPADA PANITIA PEMILIHAN TINGKAT DESA;</a:t>
            </a:r>
          </a:p>
          <a:p>
            <a:pPr marL="598805" marR="0" indent="-342900" algn="l" defTabSz="914400" rtl="0" fontAlgn="base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MEMFASILITASI PENYELESAIAN PERMASALAHAN PEMILIHAN PERBEKEL TINGKAT KABUPATEN;</a:t>
            </a:r>
          </a:p>
          <a:p>
            <a:pPr marL="598805" marR="0" indent="-342900" algn="l" defTabSz="914400" rtl="0" fontAlgn="base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MELAKUKAN EVALUASI DAN PELAPORAN PELAKSANAAN PEMILIHAN;</a:t>
            </a:r>
          </a:p>
          <a:p>
            <a:pPr marL="598805" marR="0" indent="-342900" algn="l" defTabSz="914400" rtl="0" fontAlgn="base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+mj-lt"/>
              <a:buAutoNum type="alphaLcPeriod"/>
            </a:pPr>
            <a:r>
              <a:rPr kumimoji="0" lang="en-US" altLang="zh-CN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MELAKSANAKAN TUGAS LAIN YANG DITETAPKAN BUPATI.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240665" y="272415"/>
            <a:ext cx="6087745" cy="1028065"/>
          </a:xfrm>
          <a:prstGeom prst="wedgeRectCallout">
            <a:avLst>
              <a:gd name="adj1" fmla="val -41425"/>
              <a:gd name="adj2" fmla="val 104601"/>
            </a:avLst>
          </a:prstGeom>
          <a:pattFill prst="pct30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charset="0"/>
                <a:ea typeface="SimSun" panose="02010600030101010101" pitchFamily="2" charset="-122"/>
              </a:rPr>
              <a:t>TUGAS PANITIA PEMILIHAN PERBEKEL KABUPATEN</a:t>
            </a:r>
          </a:p>
        </p:txBody>
      </p:sp>
      <p:pic>
        <p:nvPicPr>
          <p:cNvPr id="25" name="Content Placeholder 2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39580" y="47943"/>
            <a:ext cx="2819400" cy="137795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71285" y="43817"/>
            <a:ext cx="2848610" cy="137731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6676"/>
            <a:ext cx="10972800" cy="5826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Bernard MT Condensed" panose="02050806060905020404" pitchFamily="18" charset="0"/>
                <a:ea typeface="Yu Gothic UI Semibold" panose="020B0700000000000000" charset="-128"/>
              </a:rPr>
              <a:t>PEMBAGIAN TUGAS PENYEDIAAN SARANA DAN PRASARANA </a:t>
            </a:r>
            <a:r>
              <a:rPr lang="en-US" sz="2800" dirty="0" smtClean="0">
                <a:solidFill>
                  <a:srgbClr val="FF0000"/>
                </a:solidFill>
                <a:latin typeface="Bernard MT Condensed" panose="02050806060905020404" pitchFamily="18" charset="0"/>
                <a:ea typeface="Yu Gothic UI Semibold" panose="020B0700000000000000" charset="-128"/>
              </a:rPr>
              <a:t/>
            </a:r>
            <a:br>
              <a:rPr lang="en-US" sz="2800" dirty="0" smtClean="0">
                <a:solidFill>
                  <a:srgbClr val="FF0000"/>
                </a:solidFill>
                <a:latin typeface="Bernard MT Condensed" panose="02050806060905020404" pitchFamily="18" charset="0"/>
                <a:ea typeface="Yu Gothic UI Semibold" panose="020B0700000000000000" charset="-128"/>
              </a:rPr>
            </a:br>
            <a:r>
              <a:rPr lang="en-US" sz="2800" dirty="0" smtClean="0">
                <a:solidFill>
                  <a:srgbClr val="FF0000"/>
                </a:solidFill>
                <a:latin typeface="Bernard MT Condensed" panose="02050806060905020404" pitchFamily="18" charset="0"/>
                <a:ea typeface="Yu Gothic UI Semibold" panose="020B0700000000000000" charset="-128"/>
              </a:rPr>
              <a:t>PEMILIHAN </a:t>
            </a:r>
            <a:r>
              <a:rPr lang="en-US" sz="2800" dirty="0">
                <a:solidFill>
                  <a:srgbClr val="FF0000"/>
                </a:solidFill>
                <a:latin typeface="Bernard MT Condensed" panose="02050806060905020404" pitchFamily="18" charset="0"/>
                <a:ea typeface="Yu Gothic UI Semibold" panose="020B0700000000000000" charset="-128"/>
              </a:rPr>
              <a:t>PERBEKEL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00739" y="1128708"/>
            <a:ext cx="6019482" cy="5598156"/>
          </a:xfrm>
          <a:prstGeom prst="roundRect">
            <a:avLst/>
          </a:prstGeom>
          <a:solidFill>
            <a:schemeClr val="bg1">
              <a:lumMod val="85000"/>
              <a:alpha val="8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PANITIA PILKEL DESA :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ATK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TENDA TPS (</a:t>
            </a:r>
            <a:r>
              <a:rPr kumimoji="0" lang="en-US" altLang="zh-CN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Bila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Diperlukan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)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SURAT/DOKUMEN ADMINISTRASI PEMILIHAN 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(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Berita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Acara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Pemungutan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&amp;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Penghitungan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Suara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,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Surat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Undangan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/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Pemberitahuan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Waktu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dan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Tempat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Pemungutan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Suara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,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Surat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Pernyataan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Pendamping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Pemilih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,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Surat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Pengantar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,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Tanda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Terima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, 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dll</a:t>
            </a:r>
            <a:r>
              <a:rPr kumimoji="0" lang="en-US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)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SURAT UNDANGAN PEMILIH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HONORARIUM PANITIA DESA &amp; KPPS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zh-CN" sz="20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SPANDUK/BALIHO CALON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zh-CN" sz="20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KONSUMSI RAPAT, </a:t>
            </a:r>
            <a:r>
              <a:rPr lang="en-US" altLang="zh-CN" sz="2000" b="1" dirty="0" err="1" smtClean="0">
                <a:latin typeface="Arial" panose="020B0604020202020204" pitchFamily="34" charset="0"/>
                <a:ea typeface="SimSun" panose="02010600030101010101" pitchFamily="2" charset="-122"/>
              </a:rPr>
              <a:t>dll</a:t>
            </a:r>
            <a:r>
              <a:rPr lang="en-US" altLang="zh-CN" sz="20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 DI TINGKAT PANITIA DESA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9406" y="1128708"/>
            <a:ext cx="5324158" cy="5598156"/>
          </a:xfrm>
          <a:prstGeom prst="roundRect">
            <a:avLst/>
          </a:prstGeom>
          <a:solidFill>
            <a:schemeClr val="accent3">
              <a:lumMod val="60000"/>
              <a:lumOff val="40000"/>
              <a:alpha val="8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PANITIA PILKEL KABUPATEN :</a:t>
            </a:r>
          </a:p>
          <a:p>
            <a:pPr marL="0" marR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KARTU PEMILIH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SURAT SUARA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KOTAK SUARA, BILIK SUARA, PAKU, BANTALAN</a:t>
            </a:r>
            <a:r>
              <a:rPr kumimoji="0" lang="en-US" altLang="zh-CN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GABUS, TINTA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KONSUMSI PELANTIKAN 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zh-CN" sz="20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TENDA, MEJA, KURSI, SPANDUK/BALIHO, DAN DEKORASI PELANTIKAN 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SEWA GEDUNG DAN </a:t>
            </a:r>
            <a:r>
              <a:rPr kumimoji="0" lang="en-US" altLang="zh-CN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SOUND SYSTEM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PELANTIKAN</a:t>
            </a:r>
          </a:p>
          <a:p>
            <a:pPr marL="457200" marR="0" indent="-4572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zh-CN" sz="20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HONORARIUM PANITIA KABUPATEN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342900" marR="0" indent="-34290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ldLvl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14325" y="588010"/>
            <a:ext cx="7085330" cy="848360"/>
          </a:xfrm>
        </p:spPr>
        <p:txBody>
          <a:bodyPr>
            <a:normAutofit fontScale="90000"/>
          </a:bodyPr>
          <a:lstStyle/>
          <a:p>
            <a:r>
              <a:rPr lang="en-US" sz="11500">
                <a:latin typeface="Bodoni MT Poster Compressed" panose="02070706080601050204" charset="0"/>
              </a:rPr>
              <a:t>TERIMA KASIH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6035"/>
            <a:ext cx="12255500" cy="6878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4842457"/>
            <a:ext cx="10084158" cy="1541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Comic Sans MS" panose="030F0702030302020204" charset="0"/>
              </a:rPr>
              <a:t>OM SANTHI </a:t>
            </a:r>
            <a:r>
              <a:rPr lang="en-US" sz="4000" b="1" dirty="0" err="1">
                <a:solidFill>
                  <a:srgbClr val="FF0000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Comic Sans MS" panose="030F0702030302020204" charset="0"/>
              </a:rPr>
              <a:t>SANTHI</a:t>
            </a:r>
            <a:r>
              <a:rPr lang="en-US" sz="4000" b="1" dirty="0">
                <a:solidFill>
                  <a:srgbClr val="FF0000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Comic Sans MS" panose="030F070203030202020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Comic Sans MS" panose="030F0702030302020204" charset="0"/>
              </a:rPr>
              <a:t>SANTHI</a:t>
            </a:r>
            <a:r>
              <a:rPr lang="en-US" sz="4000" b="1" dirty="0">
                <a:solidFill>
                  <a:srgbClr val="FF0000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Comic Sans MS" panose="030F0702030302020204" charset="0"/>
              </a:rPr>
              <a:t> OM</a:t>
            </a:r>
          </a:p>
        </p:txBody>
      </p:sp>
      <p:sp>
        <p:nvSpPr>
          <p:cNvPr id="2" name="Rectangle 1"/>
          <p:cNvSpPr/>
          <p:nvPr/>
        </p:nvSpPr>
        <p:spPr>
          <a:xfrm>
            <a:off x="767945" y="747444"/>
            <a:ext cx="599004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nard MT Condensed" panose="02050806060905020404" pitchFamily="18" charset="0"/>
              </a:rPr>
              <a:t>TERIMA KASIH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nard MT Condensed" panose="02050806060905020404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81</TotalTime>
  <Words>1460</Words>
  <Application>Microsoft Office PowerPoint</Application>
  <PresentationFormat>Custom</PresentationFormat>
  <Paragraphs>426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Facet</vt:lpstr>
      <vt:lpstr>SOSIALISASI PEMILIHAN PERBEKEL SERENTAK  KABUPATEN BULELENG TAHUN 2019</vt:lpstr>
      <vt:lpstr>DESA-DESA YANG AKAN MENGIKUTI PILKEL SERENTAK TAHUN 2019</vt:lpstr>
      <vt:lpstr>PowerPoint Presentation</vt:lpstr>
      <vt:lpstr>SAWAN</vt:lpstr>
      <vt:lpstr>BULELENG</vt:lpstr>
      <vt:lpstr>SUKASADA</vt:lpstr>
      <vt:lpstr>BANJAR</vt:lpstr>
      <vt:lpstr>SERIRIT</vt:lpstr>
      <vt:lpstr>BUSUNGBIU</vt:lpstr>
      <vt:lpstr>GEROKGAK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PEMBENTUKAN PANITIA PEMILIHAN PERBEKEL</vt:lpstr>
      <vt:lpstr>TUGAS PANITIA PEMILIHAN PERBEKEL TINGKAT DESA</vt:lpstr>
      <vt:lpstr>PowerPoint Presentation</vt:lpstr>
      <vt:lpstr>PEMBAGIAN TUGAS PENYEDIAAN SARANA DAN PRASARANA  PEMILIHAN PERBEKEL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SOSIALISASI PEMILIHAN PERBEKEL SERENTAK  KABUPATEN BULELENG TAHUN 2017</dc:title>
  <dc:creator>Personal</dc:creator>
  <cp:lastModifiedBy>DISPMD</cp:lastModifiedBy>
  <cp:revision>106</cp:revision>
  <cp:lastPrinted>2017-03-07T06:32:00Z</cp:lastPrinted>
  <dcterms:created xsi:type="dcterms:W3CDTF">2017-03-01T05:48:00Z</dcterms:created>
  <dcterms:modified xsi:type="dcterms:W3CDTF">2019-04-28T14:24:17Z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1033-10.2.0.5871</vt:lpwstr>
  </property>
</Properties>
</file>