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95" r:id="rId3"/>
    <p:sldId id="315" r:id="rId4"/>
    <p:sldId id="312" r:id="rId5"/>
    <p:sldId id="307" r:id="rId6"/>
    <p:sldId id="321" r:id="rId7"/>
    <p:sldId id="294" r:id="rId8"/>
    <p:sldId id="305" r:id="rId9"/>
    <p:sldId id="309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287" r:id="rId18"/>
    <p:sldId id="288" r:id="rId19"/>
    <p:sldId id="317" r:id="rId20"/>
    <p:sldId id="318" r:id="rId21"/>
    <p:sldId id="320" r:id="rId22"/>
    <p:sldId id="290" r:id="rId23"/>
    <p:sldId id="292" r:id="rId24"/>
    <p:sldId id="311" r:id="rId25"/>
    <p:sldId id="271" r:id="rId26"/>
    <p:sldId id="310" r:id="rId27"/>
    <p:sldId id="313" r:id="rId28"/>
    <p:sldId id="314" r:id="rId29"/>
    <p:sldId id="316" r:id="rId30"/>
  </p:sldIdLst>
  <p:sldSz cx="9144000" cy="5143500" type="screen16x9"/>
  <p:notesSz cx="6858000" cy="9144000"/>
  <p:embeddedFontLst>
    <p:embeddedFont>
      <p:font typeface="Source Sans Pro" panose="020B0604020202020204" charset="0"/>
      <p:regular r:id="rId32"/>
      <p:bold r:id="rId33"/>
      <p:italic r:id="rId34"/>
      <p:boldItalic r:id="rId35"/>
    </p:embeddedFont>
    <p:embeddedFont>
      <p:font typeface="Book Antiqua" panose="02040602050305030304" pitchFamily="18" charset="0"/>
      <p:regular r:id="rId36"/>
      <p:bold r:id="rId37"/>
      <p:italic r:id="rId38"/>
      <p:boldItalic r:id="rId39"/>
    </p:embeddedFont>
    <p:embeddedFont>
      <p:font typeface="Oswald" panose="020B0604020202020204" charset="0"/>
      <p:regular r:id="rId40"/>
      <p:bold r:id="rId41"/>
    </p:embeddedFont>
    <p:embeddedFont>
      <p:font typeface="Tahoma" panose="020B0604030504040204" pitchFamily="34" charset="0"/>
      <p:regular r:id="rId42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Bell MT" panose="02020503060305020303" pitchFamily="18" charset="0"/>
      <p:regular r:id="rId48"/>
      <p:bold r:id="rId49"/>
      <p:italic r:id="rId50"/>
    </p:embeddedFont>
    <p:embeddedFont>
      <p:font typeface="Bookman Old Style" panose="02050604050505020204" pitchFamily="18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27FFAD-A51E-4610-8F67-D367E2480187}">
  <a:tblStyle styleId="{1827FFAD-A51E-4610-8F67-D367E24801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98" d="100"/>
          <a:sy n="98" d="100"/>
        </p:scale>
        <p:origin x="59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89CA0A-D790-4124-992B-89EA28797FC7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B92D5458-5B4A-442A-9EAB-2C8029DAB43D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 err="1">
              <a:solidFill>
                <a:srgbClr val="C00000"/>
              </a:solidFill>
            </a:rPr>
            <a:t>Kualitas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penyelenggaraan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Pemerintahan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Desa</a:t>
          </a:r>
          <a:r>
            <a:rPr lang="en-US" sz="1800" b="1" dirty="0">
              <a:solidFill>
                <a:srgbClr val="C00000"/>
              </a:solidFill>
            </a:rPr>
            <a:t>/ </a:t>
          </a:r>
          <a:r>
            <a:rPr lang="en-US" sz="1800" b="1" dirty="0" err="1">
              <a:solidFill>
                <a:srgbClr val="C00000"/>
              </a:solidFill>
            </a:rPr>
            <a:t>Kelurahan</a:t>
          </a:r>
          <a:r>
            <a:rPr lang="en-US" sz="1800" dirty="0">
              <a:solidFill>
                <a:srgbClr val="C00000"/>
              </a:solidFill>
            </a:rPr>
            <a:t> </a:t>
          </a:r>
        </a:p>
        <a:p>
          <a:pPr defTabSz="1644650">
            <a:lnSpc>
              <a:spcPct val="90000"/>
            </a:lnSpc>
            <a:spcAft>
              <a:spcPct val="35000"/>
            </a:spcAft>
          </a:pPr>
          <a:endParaRPr lang="en-US" dirty="0"/>
        </a:p>
      </dgm:t>
    </dgm:pt>
    <dgm:pt modelId="{E8B7E230-0746-44E9-AABA-839BB301FF45}" type="parTrans" cxnId="{7D53F648-7D81-488A-9ED4-F7412AB9793F}">
      <dgm:prSet/>
      <dgm:spPr/>
      <dgm:t>
        <a:bodyPr/>
        <a:lstStyle/>
        <a:p>
          <a:endParaRPr lang="en-US"/>
        </a:p>
      </dgm:t>
    </dgm:pt>
    <dgm:pt modelId="{DF1C9B7B-F979-43C5-ADC9-5DBF19F6D677}" type="sibTrans" cxnId="{7D53F648-7D81-488A-9ED4-F7412AB9793F}">
      <dgm:prSet/>
      <dgm:spPr/>
      <dgm:t>
        <a:bodyPr/>
        <a:lstStyle/>
        <a:p>
          <a:endParaRPr lang="en-US"/>
        </a:p>
      </dgm:t>
    </dgm:pt>
    <dgm:pt modelId="{6BE0BF4B-B611-4FB9-AFD1-859DF80CB8A6}">
      <dgm:prSet phldrT="[Text]" custT="1"/>
      <dgm:spPr/>
      <dgm:t>
        <a:bodyPr/>
        <a:lstStyle/>
        <a:p>
          <a:r>
            <a:rPr lang="en-US" sz="1800" b="1" dirty="0">
              <a:solidFill>
                <a:srgbClr val="C00000"/>
              </a:solidFill>
            </a:rPr>
            <a:t>INOVASI </a:t>
          </a:r>
          <a:r>
            <a:rPr lang="en-US" sz="1800" b="1" dirty="0" err="1">
              <a:solidFill>
                <a:srgbClr val="C00000"/>
              </a:solidFill>
            </a:rPr>
            <a:t>pada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Bidang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Pemerintahan</a:t>
          </a:r>
          <a:r>
            <a:rPr lang="en-US" sz="1800" b="1" dirty="0">
              <a:solidFill>
                <a:srgbClr val="C00000"/>
              </a:solidFill>
            </a:rPr>
            <a:t>, </a:t>
          </a:r>
          <a:r>
            <a:rPr lang="en-US" sz="1800" b="1" dirty="0" err="1">
              <a:solidFill>
                <a:srgbClr val="C00000"/>
              </a:solidFill>
            </a:rPr>
            <a:t>Kewilayahan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dan</a:t>
          </a:r>
          <a:r>
            <a:rPr lang="en-US" sz="1800" b="1" dirty="0">
              <a:solidFill>
                <a:srgbClr val="C00000"/>
              </a:solidFill>
            </a:rPr>
            <a:t> </a:t>
          </a:r>
          <a:r>
            <a:rPr lang="en-US" sz="1800" b="1" dirty="0" err="1">
              <a:solidFill>
                <a:srgbClr val="C00000"/>
              </a:solidFill>
            </a:rPr>
            <a:t>Kemasyarakatan</a:t>
          </a:r>
          <a:endParaRPr lang="en-US" dirty="0">
            <a:solidFill>
              <a:srgbClr val="C00000"/>
            </a:solidFill>
          </a:endParaRPr>
        </a:p>
      </dgm:t>
    </dgm:pt>
    <dgm:pt modelId="{77607134-3E80-4DA9-ACC2-47F3E8089BF5}" type="parTrans" cxnId="{AAF841C4-2B11-4A7D-B24A-EA325F0691FE}">
      <dgm:prSet/>
      <dgm:spPr/>
      <dgm:t>
        <a:bodyPr/>
        <a:lstStyle/>
        <a:p>
          <a:endParaRPr lang="en-US"/>
        </a:p>
      </dgm:t>
    </dgm:pt>
    <dgm:pt modelId="{48D3EA19-FDDD-42FE-B664-CB2F886B3590}" type="sibTrans" cxnId="{AAF841C4-2B11-4A7D-B24A-EA325F0691FE}">
      <dgm:prSet/>
      <dgm:spPr/>
      <dgm:t>
        <a:bodyPr/>
        <a:lstStyle/>
        <a:p>
          <a:endParaRPr lang="en-US"/>
        </a:p>
      </dgm:t>
    </dgm:pt>
    <dgm:pt modelId="{2617D623-FAB1-4C16-9367-F65307EC1F91}" type="pres">
      <dgm:prSet presAssocID="{F289CA0A-D790-4124-992B-89EA28797F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7C8F6E-8E22-4EB9-BE59-A8071867C1F5}" type="pres">
      <dgm:prSet presAssocID="{B92D5458-5B4A-442A-9EAB-2C8029DAB43D}" presName="parentLin" presStyleCnt="0"/>
      <dgm:spPr/>
    </dgm:pt>
    <dgm:pt modelId="{EFE9DC1A-A4DC-4BA9-A921-788E431CC190}" type="pres">
      <dgm:prSet presAssocID="{B92D5458-5B4A-442A-9EAB-2C8029DAB43D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FAA7DD1-2549-4726-8767-CA2B38EE03DA}" type="pres">
      <dgm:prSet presAssocID="{B92D5458-5B4A-442A-9EAB-2C8029DAB43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62CAE5-2C03-4124-B48A-19ECF929D659}" type="pres">
      <dgm:prSet presAssocID="{B92D5458-5B4A-442A-9EAB-2C8029DAB43D}" presName="negativeSpace" presStyleCnt="0"/>
      <dgm:spPr/>
    </dgm:pt>
    <dgm:pt modelId="{5A07144C-4EA8-410C-8BA3-4D845C1C12FF}" type="pres">
      <dgm:prSet presAssocID="{B92D5458-5B4A-442A-9EAB-2C8029DAB43D}" presName="childText" presStyleLbl="conFgAcc1" presStyleIdx="0" presStyleCnt="2">
        <dgm:presLayoutVars>
          <dgm:bulletEnabled val="1"/>
        </dgm:presLayoutVars>
      </dgm:prSet>
      <dgm:spPr/>
    </dgm:pt>
    <dgm:pt modelId="{064E714F-34BD-46F6-8A95-3EBF0B200E66}" type="pres">
      <dgm:prSet presAssocID="{DF1C9B7B-F979-43C5-ADC9-5DBF19F6D677}" presName="spaceBetweenRectangles" presStyleCnt="0"/>
      <dgm:spPr/>
    </dgm:pt>
    <dgm:pt modelId="{33B84832-2722-4325-AF01-CDFA3DAD484B}" type="pres">
      <dgm:prSet presAssocID="{6BE0BF4B-B611-4FB9-AFD1-859DF80CB8A6}" presName="parentLin" presStyleCnt="0"/>
      <dgm:spPr/>
    </dgm:pt>
    <dgm:pt modelId="{965D1B9E-1F38-42FC-817F-7C8DEFE05E37}" type="pres">
      <dgm:prSet presAssocID="{6BE0BF4B-B611-4FB9-AFD1-859DF80CB8A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420358A3-E1F4-4A3B-8BD4-59D68BD2367D}" type="pres">
      <dgm:prSet presAssocID="{6BE0BF4B-B611-4FB9-AFD1-859DF80CB8A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8166A1-308B-436B-B4B3-6B1A3FB0AA7B}" type="pres">
      <dgm:prSet presAssocID="{6BE0BF4B-B611-4FB9-AFD1-859DF80CB8A6}" presName="negativeSpace" presStyleCnt="0"/>
      <dgm:spPr/>
    </dgm:pt>
    <dgm:pt modelId="{CF9DD882-66DF-439A-A7E6-EC247D77C6DB}" type="pres">
      <dgm:prSet presAssocID="{6BE0BF4B-B611-4FB9-AFD1-859DF80CB8A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514AAD4-8031-4D66-8AA2-79E5EE7D65C9}" type="presOf" srcId="{6BE0BF4B-B611-4FB9-AFD1-859DF80CB8A6}" destId="{420358A3-E1F4-4A3B-8BD4-59D68BD2367D}" srcOrd="1" destOrd="0" presId="urn:microsoft.com/office/officeart/2005/8/layout/list1"/>
    <dgm:cxn modelId="{6A2CAA73-039D-4ABB-AA1D-A71D8EE74A2C}" type="presOf" srcId="{F289CA0A-D790-4124-992B-89EA28797FC7}" destId="{2617D623-FAB1-4C16-9367-F65307EC1F91}" srcOrd="0" destOrd="0" presId="urn:microsoft.com/office/officeart/2005/8/layout/list1"/>
    <dgm:cxn modelId="{40394B0E-7FDE-419A-B08B-17C228338C3D}" type="presOf" srcId="{B92D5458-5B4A-442A-9EAB-2C8029DAB43D}" destId="{EFE9DC1A-A4DC-4BA9-A921-788E431CC190}" srcOrd="0" destOrd="0" presId="urn:microsoft.com/office/officeart/2005/8/layout/list1"/>
    <dgm:cxn modelId="{7D53F648-7D81-488A-9ED4-F7412AB9793F}" srcId="{F289CA0A-D790-4124-992B-89EA28797FC7}" destId="{B92D5458-5B4A-442A-9EAB-2C8029DAB43D}" srcOrd="0" destOrd="0" parTransId="{E8B7E230-0746-44E9-AABA-839BB301FF45}" sibTransId="{DF1C9B7B-F979-43C5-ADC9-5DBF19F6D677}"/>
    <dgm:cxn modelId="{7F14E586-E448-4162-9230-58FCC81902E8}" type="presOf" srcId="{6BE0BF4B-B611-4FB9-AFD1-859DF80CB8A6}" destId="{965D1B9E-1F38-42FC-817F-7C8DEFE05E37}" srcOrd="0" destOrd="0" presId="urn:microsoft.com/office/officeart/2005/8/layout/list1"/>
    <dgm:cxn modelId="{90ACD89B-974D-4DE5-BC15-B053E20577BA}" type="presOf" srcId="{B92D5458-5B4A-442A-9EAB-2C8029DAB43D}" destId="{EFAA7DD1-2549-4726-8767-CA2B38EE03DA}" srcOrd="1" destOrd="0" presId="urn:microsoft.com/office/officeart/2005/8/layout/list1"/>
    <dgm:cxn modelId="{AAF841C4-2B11-4A7D-B24A-EA325F0691FE}" srcId="{F289CA0A-D790-4124-992B-89EA28797FC7}" destId="{6BE0BF4B-B611-4FB9-AFD1-859DF80CB8A6}" srcOrd="1" destOrd="0" parTransId="{77607134-3E80-4DA9-ACC2-47F3E8089BF5}" sibTransId="{48D3EA19-FDDD-42FE-B664-CB2F886B3590}"/>
    <dgm:cxn modelId="{F186B586-4125-4200-80B3-3C8CE4B97EB5}" type="presParOf" srcId="{2617D623-FAB1-4C16-9367-F65307EC1F91}" destId="{937C8F6E-8E22-4EB9-BE59-A8071867C1F5}" srcOrd="0" destOrd="0" presId="urn:microsoft.com/office/officeart/2005/8/layout/list1"/>
    <dgm:cxn modelId="{6DAC1DBF-20C3-4A8C-9014-4195ECB0E7A7}" type="presParOf" srcId="{937C8F6E-8E22-4EB9-BE59-A8071867C1F5}" destId="{EFE9DC1A-A4DC-4BA9-A921-788E431CC190}" srcOrd="0" destOrd="0" presId="urn:microsoft.com/office/officeart/2005/8/layout/list1"/>
    <dgm:cxn modelId="{4A86F777-7287-4CF2-9BA3-831EA7C4201E}" type="presParOf" srcId="{937C8F6E-8E22-4EB9-BE59-A8071867C1F5}" destId="{EFAA7DD1-2549-4726-8767-CA2B38EE03DA}" srcOrd="1" destOrd="0" presId="urn:microsoft.com/office/officeart/2005/8/layout/list1"/>
    <dgm:cxn modelId="{BCCEF226-814E-4CD1-A021-E87A4FD980D7}" type="presParOf" srcId="{2617D623-FAB1-4C16-9367-F65307EC1F91}" destId="{3D62CAE5-2C03-4124-B48A-19ECF929D659}" srcOrd="1" destOrd="0" presId="urn:microsoft.com/office/officeart/2005/8/layout/list1"/>
    <dgm:cxn modelId="{77FC724F-EF2B-4129-A5D3-0CBF9EE988C3}" type="presParOf" srcId="{2617D623-FAB1-4C16-9367-F65307EC1F91}" destId="{5A07144C-4EA8-410C-8BA3-4D845C1C12FF}" srcOrd="2" destOrd="0" presId="urn:microsoft.com/office/officeart/2005/8/layout/list1"/>
    <dgm:cxn modelId="{D6440F15-4F65-4EB2-B9BC-A816523FB6AE}" type="presParOf" srcId="{2617D623-FAB1-4C16-9367-F65307EC1F91}" destId="{064E714F-34BD-46F6-8A95-3EBF0B200E66}" srcOrd="3" destOrd="0" presId="urn:microsoft.com/office/officeart/2005/8/layout/list1"/>
    <dgm:cxn modelId="{FA0AD03A-C7D5-457A-A566-457F8DC847AB}" type="presParOf" srcId="{2617D623-FAB1-4C16-9367-F65307EC1F91}" destId="{33B84832-2722-4325-AF01-CDFA3DAD484B}" srcOrd="4" destOrd="0" presId="urn:microsoft.com/office/officeart/2005/8/layout/list1"/>
    <dgm:cxn modelId="{D9E478E9-0A85-409A-9F4F-7E96BC7124E6}" type="presParOf" srcId="{33B84832-2722-4325-AF01-CDFA3DAD484B}" destId="{965D1B9E-1F38-42FC-817F-7C8DEFE05E37}" srcOrd="0" destOrd="0" presId="urn:microsoft.com/office/officeart/2005/8/layout/list1"/>
    <dgm:cxn modelId="{99307BBC-2375-4701-AC91-90685FE2DC12}" type="presParOf" srcId="{33B84832-2722-4325-AF01-CDFA3DAD484B}" destId="{420358A3-E1F4-4A3B-8BD4-59D68BD2367D}" srcOrd="1" destOrd="0" presId="urn:microsoft.com/office/officeart/2005/8/layout/list1"/>
    <dgm:cxn modelId="{A3F67CAF-A141-4955-AAC4-031EFC390128}" type="presParOf" srcId="{2617D623-FAB1-4C16-9367-F65307EC1F91}" destId="{8C8166A1-308B-436B-B4B3-6B1A3FB0AA7B}" srcOrd="5" destOrd="0" presId="urn:microsoft.com/office/officeart/2005/8/layout/list1"/>
    <dgm:cxn modelId="{D62EE379-52AA-4B17-81EF-162FA64C4C0B}" type="presParOf" srcId="{2617D623-FAB1-4C16-9367-F65307EC1F91}" destId="{CF9DD882-66DF-439A-A7E6-EC247D77C6D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8F154B-05B3-48A7-BC9F-5BB8E077D51E}" type="doc">
      <dgm:prSet loTypeId="urn:microsoft.com/office/officeart/2005/8/layout/hChevron3" loCatId="process" qsTypeId="urn:microsoft.com/office/officeart/2005/8/quickstyle/simple1" qsCatId="simple" csTypeId="urn:microsoft.com/office/officeart/2005/8/colors/accent0_3" csCatId="mainScheme" phldr="1"/>
      <dgm:spPr/>
    </dgm:pt>
    <dgm:pt modelId="{8550C487-F8E5-40BF-A535-E48AC288A01A}">
      <dgm:prSet phldrT="[Text]"/>
      <dgm:spPr/>
      <dgm:t>
        <a:bodyPr/>
        <a:lstStyle/>
        <a:p>
          <a:r>
            <a:rPr lang="en-US" b="1"/>
            <a:t>PENILAIAN ADMINISTRASI</a:t>
          </a:r>
          <a:endParaRPr lang="en-US" b="1" dirty="0"/>
        </a:p>
      </dgm:t>
    </dgm:pt>
    <dgm:pt modelId="{69F725E2-EDE0-47E8-86E0-1B63EE8BD3A4}" type="parTrans" cxnId="{6193B430-3556-428D-82B6-F883D63FE295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CE99D373-1D5D-4EF1-BA47-C188598914DC}" type="sibTrans" cxnId="{6193B430-3556-428D-82B6-F883D63FE295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2ADD80D4-78DB-4490-A758-2B13B0D7BD5D}">
      <dgm:prSet phldrT="[Text]"/>
      <dgm:spPr/>
      <dgm:t>
        <a:bodyPr/>
        <a:lstStyle/>
        <a:p>
          <a:r>
            <a:rPr lang="en-US" b="1" dirty="0"/>
            <a:t>PLENO PENILAIAN ADMINISTRASI</a:t>
          </a:r>
        </a:p>
      </dgm:t>
    </dgm:pt>
    <dgm:pt modelId="{B0CFA274-89D4-4948-8C04-1A5759816D80}" type="parTrans" cxnId="{2F63DAFE-94C4-40A8-AAFD-5AB0CE8D6003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E90B8B1D-D3D7-4F76-82AB-F09448BA0241}" type="sibTrans" cxnId="{2F63DAFE-94C4-40A8-AAFD-5AB0CE8D6003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FBBBD569-D8D2-4E73-A10B-9AF23DC894C8}">
      <dgm:prSet phldrT="[Text]"/>
      <dgm:spPr/>
      <dgm:t>
        <a:bodyPr/>
        <a:lstStyle/>
        <a:p>
          <a:r>
            <a:rPr lang="en-US" b="1"/>
            <a:t>KLARIFIKASI LAPANGAN</a:t>
          </a:r>
          <a:endParaRPr lang="en-US" b="1" dirty="0"/>
        </a:p>
      </dgm:t>
    </dgm:pt>
    <dgm:pt modelId="{4D39F4DF-E078-4B3E-A5E9-01DF01BB7B4A}" type="parTrans" cxnId="{9CB3B2C6-2EEA-42E8-83A2-7D2026676DDC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D3A01F53-C96D-4D37-890B-15AF6EC075FC}" type="sibTrans" cxnId="{9CB3B2C6-2EEA-42E8-83A2-7D2026676DDC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88F7E35A-A321-4E10-A75B-E3CADD4D5DDE}">
      <dgm:prSet phldrT="[Text]"/>
      <dgm:spPr/>
      <dgm:t>
        <a:bodyPr/>
        <a:lstStyle/>
        <a:p>
          <a:r>
            <a:rPr lang="en-US" b="1"/>
            <a:t>PENETAPAN JUARA</a:t>
          </a:r>
          <a:endParaRPr lang="en-US" b="1" dirty="0"/>
        </a:p>
      </dgm:t>
    </dgm:pt>
    <dgm:pt modelId="{E88AD64B-667C-4318-970D-A25F2786B42D}" type="parTrans" cxnId="{AF9EFBA5-2508-41E5-809B-E18DE68A3E65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2A054E4E-88FF-48C6-BA98-7C826A5DD703}" type="sibTrans" cxnId="{AF9EFBA5-2508-41E5-809B-E18DE68A3E65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83553F49-B405-4B4B-96DD-6859D4A523C7}">
      <dgm:prSet phldrT="[Text]"/>
      <dgm:spPr/>
      <dgm:t>
        <a:bodyPr/>
        <a:lstStyle/>
        <a:p>
          <a:r>
            <a:rPr lang="en-US" b="1"/>
            <a:t>PLENO HASIL KLARIFIKASI LAPANGAN</a:t>
          </a:r>
          <a:endParaRPr lang="en-US" b="1" dirty="0"/>
        </a:p>
      </dgm:t>
    </dgm:pt>
    <dgm:pt modelId="{FF22693C-C09F-44FA-8040-50D736CF1FDD}" type="parTrans" cxnId="{6847EDCE-21A5-4ABE-81B3-2DCA68D355E1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ED570675-B0F5-48A2-A57F-4B7151E0D66A}" type="sibTrans" cxnId="{6847EDCE-21A5-4ABE-81B3-2DCA68D355E1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0AA7F848-94C2-40C1-85D0-52A9A6FCA65D}">
      <dgm:prSet phldrT="[Text]"/>
      <dgm:spPr/>
      <dgm:t>
        <a:bodyPr/>
        <a:lstStyle/>
        <a:p>
          <a:r>
            <a:rPr lang="en-US" b="1"/>
            <a:t>PEMAPARAN CALON JUARA</a:t>
          </a:r>
          <a:endParaRPr lang="en-US" b="1" dirty="0"/>
        </a:p>
      </dgm:t>
    </dgm:pt>
    <dgm:pt modelId="{F4A55A53-3C78-4623-8817-3523818F81DE}" type="parTrans" cxnId="{840782DF-B2EC-482F-ADA9-5FCBA479F80A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FFA0DDEC-42CD-4E75-871F-B36137C06EAC}" type="sibTrans" cxnId="{840782DF-B2EC-482F-ADA9-5FCBA479F80A}">
      <dgm:prSet/>
      <dgm:spPr/>
      <dgm:t>
        <a:bodyPr/>
        <a:lstStyle/>
        <a:p>
          <a:endParaRPr lang="en-US" b="1">
            <a:solidFill>
              <a:srgbClr val="FFFF00"/>
            </a:solidFill>
          </a:endParaRPr>
        </a:p>
      </dgm:t>
    </dgm:pt>
    <dgm:pt modelId="{1F8551DC-CF8D-41A5-A66F-C0C985DB09D1}" type="pres">
      <dgm:prSet presAssocID="{3A8F154B-05B3-48A7-BC9F-5BB8E077D51E}" presName="Name0" presStyleCnt="0">
        <dgm:presLayoutVars>
          <dgm:dir/>
          <dgm:resizeHandles val="exact"/>
        </dgm:presLayoutVars>
      </dgm:prSet>
      <dgm:spPr/>
    </dgm:pt>
    <dgm:pt modelId="{3D241D5C-4C7C-4DED-90AE-24F2E8F83F4D}" type="pres">
      <dgm:prSet presAssocID="{8550C487-F8E5-40BF-A535-E48AC288A01A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85F9B-D28E-4452-A003-AEB0F8D66DE5}" type="pres">
      <dgm:prSet presAssocID="{CE99D373-1D5D-4EF1-BA47-C188598914DC}" presName="parSpace" presStyleCnt="0"/>
      <dgm:spPr/>
    </dgm:pt>
    <dgm:pt modelId="{FC24A93B-4666-4FC9-AC99-00E7C67F2882}" type="pres">
      <dgm:prSet presAssocID="{2ADD80D4-78DB-4490-A758-2B13B0D7BD5D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924AE-6F0B-4A16-A900-5CB65C1D9EFB}" type="pres">
      <dgm:prSet presAssocID="{E90B8B1D-D3D7-4F76-82AB-F09448BA0241}" presName="parSpace" presStyleCnt="0"/>
      <dgm:spPr/>
    </dgm:pt>
    <dgm:pt modelId="{3A56448B-10FD-4F9D-AFE5-527527E93017}" type="pres">
      <dgm:prSet presAssocID="{FBBBD569-D8D2-4E73-A10B-9AF23DC894C8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7F0DD8-C4C8-40A6-ACF9-B9C94CA28201}" type="pres">
      <dgm:prSet presAssocID="{D3A01F53-C96D-4D37-890B-15AF6EC075FC}" presName="parSpace" presStyleCnt="0"/>
      <dgm:spPr/>
    </dgm:pt>
    <dgm:pt modelId="{953C0415-EAEC-49A7-8463-10E52608FF79}" type="pres">
      <dgm:prSet presAssocID="{83553F49-B405-4B4B-96DD-6859D4A523C7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CA7627-899B-4ABD-89AE-059B72A105B4}" type="pres">
      <dgm:prSet presAssocID="{ED570675-B0F5-48A2-A57F-4B7151E0D66A}" presName="parSpace" presStyleCnt="0"/>
      <dgm:spPr/>
    </dgm:pt>
    <dgm:pt modelId="{78BFD951-F726-489D-BE4A-6D1D74B9B0BD}" type="pres">
      <dgm:prSet presAssocID="{0AA7F848-94C2-40C1-85D0-52A9A6FCA65D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90DAD9-F886-410F-BCCC-9361972371FE}" type="pres">
      <dgm:prSet presAssocID="{FFA0DDEC-42CD-4E75-871F-B36137C06EAC}" presName="parSpace" presStyleCnt="0"/>
      <dgm:spPr/>
    </dgm:pt>
    <dgm:pt modelId="{1C68B228-0E7C-42E7-901E-4984664A9176}" type="pres">
      <dgm:prSet presAssocID="{88F7E35A-A321-4E10-A75B-E3CADD4D5DDE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7DF989-B4B5-4F42-B70D-6426A1C15E45}" type="presOf" srcId="{88F7E35A-A321-4E10-A75B-E3CADD4D5DDE}" destId="{1C68B228-0E7C-42E7-901E-4984664A9176}" srcOrd="0" destOrd="0" presId="urn:microsoft.com/office/officeart/2005/8/layout/hChevron3"/>
    <dgm:cxn modelId="{A98952AA-187F-490E-B8D7-185775AAE52D}" type="presOf" srcId="{FBBBD569-D8D2-4E73-A10B-9AF23DC894C8}" destId="{3A56448B-10FD-4F9D-AFE5-527527E93017}" srcOrd="0" destOrd="0" presId="urn:microsoft.com/office/officeart/2005/8/layout/hChevron3"/>
    <dgm:cxn modelId="{236F5BB3-F822-4B21-A3E7-404723B31B12}" type="presOf" srcId="{3A8F154B-05B3-48A7-BC9F-5BB8E077D51E}" destId="{1F8551DC-CF8D-41A5-A66F-C0C985DB09D1}" srcOrd="0" destOrd="0" presId="urn:microsoft.com/office/officeart/2005/8/layout/hChevron3"/>
    <dgm:cxn modelId="{840782DF-B2EC-482F-ADA9-5FCBA479F80A}" srcId="{3A8F154B-05B3-48A7-BC9F-5BB8E077D51E}" destId="{0AA7F848-94C2-40C1-85D0-52A9A6FCA65D}" srcOrd="4" destOrd="0" parTransId="{F4A55A53-3C78-4623-8817-3523818F81DE}" sibTransId="{FFA0DDEC-42CD-4E75-871F-B36137C06EAC}"/>
    <dgm:cxn modelId="{9CB3B2C6-2EEA-42E8-83A2-7D2026676DDC}" srcId="{3A8F154B-05B3-48A7-BC9F-5BB8E077D51E}" destId="{FBBBD569-D8D2-4E73-A10B-9AF23DC894C8}" srcOrd="2" destOrd="0" parTransId="{4D39F4DF-E078-4B3E-A5E9-01DF01BB7B4A}" sibTransId="{D3A01F53-C96D-4D37-890B-15AF6EC075FC}"/>
    <dgm:cxn modelId="{23DB6398-483F-48EA-A2C8-3FA4483D9E96}" type="presOf" srcId="{0AA7F848-94C2-40C1-85D0-52A9A6FCA65D}" destId="{78BFD951-F726-489D-BE4A-6D1D74B9B0BD}" srcOrd="0" destOrd="0" presId="urn:microsoft.com/office/officeart/2005/8/layout/hChevron3"/>
    <dgm:cxn modelId="{2F63DAFE-94C4-40A8-AAFD-5AB0CE8D6003}" srcId="{3A8F154B-05B3-48A7-BC9F-5BB8E077D51E}" destId="{2ADD80D4-78DB-4490-A758-2B13B0D7BD5D}" srcOrd="1" destOrd="0" parTransId="{B0CFA274-89D4-4948-8C04-1A5759816D80}" sibTransId="{E90B8B1D-D3D7-4F76-82AB-F09448BA0241}"/>
    <dgm:cxn modelId="{6D0404B7-772B-45D1-9669-F2A7B16F2880}" type="presOf" srcId="{2ADD80D4-78DB-4490-A758-2B13B0D7BD5D}" destId="{FC24A93B-4666-4FC9-AC99-00E7C67F2882}" srcOrd="0" destOrd="0" presId="urn:microsoft.com/office/officeart/2005/8/layout/hChevron3"/>
    <dgm:cxn modelId="{2CE4BB3D-DA68-4267-A633-A38D49362379}" type="presOf" srcId="{8550C487-F8E5-40BF-A535-E48AC288A01A}" destId="{3D241D5C-4C7C-4DED-90AE-24F2E8F83F4D}" srcOrd="0" destOrd="0" presId="urn:microsoft.com/office/officeart/2005/8/layout/hChevron3"/>
    <dgm:cxn modelId="{6847EDCE-21A5-4ABE-81B3-2DCA68D355E1}" srcId="{3A8F154B-05B3-48A7-BC9F-5BB8E077D51E}" destId="{83553F49-B405-4B4B-96DD-6859D4A523C7}" srcOrd="3" destOrd="0" parTransId="{FF22693C-C09F-44FA-8040-50D736CF1FDD}" sibTransId="{ED570675-B0F5-48A2-A57F-4B7151E0D66A}"/>
    <dgm:cxn modelId="{6193B430-3556-428D-82B6-F883D63FE295}" srcId="{3A8F154B-05B3-48A7-BC9F-5BB8E077D51E}" destId="{8550C487-F8E5-40BF-A535-E48AC288A01A}" srcOrd="0" destOrd="0" parTransId="{69F725E2-EDE0-47E8-86E0-1B63EE8BD3A4}" sibTransId="{CE99D373-1D5D-4EF1-BA47-C188598914DC}"/>
    <dgm:cxn modelId="{AF9EFBA5-2508-41E5-809B-E18DE68A3E65}" srcId="{3A8F154B-05B3-48A7-BC9F-5BB8E077D51E}" destId="{88F7E35A-A321-4E10-A75B-E3CADD4D5DDE}" srcOrd="5" destOrd="0" parTransId="{E88AD64B-667C-4318-970D-A25F2786B42D}" sibTransId="{2A054E4E-88FF-48C6-BA98-7C826A5DD703}"/>
    <dgm:cxn modelId="{F34D8DBE-6641-4835-8B2A-DC84B31655E8}" type="presOf" srcId="{83553F49-B405-4B4B-96DD-6859D4A523C7}" destId="{953C0415-EAEC-49A7-8463-10E52608FF79}" srcOrd="0" destOrd="0" presId="urn:microsoft.com/office/officeart/2005/8/layout/hChevron3"/>
    <dgm:cxn modelId="{7327F671-CC97-4B61-82D1-FC3C822F466B}" type="presParOf" srcId="{1F8551DC-CF8D-41A5-A66F-C0C985DB09D1}" destId="{3D241D5C-4C7C-4DED-90AE-24F2E8F83F4D}" srcOrd="0" destOrd="0" presId="urn:microsoft.com/office/officeart/2005/8/layout/hChevron3"/>
    <dgm:cxn modelId="{2FFCC802-0285-4EA1-8FA4-5C54EB43AD38}" type="presParOf" srcId="{1F8551DC-CF8D-41A5-A66F-C0C985DB09D1}" destId="{1FB85F9B-D28E-4452-A003-AEB0F8D66DE5}" srcOrd="1" destOrd="0" presId="urn:microsoft.com/office/officeart/2005/8/layout/hChevron3"/>
    <dgm:cxn modelId="{5590B1D5-0596-4B02-B264-138C0DB76364}" type="presParOf" srcId="{1F8551DC-CF8D-41A5-A66F-C0C985DB09D1}" destId="{FC24A93B-4666-4FC9-AC99-00E7C67F2882}" srcOrd="2" destOrd="0" presId="urn:microsoft.com/office/officeart/2005/8/layout/hChevron3"/>
    <dgm:cxn modelId="{B4FED837-0250-4DC1-9BDE-B2F6C4B69C7D}" type="presParOf" srcId="{1F8551DC-CF8D-41A5-A66F-C0C985DB09D1}" destId="{BD9924AE-6F0B-4A16-A900-5CB65C1D9EFB}" srcOrd="3" destOrd="0" presId="urn:microsoft.com/office/officeart/2005/8/layout/hChevron3"/>
    <dgm:cxn modelId="{9C044386-1DD6-498D-8022-CA8B1AF223D8}" type="presParOf" srcId="{1F8551DC-CF8D-41A5-A66F-C0C985DB09D1}" destId="{3A56448B-10FD-4F9D-AFE5-527527E93017}" srcOrd="4" destOrd="0" presId="urn:microsoft.com/office/officeart/2005/8/layout/hChevron3"/>
    <dgm:cxn modelId="{355DB2D1-BBA3-4898-A597-29D78F3A6DE0}" type="presParOf" srcId="{1F8551DC-CF8D-41A5-A66F-C0C985DB09D1}" destId="{6C7F0DD8-C4C8-40A6-ACF9-B9C94CA28201}" srcOrd="5" destOrd="0" presId="urn:microsoft.com/office/officeart/2005/8/layout/hChevron3"/>
    <dgm:cxn modelId="{568A7882-53B0-408A-BE52-8AA85C18DFEE}" type="presParOf" srcId="{1F8551DC-CF8D-41A5-A66F-C0C985DB09D1}" destId="{953C0415-EAEC-49A7-8463-10E52608FF79}" srcOrd="6" destOrd="0" presId="urn:microsoft.com/office/officeart/2005/8/layout/hChevron3"/>
    <dgm:cxn modelId="{98F6E111-B455-4312-BDCD-36F2B5F7E663}" type="presParOf" srcId="{1F8551DC-CF8D-41A5-A66F-C0C985DB09D1}" destId="{57CA7627-899B-4ABD-89AE-059B72A105B4}" srcOrd="7" destOrd="0" presId="urn:microsoft.com/office/officeart/2005/8/layout/hChevron3"/>
    <dgm:cxn modelId="{998EE017-504D-4513-9CB4-362ACF480AFB}" type="presParOf" srcId="{1F8551DC-CF8D-41A5-A66F-C0C985DB09D1}" destId="{78BFD951-F726-489D-BE4A-6D1D74B9B0BD}" srcOrd="8" destOrd="0" presId="urn:microsoft.com/office/officeart/2005/8/layout/hChevron3"/>
    <dgm:cxn modelId="{C989C33F-ED80-4FE0-BD64-4CDE6E3A3E4C}" type="presParOf" srcId="{1F8551DC-CF8D-41A5-A66F-C0C985DB09D1}" destId="{1090DAD9-F886-410F-BCCC-9361972371FE}" srcOrd="9" destOrd="0" presId="urn:microsoft.com/office/officeart/2005/8/layout/hChevron3"/>
    <dgm:cxn modelId="{AF3DFBD2-9CC4-4267-8BC5-EEF3AB2840DD}" type="presParOf" srcId="{1F8551DC-CF8D-41A5-A66F-C0C985DB09D1}" destId="{1C68B228-0E7C-42E7-901E-4984664A9176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75142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427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01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28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898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631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208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"/>
          <p:cNvSpPr/>
          <p:nvPr/>
        </p:nvSpPr>
        <p:spPr>
          <a:xfrm>
            <a:off x="-26775" y="2008375"/>
            <a:ext cx="9210650" cy="3172625"/>
          </a:xfrm>
          <a:custGeom>
            <a:avLst/>
            <a:gdLst/>
            <a:ahLst/>
            <a:cxnLst/>
            <a:rect l="l" t="t" r="r" b="b"/>
            <a:pathLst>
              <a:path w="368426" h="126905" extrusionOk="0">
                <a:moveTo>
                  <a:pt x="309" y="263"/>
                </a:moveTo>
                <a:lnTo>
                  <a:pt x="16502" y="11294"/>
                </a:lnTo>
                <a:lnTo>
                  <a:pt x="31551" y="5122"/>
                </a:lnTo>
                <a:lnTo>
                  <a:pt x="62412" y="4991"/>
                </a:lnTo>
                <a:lnTo>
                  <a:pt x="77652" y="0"/>
                </a:lnTo>
                <a:lnTo>
                  <a:pt x="92892" y="13527"/>
                </a:lnTo>
                <a:lnTo>
                  <a:pt x="107942" y="21276"/>
                </a:lnTo>
                <a:lnTo>
                  <a:pt x="122991" y="21145"/>
                </a:lnTo>
                <a:lnTo>
                  <a:pt x="138993" y="10375"/>
                </a:lnTo>
                <a:lnTo>
                  <a:pt x="154043" y="7880"/>
                </a:lnTo>
                <a:lnTo>
                  <a:pt x="168711" y="2349"/>
                </a:lnTo>
                <a:lnTo>
                  <a:pt x="184332" y="14841"/>
                </a:lnTo>
                <a:lnTo>
                  <a:pt x="199572" y="15274"/>
                </a:lnTo>
                <a:lnTo>
                  <a:pt x="214622" y="25085"/>
                </a:lnTo>
                <a:lnTo>
                  <a:pt x="230052" y="25085"/>
                </a:lnTo>
                <a:lnTo>
                  <a:pt x="246054" y="20094"/>
                </a:lnTo>
                <a:lnTo>
                  <a:pt x="261104" y="20094"/>
                </a:lnTo>
                <a:lnTo>
                  <a:pt x="275391" y="11426"/>
                </a:lnTo>
                <a:lnTo>
                  <a:pt x="291584" y="16810"/>
                </a:lnTo>
                <a:lnTo>
                  <a:pt x="305871" y="8143"/>
                </a:lnTo>
                <a:lnTo>
                  <a:pt x="336732" y="8012"/>
                </a:lnTo>
                <a:lnTo>
                  <a:pt x="351782" y="11294"/>
                </a:lnTo>
                <a:lnTo>
                  <a:pt x="367593" y="2758"/>
                </a:lnTo>
                <a:lnTo>
                  <a:pt x="368426" y="126905"/>
                </a:lnTo>
                <a:lnTo>
                  <a:pt x="0" y="12636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35" name="Google Shape;35;p2"/>
          <p:cNvSpPr/>
          <p:nvPr/>
        </p:nvSpPr>
        <p:spPr>
          <a:xfrm>
            <a:off x="-26775" y="2139700"/>
            <a:ext cx="9210650" cy="3041300"/>
          </a:xfrm>
          <a:custGeom>
            <a:avLst/>
            <a:gdLst/>
            <a:ahLst/>
            <a:cxnLst/>
            <a:rect l="l" t="t" r="r" b="b"/>
            <a:pathLst>
              <a:path w="368426" h="121652" extrusionOk="0">
                <a:moveTo>
                  <a:pt x="309" y="5516"/>
                </a:moveTo>
                <a:lnTo>
                  <a:pt x="16692" y="11214"/>
                </a:lnTo>
                <a:lnTo>
                  <a:pt x="47172" y="11214"/>
                </a:lnTo>
                <a:lnTo>
                  <a:pt x="62412" y="6843"/>
                </a:lnTo>
                <a:lnTo>
                  <a:pt x="77652" y="16156"/>
                </a:lnTo>
                <a:lnTo>
                  <a:pt x="92892" y="16156"/>
                </a:lnTo>
                <a:lnTo>
                  <a:pt x="107370" y="11214"/>
                </a:lnTo>
                <a:lnTo>
                  <a:pt x="122610" y="8173"/>
                </a:lnTo>
                <a:lnTo>
                  <a:pt x="138612" y="8173"/>
                </a:lnTo>
                <a:lnTo>
                  <a:pt x="153852" y="10834"/>
                </a:lnTo>
                <a:lnTo>
                  <a:pt x="168711" y="7603"/>
                </a:lnTo>
                <a:lnTo>
                  <a:pt x="183951" y="12734"/>
                </a:lnTo>
                <a:lnTo>
                  <a:pt x="199572" y="20527"/>
                </a:lnTo>
                <a:lnTo>
                  <a:pt x="214050" y="15205"/>
                </a:lnTo>
                <a:lnTo>
                  <a:pt x="229671" y="15205"/>
                </a:lnTo>
                <a:lnTo>
                  <a:pt x="245292" y="5892"/>
                </a:lnTo>
                <a:lnTo>
                  <a:pt x="260532" y="11214"/>
                </a:lnTo>
                <a:lnTo>
                  <a:pt x="275772" y="11214"/>
                </a:lnTo>
                <a:lnTo>
                  <a:pt x="291012" y="6843"/>
                </a:lnTo>
                <a:lnTo>
                  <a:pt x="321492" y="6843"/>
                </a:lnTo>
                <a:lnTo>
                  <a:pt x="336732" y="15966"/>
                </a:lnTo>
                <a:lnTo>
                  <a:pt x="351210" y="12734"/>
                </a:lnTo>
                <a:lnTo>
                  <a:pt x="367593" y="0"/>
                </a:lnTo>
                <a:lnTo>
                  <a:pt x="368426" y="121652"/>
                </a:lnTo>
                <a:lnTo>
                  <a:pt x="0" y="121652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36" name="Google Shape;36;p2"/>
          <p:cNvSpPr/>
          <p:nvPr/>
        </p:nvSpPr>
        <p:spPr>
          <a:xfrm rot="8100000">
            <a:off x="1847981" y="18145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rot="8100000">
            <a:off x="6038981" y="20984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 rot="8100000">
            <a:off x="7181981" y="21317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2"/>
          <p:cNvGrpSpPr/>
          <p:nvPr/>
        </p:nvGrpSpPr>
        <p:grpSpPr>
          <a:xfrm>
            <a:off x="-9525" y="2024075"/>
            <a:ext cx="9167825" cy="595300"/>
            <a:chOff x="-9525" y="4462475"/>
            <a:chExt cx="9167825" cy="595300"/>
          </a:xfrm>
        </p:grpSpPr>
        <p:sp>
          <p:nvSpPr>
            <p:cNvPr id="40" name="Google Shape;40;p2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" name="Google Shape;41;p2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" name="Google Shape;42;p2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3" name="Google Shape;43;p2"/>
          <p:cNvGrpSpPr/>
          <p:nvPr/>
        </p:nvGrpSpPr>
        <p:grpSpPr>
          <a:xfrm>
            <a:off x="-42837" y="2005088"/>
            <a:ext cx="9229575" cy="642787"/>
            <a:chOff x="-42837" y="4443488"/>
            <a:chExt cx="9229575" cy="642787"/>
          </a:xfrm>
        </p:grpSpPr>
        <p:sp>
          <p:nvSpPr>
            <p:cNvPr id="44" name="Google Shape;44;p2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2"/>
          <p:cNvSpPr/>
          <p:nvPr/>
        </p:nvSpPr>
        <p:spPr>
          <a:xfrm>
            <a:off x="2990700" y="21478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1085700" y="24335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4895700" y="20776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 rot="8100000">
            <a:off x="8699949" y="18907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 txBox="1">
            <a:spLocks noGrp="1"/>
          </p:cNvSpPr>
          <p:nvPr>
            <p:ph type="ctrTitle"/>
          </p:nvPr>
        </p:nvSpPr>
        <p:spPr>
          <a:xfrm>
            <a:off x="2847975" y="3363425"/>
            <a:ext cx="5610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/>
          <p:nvPr/>
        </p:nvSpPr>
        <p:spPr>
          <a:xfrm>
            <a:off x="-26775" y="2008375"/>
            <a:ext cx="9210650" cy="3172625"/>
          </a:xfrm>
          <a:custGeom>
            <a:avLst/>
            <a:gdLst/>
            <a:ahLst/>
            <a:cxnLst/>
            <a:rect l="l" t="t" r="r" b="b"/>
            <a:pathLst>
              <a:path w="368426" h="126905" extrusionOk="0">
                <a:moveTo>
                  <a:pt x="309" y="263"/>
                </a:moveTo>
                <a:lnTo>
                  <a:pt x="16502" y="11294"/>
                </a:lnTo>
                <a:lnTo>
                  <a:pt x="31551" y="5122"/>
                </a:lnTo>
                <a:lnTo>
                  <a:pt x="62412" y="4991"/>
                </a:lnTo>
                <a:lnTo>
                  <a:pt x="77652" y="0"/>
                </a:lnTo>
                <a:lnTo>
                  <a:pt x="92892" y="13527"/>
                </a:lnTo>
                <a:lnTo>
                  <a:pt x="107942" y="21276"/>
                </a:lnTo>
                <a:lnTo>
                  <a:pt x="122991" y="21145"/>
                </a:lnTo>
                <a:lnTo>
                  <a:pt x="138993" y="10375"/>
                </a:lnTo>
                <a:lnTo>
                  <a:pt x="154043" y="7880"/>
                </a:lnTo>
                <a:lnTo>
                  <a:pt x="168711" y="2349"/>
                </a:lnTo>
                <a:lnTo>
                  <a:pt x="184332" y="14841"/>
                </a:lnTo>
                <a:lnTo>
                  <a:pt x="199572" y="15274"/>
                </a:lnTo>
                <a:lnTo>
                  <a:pt x="214622" y="25085"/>
                </a:lnTo>
                <a:lnTo>
                  <a:pt x="230052" y="25085"/>
                </a:lnTo>
                <a:lnTo>
                  <a:pt x="246054" y="20094"/>
                </a:lnTo>
                <a:lnTo>
                  <a:pt x="261104" y="20094"/>
                </a:lnTo>
                <a:lnTo>
                  <a:pt x="275391" y="11426"/>
                </a:lnTo>
                <a:lnTo>
                  <a:pt x="291584" y="16810"/>
                </a:lnTo>
                <a:lnTo>
                  <a:pt x="305871" y="8143"/>
                </a:lnTo>
                <a:lnTo>
                  <a:pt x="336732" y="8012"/>
                </a:lnTo>
                <a:lnTo>
                  <a:pt x="351782" y="11294"/>
                </a:lnTo>
                <a:lnTo>
                  <a:pt x="367593" y="2758"/>
                </a:lnTo>
                <a:lnTo>
                  <a:pt x="368426" y="126905"/>
                </a:lnTo>
                <a:lnTo>
                  <a:pt x="0" y="12636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76" name="Google Shape;76;p3"/>
          <p:cNvSpPr/>
          <p:nvPr/>
        </p:nvSpPr>
        <p:spPr>
          <a:xfrm>
            <a:off x="-26775" y="2139700"/>
            <a:ext cx="9210650" cy="3041300"/>
          </a:xfrm>
          <a:custGeom>
            <a:avLst/>
            <a:gdLst/>
            <a:ahLst/>
            <a:cxnLst/>
            <a:rect l="l" t="t" r="r" b="b"/>
            <a:pathLst>
              <a:path w="368426" h="121652" extrusionOk="0">
                <a:moveTo>
                  <a:pt x="309" y="5516"/>
                </a:moveTo>
                <a:lnTo>
                  <a:pt x="16692" y="11214"/>
                </a:lnTo>
                <a:lnTo>
                  <a:pt x="47172" y="11214"/>
                </a:lnTo>
                <a:lnTo>
                  <a:pt x="62412" y="6843"/>
                </a:lnTo>
                <a:lnTo>
                  <a:pt x="77652" y="16156"/>
                </a:lnTo>
                <a:lnTo>
                  <a:pt x="92892" y="16156"/>
                </a:lnTo>
                <a:lnTo>
                  <a:pt x="107370" y="11214"/>
                </a:lnTo>
                <a:lnTo>
                  <a:pt x="122610" y="8173"/>
                </a:lnTo>
                <a:lnTo>
                  <a:pt x="138612" y="8173"/>
                </a:lnTo>
                <a:lnTo>
                  <a:pt x="153852" y="10834"/>
                </a:lnTo>
                <a:lnTo>
                  <a:pt x="168711" y="7603"/>
                </a:lnTo>
                <a:lnTo>
                  <a:pt x="183951" y="12734"/>
                </a:lnTo>
                <a:lnTo>
                  <a:pt x="199572" y="20527"/>
                </a:lnTo>
                <a:lnTo>
                  <a:pt x="214050" y="15205"/>
                </a:lnTo>
                <a:lnTo>
                  <a:pt x="229671" y="15205"/>
                </a:lnTo>
                <a:lnTo>
                  <a:pt x="245292" y="5892"/>
                </a:lnTo>
                <a:lnTo>
                  <a:pt x="260532" y="11214"/>
                </a:lnTo>
                <a:lnTo>
                  <a:pt x="275772" y="11214"/>
                </a:lnTo>
                <a:lnTo>
                  <a:pt x="291012" y="6843"/>
                </a:lnTo>
                <a:lnTo>
                  <a:pt x="321492" y="6843"/>
                </a:lnTo>
                <a:lnTo>
                  <a:pt x="336732" y="15966"/>
                </a:lnTo>
                <a:lnTo>
                  <a:pt x="351210" y="12734"/>
                </a:lnTo>
                <a:lnTo>
                  <a:pt x="367593" y="0"/>
                </a:lnTo>
                <a:lnTo>
                  <a:pt x="368426" y="121652"/>
                </a:lnTo>
                <a:lnTo>
                  <a:pt x="0" y="121652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77" name="Google Shape;77;p3"/>
          <p:cNvSpPr/>
          <p:nvPr/>
        </p:nvSpPr>
        <p:spPr>
          <a:xfrm rot="8100000">
            <a:off x="1847981" y="18145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"/>
          <p:cNvSpPr/>
          <p:nvPr/>
        </p:nvSpPr>
        <p:spPr>
          <a:xfrm rot="8100000">
            <a:off x="6038981" y="20984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/>
          <p:nvPr/>
        </p:nvSpPr>
        <p:spPr>
          <a:xfrm rot="8100000">
            <a:off x="7181981" y="21317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3"/>
          <p:cNvGrpSpPr/>
          <p:nvPr/>
        </p:nvGrpSpPr>
        <p:grpSpPr>
          <a:xfrm>
            <a:off x="-9525" y="2024075"/>
            <a:ext cx="9167825" cy="595300"/>
            <a:chOff x="-9525" y="4462475"/>
            <a:chExt cx="9167825" cy="595300"/>
          </a:xfrm>
        </p:grpSpPr>
        <p:sp>
          <p:nvSpPr>
            <p:cNvPr id="81" name="Google Shape;81;p3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" name="Google Shape;82;p3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" name="Google Shape;83;p3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84" name="Google Shape;84;p3"/>
          <p:cNvGrpSpPr/>
          <p:nvPr/>
        </p:nvGrpSpPr>
        <p:grpSpPr>
          <a:xfrm>
            <a:off x="-42837" y="2005088"/>
            <a:ext cx="9229575" cy="642787"/>
            <a:chOff x="-42837" y="4443488"/>
            <a:chExt cx="9229575" cy="642787"/>
          </a:xfrm>
        </p:grpSpPr>
        <p:sp>
          <p:nvSpPr>
            <p:cNvPr id="85" name="Google Shape;85;p3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2990700" y="21478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"/>
          <p:cNvSpPr/>
          <p:nvPr/>
        </p:nvSpPr>
        <p:spPr>
          <a:xfrm>
            <a:off x="1085700" y="24335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"/>
          <p:cNvSpPr/>
          <p:nvPr/>
        </p:nvSpPr>
        <p:spPr>
          <a:xfrm>
            <a:off x="4895700" y="20776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"/>
          <p:cNvSpPr/>
          <p:nvPr/>
        </p:nvSpPr>
        <p:spPr>
          <a:xfrm rot="8100000">
            <a:off x="8699949" y="18907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ctrTitle"/>
          </p:nvPr>
        </p:nvSpPr>
        <p:spPr>
          <a:xfrm>
            <a:off x="2309350" y="3031150"/>
            <a:ext cx="5214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subTitle" idx="1"/>
          </p:nvPr>
        </p:nvSpPr>
        <p:spPr>
          <a:xfrm>
            <a:off x="2309441" y="4059250"/>
            <a:ext cx="5214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"/>
          <p:cNvSpPr txBox="1">
            <a:spLocks noGrp="1"/>
          </p:cNvSpPr>
          <p:nvPr>
            <p:ph type="body" idx="1"/>
          </p:nvPr>
        </p:nvSpPr>
        <p:spPr>
          <a:xfrm>
            <a:off x="1075850" y="1540175"/>
            <a:ext cx="6996600" cy="1922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-28575" y="4446775"/>
            <a:ext cx="9191625" cy="712478"/>
          </a:xfrm>
          <a:custGeom>
            <a:avLst/>
            <a:gdLst/>
            <a:ahLst/>
            <a:cxnLst/>
            <a:rect l="l" t="t" r="r" b="b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164" name="Google Shape;164;p5"/>
          <p:cNvSpPr/>
          <p:nvPr/>
        </p:nvSpPr>
        <p:spPr>
          <a:xfrm>
            <a:off x="-28575" y="4578111"/>
            <a:ext cx="9191625" cy="584439"/>
          </a:xfrm>
          <a:custGeom>
            <a:avLst/>
            <a:gdLst/>
            <a:ahLst/>
            <a:cxnLst/>
            <a:rect l="l" t="t" r="r" b="b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165" name="Google Shape;165;p5"/>
          <p:cNvSpPr/>
          <p:nvPr/>
        </p:nvSpPr>
        <p:spPr>
          <a:xfrm rot="8100000">
            <a:off x="1847981" y="42529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"/>
          <p:cNvSpPr/>
          <p:nvPr/>
        </p:nvSpPr>
        <p:spPr>
          <a:xfrm rot="8100000">
            <a:off x="6038981" y="45368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"/>
          <p:cNvSpPr/>
          <p:nvPr/>
        </p:nvSpPr>
        <p:spPr>
          <a:xfrm rot="8100000">
            <a:off x="7181981" y="45701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" name="Google Shape;168;p5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169" name="Google Shape;169;p5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0" name="Google Shape;170;p5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1" name="Google Shape;171;p5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72" name="Google Shape;172;p5"/>
          <p:cNvGrpSpPr/>
          <p:nvPr/>
        </p:nvGrpSpPr>
        <p:grpSpPr>
          <a:xfrm>
            <a:off x="-42837" y="4443488"/>
            <a:ext cx="9229575" cy="642787"/>
            <a:chOff x="-42837" y="4443488"/>
            <a:chExt cx="9229575" cy="642787"/>
          </a:xfrm>
        </p:grpSpPr>
        <p:sp>
          <p:nvSpPr>
            <p:cNvPr id="173" name="Google Shape;173;p5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" name="Google Shape;198;p5"/>
          <p:cNvSpPr/>
          <p:nvPr/>
        </p:nvSpPr>
        <p:spPr>
          <a:xfrm>
            <a:off x="2990700" y="45862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5"/>
          <p:cNvSpPr/>
          <p:nvPr/>
        </p:nvSpPr>
        <p:spPr>
          <a:xfrm>
            <a:off x="1085700" y="48719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5"/>
          <p:cNvSpPr/>
          <p:nvPr/>
        </p:nvSpPr>
        <p:spPr>
          <a:xfrm>
            <a:off x="4895700" y="45160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5"/>
          <p:cNvSpPr/>
          <p:nvPr/>
        </p:nvSpPr>
        <p:spPr>
          <a:xfrm rot="8100000">
            <a:off x="8699949" y="43291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5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"/>
          <p:cNvSpPr txBox="1">
            <a:spLocks noGrp="1"/>
          </p:cNvSpPr>
          <p:nvPr>
            <p:ph type="body" idx="1"/>
          </p:nvPr>
        </p:nvSpPr>
        <p:spPr>
          <a:xfrm>
            <a:off x="1131500" y="1552950"/>
            <a:ext cx="3339900" cy="2665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6" name="Google Shape;206;p6"/>
          <p:cNvSpPr txBox="1">
            <a:spLocks noGrp="1"/>
          </p:cNvSpPr>
          <p:nvPr>
            <p:ph type="body" idx="2"/>
          </p:nvPr>
        </p:nvSpPr>
        <p:spPr>
          <a:xfrm>
            <a:off x="4672563" y="1552950"/>
            <a:ext cx="3339900" cy="2665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7" name="Google Shape;207;p6"/>
          <p:cNvSpPr/>
          <p:nvPr/>
        </p:nvSpPr>
        <p:spPr>
          <a:xfrm>
            <a:off x="-28575" y="4446775"/>
            <a:ext cx="9191625" cy="712478"/>
          </a:xfrm>
          <a:custGeom>
            <a:avLst/>
            <a:gdLst/>
            <a:ahLst/>
            <a:cxnLst/>
            <a:rect l="l" t="t" r="r" b="b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08" name="Google Shape;208;p6"/>
          <p:cNvSpPr/>
          <p:nvPr/>
        </p:nvSpPr>
        <p:spPr>
          <a:xfrm>
            <a:off x="-28575" y="4578111"/>
            <a:ext cx="9191625" cy="584439"/>
          </a:xfrm>
          <a:custGeom>
            <a:avLst/>
            <a:gdLst/>
            <a:ahLst/>
            <a:cxnLst/>
            <a:rect l="l" t="t" r="r" b="b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09" name="Google Shape;209;p6"/>
          <p:cNvSpPr/>
          <p:nvPr/>
        </p:nvSpPr>
        <p:spPr>
          <a:xfrm rot="8100000">
            <a:off x="1847981" y="42529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6"/>
          <p:cNvSpPr/>
          <p:nvPr/>
        </p:nvSpPr>
        <p:spPr>
          <a:xfrm rot="8100000">
            <a:off x="6038981" y="45368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6"/>
          <p:cNvSpPr/>
          <p:nvPr/>
        </p:nvSpPr>
        <p:spPr>
          <a:xfrm rot="8100000">
            <a:off x="7181981" y="45701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" name="Google Shape;212;p6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213" name="Google Shape;213;p6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4" name="Google Shape;214;p6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5" name="Google Shape;215;p6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6" name="Google Shape;216;p6"/>
          <p:cNvGrpSpPr/>
          <p:nvPr/>
        </p:nvGrpSpPr>
        <p:grpSpPr>
          <a:xfrm>
            <a:off x="-42837" y="4443488"/>
            <a:ext cx="9229575" cy="642787"/>
            <a:chOff x="-42837" y="4443488"/>
            <a:chExt cx="9229575" cy="642787"/>
          </a:xfrm>
        </p:grpSpPr>
        <p:sp>
          <p:nvSpPr>
            <p:cNvPr id="217" name="Google Shape;217;p6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Google Shape;242;p6"/>
          <p:cNvSpPr/>
          <p:nvPr/>
        </p:nvSpPr>
        <p:spPr>
          <a:xfrm>
            <a:off x="2990700" y="45862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6"/>
          <p:cNvSpPr/>
          <p:nvPr/>
        </p:nvSpPr>
        <p:spPr>
          <a:xfrm>
            <a:off x="1085700" y="48719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6"/>
          <p:cNvSpPr/>
          <p:nvPr/>
        </p:nvSpPr>
        <p:spPr>
          <a:xfrm>
            <a:off x="4895700" y="45160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"/>
          <p:cNvSpPr/>
          <p:nvPr/>
        </p:nvSpPr>
        <p:spPr>
          <a:xfrm rot="8100000">
            <a:off x="8699949" y="43291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6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8"/>
          <p:cNvSpPr/>
          <p:nvPr/>
        </p:nvSpPr>
        <p:spPr>
          <a:xfrm>
            <a:off x="-28575" y="4446775"/>
            <a:ext cx="9191625" cy="712478"/>
          </a:xfrm>
          <a:custGeom>
            <a:avLst/>
            <a:gdLst/>
            <a:ahLst/>
            <a:cxnLst/>
            <a:rect l="l" t="t" r="r" b="b"/>
            <a:pathLst>
              <a:path w="367665" h="41339" extrusionOk="0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295" name="Google Shape;295;p8"/>
          <p:cNvSpPr/>
          <p:nvPr/>
        </p:nvSpPr>
        <p:spPr>
          <a:xfrm>
            <a:off x="-28575" y="4578111"/>
            <a:ext cx="9191625" cy="584439"/>
          </a:xfrm>
          <a:custGeom>
            <a:avLst/>
            <a:gdLst/>
            <a:ahLst/>
            <a:cxnLst/>
            <a:rect l="l" t="t" r="r" b="b"/>
            <a:pathLst>
              <a:path w="367665" h="33910" extrusionOk="0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296" name="Google Shape;296;p8"/>
          <p:cNvSpPr/>
          <p:nvPr/>
        </p:nvSpPr>
        <p:spPr>
          <a:xfrm rot="8100000">
            <a:off x="1847981" y="42529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8"/>
          <p:cNvSpPr/>
          <p:nvPr/>
        </p:nvSpPr>
        <p:spPr>
          <a:xfrm rot="8100000">
            <a:off x="6038981" y="45368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8"/>
          <p:cNvSpPr/>
          <p:nvPr/>
        </p:nvSpPr>
        <p:spPr>
          <a:xfrm rot="8100000">
            <a:off x="7181981" y="45701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9" name="Google Shape;299;p8"/>
          <p:cNvGrpSpPr/>
          <p:nvPr/>
        </p:nvGrpSpPr>
        <p:grpSpPr>
          <a:xfrm>
            <a:off x="-9525" y="4462475"/>
            <a:ext cx="9167825" cy="595300"/>
            <a:chOff x="-9525" y="4462475"/>
            <a:chExt cx="9167825" cy="595300"/>
          </a:xfrm>
        </p:grpSpPr>
        <p:sp>
          <p:nvSpPr>
            <p:cNvPr id="300" name="Google Shape;300;p8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01" name="Google Shape;301;p8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02" name="Google Shape;302;p8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03" name="Google Shape;303;p8"/>
          <p:cNvGrpSpPr/>
          <p:nvPr/>
        </p:nvGrpSpPr>
        <p:grpSpPr>
          <a:xfrm>
            <a:off x="-42837" y="4443488"/>
            <a:ext cx="9229575" cy="642787"/>
            <a:chOff x="-42837" y="4443488"/>
            <a:chExt cx="9229575" cy="642787"/>
          </a:xfrm>
        </p:grpSpPr>
        <p:sp>
          <p:nvSpPr>
            <p:cNvPr id="304" name="Google Shape;304;p8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" name="Google Shape;329;p8"/>
          <p:cNvSpPr/>
          <p:nvPr/>
        </p:nvSpPr>
        <p:spPr>
          <a:xfrm>
            <a:off x="2990700" y="45862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8"/>
          <p:cNvSpPr/>
          <p:nvPr/>
        </p:nvSpPr>
        <p:spPr>
          <a:xfrm>
            <a:off x="1085700" y="48719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8"/>
          <p:cNvSpPr/>
          <p:nvPr/>
        </p:nvSpPr>
        <p:spPr>
          <a:xfrm>
            <a:off x="4895700" y="45160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8"/>
          <p:cNvSpPr/>
          <p:nvPr/>
        </p:nvSpPr>
        <p:spPr>
          <a:xfrm rot="8100000">
            <a:off x="8699949" y="43291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8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graph">
  <p:cSld name="BLANK_2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"/>
          <p:cNvSpPr/>
          <p:nvPr/>
        </p:nvSpPr>
        <p:spPr>
          <a:xfrm>
            <a:off x="-20075" y="636775"/>
            <a:ext cx="9203950" cy="4550900"/>
          </a:xfrm>
          <a:custGeom>
            <a:avLst/>
            <a:gdLst/>
            <a:ahLst/>
            <a:cxnLst/>
            <a:rect l="l" t="t" r="r" b="b"/>
            <a:pathLst>
              <a:path w="368158" h="182036" extrusionOk="0">
                <a:moveTo>
                  <a:pt x="41" y="263"/>
                </a:moveTo>
                <a:lnTo>
                  <a:pt x="16234" y="11294"/>
                </a:lnTo>
                <a:lnTo>
                  <a:pt x="31283" y="5122"/>
                </a:lnTo>
                <a:lnTo>
                  <a:pt x="62144" y="4991"/>
                </a:lnTo>
                <a:lnTo>
                  <a:pt x="77384" y="0"/>
                </a:lnTo>
                <a:lnTo>
                  <a:pt x="92624" y="13527"/>
                </a:lnTo>
                <a:lnTo>
                  <a:pt x="107674" y="21276"/>
                </a:lnTo>
                <a:lnTo>
                  <a:pt x="122723" y="21145"/>
                </a:lnTo>
                <a:lnTo>
                  <a:pt x="138725" y="10375"/>
                </a:lnTo>
                <a:lnTo>
                  <a:pt x="153775" y="7880"/>
                </a:lnTo>
                <a:lnTo>
                  <a:pt x="168443" y="2349"/>
                </a:lnTo>
                <a:lnTo>
                  <a:pt x="184064" y="14841"/>
                </a:lnTo>
                <a:lnTo>
                  <a:pt x="199304" y="15274"/>
                </a:lnTo>
                <a:lnTo>
                  <a:pt x="214354" y="25085"/>
                </a:lnTo>
                <a:lnTo>
                  <a:pt x="229784" y="25085"/>
                </a:lnTo>
                <a:lnTo>
                  <a:pt x="245786" y="20094"/>
                </a:lnTo>
                <a:lnTo>
                  <a:pt x="260836" y="20094"/>
                </a:lnTo>
                <a:lnTo>
                  <a:pt x="275123" y="11426"/>
                </a:lnTo>
                <a:lnTo>
                  <a:pt x="291316" y="16810"/>
                </a:lnTo>
                <a:lnTo>
                  <a:pt x="305603" y="8143"/>
                </a:lnTo>
                <a:lnTo>
                  <a:pt x="336464" y="8012"/>
                </a:lnTo>
                <a:lnTo>
                  <a:pt x="351514" y="11294"/>
                </a:lnTo>
                <a:lnTo>
                  <a:pt x="367325" y="2758"/>
                </a:lnTo>
                <a:lnTo>
                  <a:pt x="368158" y="181769"/>
                </a:lnTo>
                <a:lnTo>
                  <a:pt x="0" y="182036"/>
                </a:lnTo>
                <a:close/>
              </a:path>
            </a:pathLst>
          </a:custGeom>
          <a:solidFill>
            <a:srgbClr val="AFF000">
              <a:alpha val="81920"/>
            </a:srgbClr>
          </a:solidFill>
          <a:ln>
            <a:noFill/>
          </a:ln>
        </p:spPr>
      </p:sp>
      <p:sp>
        <p:nvSpPr>
          <p:cNvPr id="419" name="Google Shape;419;p11"/>
          <p:cNvSpPr/>
          <p:nvPr/>
        </p:nvSpPr>
        <p:spPr>
          <a:xfrm>
            <a:off x="-33475" y="768100"/>
            <a:ext cx="9210650" cy="4406200"/>
          </a:xfrm>
          <a:custGeom>
            <a:avLst/>
            <a:gdLst/>
            <a:ahLst/>
            <a:cxnLst/>
            <a:rect l="l" t="t" r="r" b="b"/>
            <a:pathLst>
              <a:path w="368426" h="176248" extrusionOk="0">
                <a:moveTo>
                  <a:pt x="577" y="5516"/>
                </a:moveTo>
                <a:lnTo>
                  <a:pt x="16960" y="11214"/>
                </a:lnTo>
                <a:lnTo>
                  <a:pt x="47440" y="11214"/>
                </a:lnTo>
                <a:lnTo>
                  <a:pt x="62680" y="6843"/>
                </a:lnTo>
                <a:lnTo>
                  <a:pt x="77920" y="16156"/>
                </a:lnTo>
                <a:lnTo>
                  <a:pt x="93160" y="16156"/>
                </a:lnTo>
                <a:lnTo>
                  <a:pt x="107638" y="11214"/>
                </a:lnTo>
                <a:lnTo>
                  <a:pt x="122878" y="8173"/>
                </a:lnTo>
                <a:lnTo>
                  <a:pt x="138880" y="8173"/>
                </a:lnTo>
                <a:lnTo>
                  <a:pt x="154120" y="10834"/>
                </a:lnTo>
                <a:lnTo>
                  <a:pt x="168979" y="7603"/>
                </a:lnTo>
                <a:lnTo>
                  <a:pt x="184219" y="12734"/>
                </a:lnTo>
                <a:lnTo>
                  <a:pt x="199840" y="20527"/>
                </a:lnTo>
                <a:lnTo>
                  <a:pt x="214318" y="15205"/>
                </a:lnTo>
                <a:lnTo>
                  <a:pt x="229939" y="15205"/>
                </a:lnTo>
                <a:lnTo>
                  <a:pt x="245560" y="5892"/>
                </a:lnTo>
                <a:lnTo>
                  <a:pt x="260800" y="11214"/>
                </a:lnTo>
                <a:lnTo>
                  <a:pt x="276040" y="11214"/>
                </a:lnTo>
                <a:lnTo>
                  <a:pt x="291280" y="6843"/>
                </a:lnTo>
                <a:lnTo>
                  <a:pt x="321760" y="6843"/>
                </a:lnTo>
                <a:lnTo>
                  <a:pt x="337000" y="15966"/>
                </a:lnTo>
                <a:lnTo>
                  <a:pt x="351478" y="12734"/>
                </a:lnTo>
                <a:lnTo>
                  <a:pt x="367861" y="0"/>
                </a:lnTo>
                <a:lnTo>
                  <a:pt x="368426" y="176248"/>
                </a:lnTo>
                <a:lnTo>
                  <a:pt x="0" y="176248"/>
                </a:lnTo>
                <a:close/>
              </a:path>
            </a:pathLst>
          </a:custGeom>
          <a:solidFill>
            <a:srgbClr val="00CEF6">
              <a:alpha val="73460"/>
            </a:srgbClr>
          </a:solidFill>
          <a:ln>
            <a:noFill/>
          </a:ln>
        </p:spPr>
      </p:sp>
      <p:sp>
        <p:nvSpPr>
          <p:cNvPr id="420" name="Google Shape;420;p11"/>
          <p:cNvSpPr/>
          <p:nvPr/>
        </p:nvSpPr>
        <p:spPr>
          <a:xfrm rot="8100000">
            <a:off x="1847981" y="4429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AFF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1"/>
          <p:cNvSpPr/>
          <p:nvPr/>
        </p:nvSpPr>
        <p:spPr>
          <a:xfrm rot="8100000">
            <a:off x="6038981" y="72681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00CE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1"/>
          <p:cNvSpPr/>
          <p:nvPr/>
        </p:nvSpPr>
        <p:spPr>
          <a:xfrm rot="8100000">
            <a:off x="7181981" y="760169"/>
            <a:ext cx="122612" cy="122612"/>
          </a:xfrm>
          <a:prstGeom prst="teardrop">
            <a:avLst>
              <a:gd name="adj" fmla="val 100000"/>
            </a:avLst>
          </a:prstGeom>
          <a:solidFill>
            <a:srgbClr val="00CE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3" name="Google Shape;423;p11"/>
          <p:cNvGrpSpPr/>
          <p:nvPr/>
        </p:nvGrpSpPr>
        <p:grpSpPr>
          <a:xfrm>
            <a:off x="-9525" y="652475"/>
            <a:ext cx="9167825" cy="595300"/>
            <a:chOff x="-9525" y="4462475"/>
            <a:chExt cx="9167825" cy="595300"/>
          </a:xfrm>
        </p:grpSpPr>
        <p:sp>
          <p:nvSpPr>
            <p:cNvPr id="424" name="Google Shape;424;p11"/>
            <p:cNvSpPr/>
            <p:nvPr/>
          </p:nvSpPr>
          <p:spPr>
            <a:xfrm>
              <a:off x="-9525" y="4581525"/>
              <a:ext cx="4205300" cy="476250"/>
            </a:xfrm>
            <a:custGeom>
              <a:avLst/>
              <a:gdLst/>
              <a:ahLst/>
              <a:cxnLst/>
              <a:rect l="l" t="t" r="r" b="b"/>
              <a:pathLst>
                <a:path w="168212" h="19050" extrusionOk="0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5" name="Google Shape;425;p11"/>
            <p:cNvSpPr/>
            <p:nvPr/>
          </p:nvSpPr>
          <p:spPr>
            <a:xfrm>
              <a:off x="4195775" y="4462475"/>
              <a:ext cx="3424225" cy="590550"/>
            </a:xfrm>
            <a:custGeom>
              <a:avLst/>
              <a:gdLst/>
              <a:ahLst/>
              <a:cxnLst/>
              <a:rect l="l" t="t" r="r" b="b"/>
              <a:pathLst>
                <a:path w="136969" h="23622" extrusionOk="0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6" name="Google Shape;426;p11"/>
            <p:cNvSpPr/>
            <p:nvPr/>
          </p:nvSpPr>
          <p:spPr>
            <a:xfrm>
              <a:off x="7624775" y="4472000"/>
              <a:ext cx="1533525" cy="414325"/>
            </a:xfrm>
            <a:custGeom>
              <a:avLst/>
              <a:gdLst/>
              <a:ahLst/>
              <a:cxnLst/>
              <a:rect l="l" t="t" r="r" b="b"/>
              <a:pathLst>
                <a:path w="61341" h="16573" extrusionOk="0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27" name="Google Shape;427;p11"/>
          <p:cNvGrpSpPr/>
          <p:nvPr/>
        </p:nvGrpSpPr>
        <p:grpSpPr>
          <a:xfrm>
            <a:off x="-42837" y="633488"/>
            <a:ext cx="9229575" cy="642787"/>
            <a:chOff x="-42837" y="4443488"/>
            <a:chExt cx="9229575" cy="642787"/>
          </a:xfrm>
        </p:grpSpPr>
        <p:sp>
          <p:nvSpPr>
            <p:cNvPr id="428" name="Google Shape;428;p11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1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1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1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1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11"/>
          <p:cNvSpPr/>
          <p:nvPr/>
        </p:nvSpPr>
        <p:spPr>
          <a:xfrm>
            <a:off x="2990700" y="77620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1"/>
          <p:cNvSpPr/>
          <p:nvPr/>
        </p:nvSpPr>
        <p:spPr>
          <a:xfrm>
            <a:off x="1085700" y="1061950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1"/>
          <p:cNvSpPr/>
          <p:nvPr/>
        </p:nvSpPr>
        <p:spPr>
          <a:xfrm>
            <a:off x="4895700" y="706032"/>
            <a:ext cx="114600" cy="114600"/>
          </a:xfrm>
          <a:prstGeom prst="ellipse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1"/>
          <p:cNvSpPr/>
          <p:nvPr/>
        </p:nvSpPr>
        <p:spPr>
          <a:xfrm rot="8100000">
            <a:off x="8699949" y="519169"/>
            <a:ext cx="122612" cy="122612"/>
          </a:xfrm>
          <a:prstGeom prst="teardrop">
            <a:avLst>
              <a:gd name="adj" fmla="val 100000"/>
            </a:avLst>
          </a:prstGeom>
          <a:noFill/>
          <a:ln w="28575" cap="flat" cmpd="sng">
            <a:solidFill>
              <a:srgbClr val="AFF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1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195" y="4767655"/>
            <a:ext cx="2057437" cy="2739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F1469-2606-490D-A7A2-30CFD62AA5C4}" type="datetimeFigureOut">
              <a:rPr lang="en-US"/>
              <a:pPr>
                <a:defRPr/>
              </a:pPr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9292" y="4767655"/>
            <a:ext cx="3085416" cy="2739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F6280-9524-4B22-B7D7-86B10581F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9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09575" y="-3572"/>
            <a:ext cx="3761184" cy="5147072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6301" y="1035052"/>
            <a:ext cx="6430967" cy="1962149"/>
          </a:xfrm>
        </p:spPr>
        <p:txBody>
          <a:bodyPr anchor="b">
            <a:normAutofit/>
          </a:bodyPr>
          <a:lstStyle>
            <a:lvl1pPr algn="r">
              <a:defRPr sz="45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3" y="2997200"/>
            <a:ext cx="5240734" cy="1041401"/>
          </a:xfrm>
        </p:spPr>
        <p:txBody>
          <a:bodyPr anchor="t">
            <a:normAutofit/>
          </a:bodyPr>
          <a:lstStyle>
            <a:lvl1pPr marL="0" indent="0" algn="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9492" y="4412457"/>
            <a:ext cx="857250" cy="273844"/>
          </a:xfrm>
          <a:prstGeom prst="rect">
            <a:avLst/>
          </a:prstGeom>
        </p:spPr>
        <p:txBody>
          <a:bodyPr/>
          <a:lstStyle/>
          <a:p>
            <a:fld id="{33D50712-6E49-4EA5-8BA6-DAED7C1179C8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9309" y="4412457"/>
            <a:ext cx="3243033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0DC3-1594-4453-B734-98FBB9A764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7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381000" y="7"/>
            <a:ext cx="8382000" cy="5162348"/>
            <a:chOff x="381000" y="-18750"/>
            <a:chExt cx="8382000" cy="5181000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762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8;p1"/>
            <p:cNvCxnSpPr/>
            <p:nvPr/>
          </p:nvCxnSpPr>
          <p:spPr>
            <a:xfrm>
              <a:off x="1524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9;p1"/>
            <p:cNvCxnSpPr/>
            <p:nvPr/>
          </p:nvCxnSpPr>
          <p:spPr>
            <a:xfrm>
              <a:off x="2286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10;p1"/>
            <p:cNvCxnSpPr/>
            <p:nvPr/>
          </p:nvCxnSpPr>
          <p:spPr>
            <a:xfrm>
              <a:off x="3048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1"/>
            <p:cNvCxnSpPr/>
            <p:nvPr/>
          </p:nvCxnSpPr>
          <p:spPr>
            <a:xfrm>
              <a:off x="3810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1"/>
            <p:cNvCxnSpPr/>
            <p:nvPr/>
          </p:nvCxnSpPr>
          <p:spPr>
            <a:xfrm>
              <a:off x="4572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5334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1"/>
            <p:cNvCxnSpPr/>
            <p:nvPr/>
          </p:nvCxnSpPr>
          <p:spPr>
            <a:xfrm>
              <a:off x="6096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1"/>
            <p:cNvCxnSpPr/>
            <p:nvPr/>
          </p:nvCxnSpPr>
          <p:spPr>
            <a:xfrm>
              <a:off x="6858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1"/>
            <p:cNvCxnSpPr/>
            <p:nvPr/>
          </p:nvCxnSpPr>
          <p:spPr>
            <a:xfrm>
              <a:off x="7620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1"/>
            <p:cNvCxnSpPr/>
            <p:nvPr/>
          </p:nvCxnSpPr>
          <p:spPr>
            <a:xfrm>
              <a:off x="8382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1"/>
            <p:cNvCxnSpPr/>
            <p:nvPr/>
          </p:nvCxnSpPr>
          <p:spPr>
            <a:xfrm>
              <a:off x="381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1"/>
            <p:cNvCxnSpPr/>
            <p:nvPr/>
          </p:nvCxnSpPr>
          <p:spPr>
            <a:xfrm>
              <a:off x="1143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1"/>
            <p:cNvCxnSpPr/>
            <p:nvPr/>
          </p:nvCxnSpPr>
          <p:spPr>
            <a:xfrm>
              <a:off x="1905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1"/>
            <p:cNvCxnSpPr/>
            <p:nvPr/>
          </p:nvCxnSpPr>
          <p:spPr>
            <a:xfrm>
              <a:off x="2667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1"/>
            <p:cNvCxnSpPr/>
            <p:nvPr/>
          </p:nvCxnSpPr>
          <p:spPr>
            <a:xfrm>
              <a:off x="3429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1"/>
            <p:cNvCxnSpPr/>
            <p:nvPr/>
          </p:nvCxnSpPr>
          <p:spPr>
            <a:xfrm>
              <a:off x="4191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1"/>
            <p:cNvCxnSpPr/>
            <p:nvPr/>
          </p:nvCxnSpPr>
          <p:spPr>
            <a:xfrm>
              <a:off x="4953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1"/>
            <p:cNvCxnSpPr/>
            <p:nvPr/>
          </p:nvCxnSpPr>
          <p:spPr>
            <a:xfrm>
              <a:off x="5715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1"/>
            <p:cNvCxnSpPr/>
            <p:nvPr/>
          </p:nvCxnSpPr>
          <p:spPr>
            <a:xfrm>
              <a:off x="6477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1"/>
            <p:cNvCxnSpPr/>
            <p:nvPr/>
          </p:nvCxnSpPr>
          <p:spPr>
            <a:xfrm>
              <a:off x="7239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1"/>
            <p:cNvCxnSpPr/>
            <p:nvPr/>
          </p:nvCxnSpPr>
          <p:spPr>
            <a:xfrm>
              <a:off x="8001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1"/>
            <p:cNvCxnSpPr/>
            <p:nvPr/>
          </p:nvCxnSpPr>
          <p:spPr>
            <a:xfrm>
              <a:off x="8763000" y="-18750"/>
              <a:ext cx="0" cy="51810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30" name="Google Shape;30;p1"/>
          <p:cNvSpPr txBox="1">
            <a:spLocks noGrp="1"/>
          </p:cNvSpPr>
          <p:nvPr>
            <p:ph type="title"/>
          </p:nvPr>
        </p:nvSpPr>
        <p:spPr>
          <a:xfrm>
            <a:off x="1047750" y="634125"/>
            <a:ext cx="69966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CEF6"/>
              </a:buClr>
              <a:buSzPts val="2000"/>
              <a:buFont typeface="Oswald"/>
              <a:buNone/>
              <a:defRPr sz="2000" b="1">
                <a:solidFill>
                  <a:srgbClr val="00CEF6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1" name="Google Shape;31;p1"/>
          <p:cNvSpPr txBox="1">
            <a:spLocks noGrp="1"/>
          </p:cNvSpPr>
          <p:nvPr>
            <p:ph type="body" idx="1"/>
          </p:nvPr>
        </p:nvSpPr>
        <p:spPr>
          <a:xfrm>
            <a:off x="1075850" y="1540175"/>
            <a:ext cx="6996600" cy="19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Source Sans Pro"/>
              <a:buChar char="◉"/>
              <a:defRPr sz="20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◉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■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●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○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■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●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○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■"/>
              <a:defRPr sz="1800">
                <a:solidFill>
                  <a:srgbClr val="2832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2" name="Google Shape;32;p1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algn="r">
              <a:buNone/>
              <a:defRPr sz="1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7" r:id="rId6"/>
    <p:sldLayoutId id="2147483660" r:id="rId7"/>
    <p:sldLayoutId id="2147483661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3"/>
          <p:cNvSpPr txBox="1">
            <a:spLocks noGrp="1"/>
          </p:cNvSpPr>
          <p:nvPr>
            <p:ph type="ctrTitle"/>
          </p:nvPr>
        </p:nvSpPr>
        <p:spPr>
          <a:xfrm>
            <a:off x="2566090" y="2897848"/>
            <a:ext cx="5610300" cy="1726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PELAKSANAAN LOMBA DESA DAN KELURAHAN TAHUN 2019</a:t>
            </a:r>
            <a:endParaRPr sz="4000" dirty="0"/>
          </a:p>
        </p:txBody>
      </p:sp>
      <p:sp>
        <p:nvSpPr>
          <p:cNvPr id="5" name="Google Shape;464;p13"/>
          <p:cNvSpPr txBox="1">
            <a:spLocks/>
          </p:cNvSpPr>
          <p:nvPr/>
        </p:nvSpPr>
        <p:spPr>
          <a:xfrm>
            <a:off x="3362683" y="-15192"/>
            <a:ext cx="56103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swald"/>
              <a:buNone/>
              <a:defRPr sz="48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marL="307124" indent="-307124" algn="ctr" defTabSz="491399">
              <a:spcBef>
                <a:spcPct val="20000"/>
              </a:spcBef>
              <a:spcAft>
                <a:spcPts val="645"/>
              </a:spcAft>
              <a:buClr>
                <a:schemeClr val="tx1"/>
              </a:buClr>
              <a:buSzPct val="130000"/>
              <a:defRPr/>
            </a:pPr>
            <a:r>
              <a:rPr lang="id-ID" sz="2000" cap="small" dirty="0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Bell MT" panose="02020503060305020303" pitchFamily="18" charset="0"/>
              </a:rPr>
              <a:t>DINAS</a:t>
            </a:r>
            <a:r>
              <a:rPr lang="en-US" sz="2000" cap="small" dirty="0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Bell MT" panose="02020503060305020303" pitchFamily="18" charset="0"/>
              </a:rPr>
              <a:t> PEMBERDAYAAN MASYARAKAT DAN DESA PROVINSI BALI</a:t>
            </a:r>
          </a:p>
        </p:txBody>
      </p:sp>
      <p:pic>
        <p:nvPicPr>
          <p:cNvPr id="6" name="Picture 11" descr="Bappeda Prop Bali-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4B6B6"/>
              </a:clrFrom>
              <a:clrTo>
                <a:srgbClr val="D4B6B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12" y="0"/>
            <a:ext cx="127317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3" y="1304497"/>
            <a:ext cx="3140075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0" y="356346"/>
            <a:ext cx="6996600" cy="558053"/>
          </a:xfrm>
        </p:spPr>
        <p:txBody>
          <a:bodyPr/>
          <a:lstStyle/>
          <a:p>
            <a:r>
              <a:rPr lang="en-US" sz="2400" dirty="0"/>
              <a:t>TUJUAN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9416" y="1021976"/>
            <a:ext cx="7772399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2900" algn="l"/>
                <a:tab pos="800100" algn="l"/>
                <a:tab pos="5486400" algn="l"/>
              </a:tabLst>
            </a:pP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engevaluasi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menilai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m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endorong Pemerintah Desa dan 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Kelurahan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bersama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masyarakat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untuk menemukenali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mengoptimalkan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potensi yang ada di wilayahnya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2900" algn="l"/>
                <a:tab pos="800100" algn="l"/>
                <a:tab pos="5486400" algn="l"/>
              </a:tabLst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2900" algn="l"/>
                <a:tab pos="800100" algn="l"/>
                <a:tab pos="5486400" algn="l"/>
              </a:tabLst>
            </a:pP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Mengetahui capaian yang ada di Desa dan Kelurahan selama kurun    waktu satu tahun dalam mewujudkan peningkatan kualitas hidup masyarakat di Desa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Kelurahan pada aspek penyelenggaraan pemerintahan, kewilayahan serta kemasyarakatan.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man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2900" algn="l"/>
                <a:tab pos="800100" algn="l"/>
                <a:tab pos="5486400" algn="l"/>
              </a:tabLst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2900" algn="l"/>
                <a:tab pos="800100" algn="l"/>
                <a:tab pos="5486400" algn="l"/>
              </a:tabLst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Sebagai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wadah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apresiasi dari Pemerintah Pusat dan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emerintah Daerah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berupa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penghargaan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kepada Pemerintah Desa dan Kelurahan atas prestasi yang telah dicapai 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dalam memajukan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memandirikan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mensejahterakan</a:t>
            </a:r>
            <a:r>
              <a:rPr kumimoji="0" lang="id-ID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Desa </a:t>
            </a:r>
            <a:r>
              <a:rPr kumimoji="0" lang="id-ID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dan Kelurahan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  <p:sp>
        <p:nvSpPr>
          <p:cNvPr id="6" name="Rectangle 5"/>
          <p:cNvSpPr/>
          <p:nvPr/>
        </p:nvSpPr>
        <p:spPr>
          <a:xfrm>
            <a:off x="874060" y="1156448"/>
            <a:ext cx="7543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  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Lomba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dan Kelurahan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2019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setiap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tingkatan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dilaksanakan </a:t>
            </a:r>
            <a:r>
              <a:rPr lang="en-US" sz="2400" b="1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sesuai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id-ID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mekanisme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tahapan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j</a:t>
            </a:r>
            <a:r>
              <a:rPr lang="id-ID" sz="2400" b="1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adwal 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pelaksanaan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sebagaimana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yang diatur dalam Permendagri Nomor 81 Tahun 2015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petunjuk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pelaksanaan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2019</a:t>
            </a:r>
            <a:r>
              <a:rPr lang="id-ID" sz="2400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856" y="284502"/>
            <a:ext cx="6996600" cy="596281"/>
          </a:xfrm>
        </p:spPr>
        <p:txBody>
          <a:bodyPr/>
          <a:lstStyle/>
          <a:p>
            <a:r>
              <a:rPr lang="en-US" dirty="0"/>
              <a:t>PERSYARATAN WAJIB KELENGKAPAN ADMINISTRASI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973894" y="1049482"/>
            <a:ext cx="712123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Profil Desa dan Kelurahan 2 (dua) tahun terakhir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(2017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2018);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Peraturan Desa tentang Rencana Pembangunan Jangka Menengah Desa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RPJMDesa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);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Rencana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Kerja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RKPDesa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ataudokumen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perencanaan</a:t>
            </a:r>
            <a:r>
              <a:rPr kumimoji="0" lang="id-ID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bagi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Kelurahan2 (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Dua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terakhir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(2017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2018);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Semua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kelengkapan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data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informasi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dibutuhkan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sebagaimana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terdapat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pada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lampiran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II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Permendagri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Nomor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81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2015;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Menyampaikan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dokumentasi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gambaran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umum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potensi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keunggulan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serta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inovasi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dalam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bentuk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audio visual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sebagai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satu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kesatuan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penilaian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dalam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tahap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administrasi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303" y="102966"/>
            <a:ext cx="6996600" cy="715800"/>
          </a:xfrm>
        </p:spPr>
        <p:txBody>
          <a:bodyPr/>
          <a:lstStyle/>
          <a:p>
            <a:r>
              <a:rPr lang="en-US" dirty="0"/>
              <a:t>INDIKATOR PENILAIAN LOMBA DESA DAN KELURAHAN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768285"/>
              </p:ext>
            </p:extLst>
          </p:nvPr>
        </p:nvGraphicFramePr>
        <p:xfrm>
          <a:off x="983582" y="840441"/>
          <a:ext cx="7239294" cy="35307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130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3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3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83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</a:t>
                      </a:r>
                      <a:r>
                        <a:rPr lang="en-US" sz="1100" baseline="0" dirty="0"/>
                        <a:t> BIDANG PEMERINTAHAN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 BIDANG KEWILAYAHAN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</a:t>
                      </a:r>
                      <a:r>
                        <a:rPr lang="en-US" sz="1100" baseline="0" dirty="0"/>
                        <a:t> BIDANG KEMASYARAKATAN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r>
                        <a:rPr lang="en-US" sz="800" dirty="0" err="1"/>
                        <a:t>Pemerintahan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id-ID" sz="800" kern="1200" dirty="0">
                          <a:effectLst/>
                        </a:rPr>
                        <a:t>Identitas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Partisipasi masyarakat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r>
                        <a:rPr lang="en-US" sz="800" dirty="0" err="1"/>
                        <a:t>Kinerja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Batas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Lembaga kemasyarakatan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r>
                        <a:rPr lang="en-US" sz="800" kern="1200" dirty="0" err="1">
                          <a:effectLst/>
                        </a:rPr>
                        <a:t>Inisiatif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dan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kreativitas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dalam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pemberdayaan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masyarakat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Inovasi 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Pemberdayaan kesejahteraan keluarga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r>
                        <a:rPr lang="en-US" sz="800" dirty="0" err="1"/>
                        <a:t>Penerapan</a:t>
                      </a:r>
                      <a:r>
                        <a:rPr lang="en-US" sz="800" dirty="0"/>
                        <a:t> e-</a:t>
                      </a:r>
                      <a:r>
                        <a:rPr lang="en-US" sz="800" dirty="0" err="1"/>
                        <a:t>goverment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Tanggap dan siaga bencana 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Keamanan dan ketertiban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Pelestarian adat dan budaya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Pengaturan investasi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Pendidikan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2364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Kesehatan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923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id-ID" sz="800" kern="1200" dirty="0">
                          <a:effectLst/>
                        </a:rPr>
                        <a:t>Ekonomi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9239">
                <a:tc>
                  <a:txBody>
                    <a:bodyPr/>
                    <a:lstStyle/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800" kern="1200" dirty="0" err="1">
                          <a:effectLst/>
                        </a:rPr>
                        <a:t>Penanggulangan</a:t>
                      </a:r>
                      <a:r>
                        <a:rPr lang="en-US" sz="800" kern="1200" baseline="0" dirty="0">
                          <a:effectLst/>
                        </a:rPr>
                        <a:t> </a:t>
                      </a:r>
                      <a:r>
                        <a:rPr lang="en-US" sz="800" kern="1200" baseline="0" dirty="0" err="1">
                          <a:effectLst/>
                        </a:rPr>
                        <a:t>kemiskinan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9239">
                <a:tc>
                  <a:txBody>
                    <a:bodyPr/>
                    <a:lstStyle/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800" kern="1200" dirty="0" err="1">
                          <a:effectLst/>
                        </a:rPr>
                        <a:t>Peningkatan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kapasitas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masyarakat</a:t>
                      </a: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303" y="51761"/>
            <a:ext cx="6996600" cy="715800"/>
          </a:xfrm>
        </p:spPr>
        <p:txBody>
          <a:bodyPr/>
          <a:lstStyle/>
          <a:p>
            <a:r>
              <a:rPr lang="en-US" dirty="0"/>
              <a:t>INDIKATOR PENILAIAN LOMBA DESA DAN </a:t>
            </a:r>
            <a:r>
              <a:rPr lang="en-US" dirty="0" smtClean="0"/>
              <a:t>KELURAHAN</a:t>
            </a:r>
            <a:r>
              <a:rPr lang="id-ID" dirty="0" smtClean="0"/>
              <a:t> </a:t>
            </a:r>
            <a:br>
              <a:rPr lang="id-ID" dirty="0" smtClean="0"/>
            </a:br>
            <a:r>
              <a:rPr lang="id-ID" dirty="0" smtClean="0"/>
              <a:t>DAN TIM PENILAI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536179"/>
              </p:ext>
            </p:extLst>
          </p:nvPr>
        </p:nvGraphicFramePr>
        <p:xfrm>
          <a:off x="998212" y="716086"/>
          <a:ext cx="7239294" cy="411011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130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3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3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214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</a:t>
                      </a:r>
                      <a:r>
                        <a:rPr lang="en-US" sz="1100" baseline="0" dirty="0"/>
                        <a:t> BIDANG PEMERINTAHAN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 BIDANG KEWILAYAHAN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EVALUASI</a:t>
                      </a:r>
                      <a:r>
                        <a:rPr lang="en-US" sz="1100" baseline="0" dirty="0"/>
                        <a:t> BIDANG KEMASYARAKATAN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035">
                <a:tc>
                  <a:txBody>
                    <a:bodyPr/>
                    <a:lstStyle/>
                    <a:p>
                      <a:r>
                        <a:rPr lang="en-US" sz="800" dirty="0" err="1" smtClean="0"/>
                        <a:t>Pemerintahan</a:t>
                      </a:r>
                      <a:r>
                        <a:rPr lang="id-ID" sz="800" dirty="0" smtClean="0"/>
                        <a:t> </a:t>
                      </a:r>
                    </a:p>
                    <a:p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(Bidang I Dis PMD dan Biro Pemerintahan dan Otda)</a:t>
                      </a:r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effectLst/>
                        </a:rPr>
                        <a:t>Identitas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Biro Pemerintahan dan Otda)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Partisipasi </a:t>
                      </a:r>
                      <a:r>
                        <a:rPr lang="id-ID" sz="800" kern="1200" dirty="0" smtClean="0">
                          <a:effectLst/>
                        </a:rPr>
                        <a:t>masyarakat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(Bidang IV Dis PMD)</a:t>
                      </a:r>
                      <a:endParaRPr lang="en-US" sz="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79">
                <a:tc>
                  <a:txBody>
                    <a:bodyPr/>
                    <a:lstStyle/>
                    <a:p>
                      <a:r>
                        <a:rPr lang="en-US" sz="800" dirty="0" err="1" smtClean="0"/>
                        <a:t>Kinerja</a:t>
                      </a:r>
                      <a:r>
                        <a:rPr lang="id-ID" sz="800" dirty="0" smtClean="0"/>
                        <a:t> </a:t>
                      </a:r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(Pusat Studi Desa</a:t>
                      </a:r>
                      <a:r>
                        <a:rPr lang="id-ID" sz="800" baseline="0" dirty="0" smtClean="0">
                          <a:solidFill>
                            <a:srgbClr val="FF0000"/>
                          </a:solidFill>
                        </a:rPr>
                        <a:t> UNUD)</a:t>
                      </a:r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effectLst/>
                        </a:rPr>
                        <a:t>Batas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Biro Pemerintahan dan Otda)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Lembaga </a:t>
                      </a:r>
                      <a:r>
                        <a:rPr lang="id-ID" sz="800" kern="1200" dirty="0" smtClean="0">
                          <a:effectLst/>
                        </a:rPr>
                        <a:t>kemasyarakatan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(Bidang IV Dis PMD)</a:t>
                      </a:r>
                      <a:endParaRPr lang="en-US" sz="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effectLst/>
                        </a:rPr>
                        <a:t>Inisiatif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dan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kreativitas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dalam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pemberdayaan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 smtClean="0">
                          <a:effectLst/>
                        </a:rPr>
                        <a:t>masyarakat</a:t>
                      </a:r>
                      <a:r>
                        <a:rPr lang="id-ID" sz="800" kern="1200" dirty="0" smtClean="0">
                          <a:effectLst/>
                        </a:rPr>
                        <a:t> </a:t>
                      </a:r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(Pusat Studi Desa</a:t>
                      </a:r>
                      <a:r>
                        <a:rPr lang="id-ID" sz="800" baseline="0" dirty="0" smtClean="0">
                          <a:solidFill>
                            <a:srgbClr val="FF0000"/>
                          </a:solidFill>
                        </a:rPr>
                        <a:t> UNUD)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Inovasi </a:t>
                      </a:r>
                      <a:endParaRPr lang="id-ID" sz="800" kern="1200" dirty="0" smtClean="0">
                        <a:effectLst/>
                      </a:endParaRPr>
                    </a:p>
                    <a:p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(Bid III Dis PMD)</a:t>
                      </a:r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Pemberdayaan kesejahteraan keluarga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382">
                <a:tc>
                  <a:txBody>
                    <a:bodyPr/>
                    <a:lstStyle/>
                    <a:p>
                      <a:r>
                        <a:rPr lang="en-US" sz="800" dirty="0" err="1"/>
                        <a:t>Penerapan</a:t>
                      </a:r>
                      <a:r>
                        <a:rPr lang="en-US" sz="800" dirty="0"/>
                        <a:t> </a:t>
                      </a:r>
                      <a:r>
                        <a:rPr lang="en-US" sz="800" dirty="0" smtClean="0"/>
                        <a:t>e-government</a:t>
                      </a:r>
                      <a:endParaRPr lang="id-ID" sz="800" dirty="0" smtClean="0"/>
                    </a:p>
                    <a:p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(Dinas Kominfo</a:t>
                      </a:r>
                      <a:r>
                        <a:rPr lang="id-ID" sz="800" baseline="0" dirty="0" smtClean="0">
                          <a:solidFill>
                            <a:srgbClr val="FF0000"/>
                          </a:solidFill>
                        </a:rPr>
                        <a:t> dan Statistik)</a:t>
                      </a:r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800" kern="1200" dirty="0">
                          <a:effectLst/>
                        </a:rPr>
                        <a:t>Tanggap dan siaga bencana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(BPBD)</a:t>
                      </a:r>
                      <a:endParaRPr 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Keamanan dan </a:t>
                      </a:r>
                      <a:r>
                        <a:rPr lang="id-ID" sz="800" kern="1200" dirty="0" smtClean="0">
                          <a:effectLst/>
                        </a:rPr>
                        <a:t>ketertiban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(POLDA Bali)</a:t>
                      </a:r>
                      <a:endParaRPr lang="en-US" sz="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73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Pelestarian adat dan </a:t>
                      </a:r>
                      <a:r>
                        <a:rPr lang="id-ID" sz="800" kern="1200" dirty="0" smtClean="0">
                          <a:effectLst/>
                        </a:rPr>
                        <a:t>budaya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(Bidang IV Dis PMD)</a:t>
                      </a:r>
                      <a:endParaRPr lang="en-US" sz="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kern="1200" dirty="0">
                          <a:effectLst/>
                        </a:rPr>
                        <a:t>Pengaturan </a:t>
                      </a:r>
                      <a:r>
                        <a:rPr lang="id-ID" sz="800" kern="1200" dirty="0" smtClean="0">
                          <a:effectLst/>
                        </a:rPr>
                        <a:t>investasi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(Bid II Dis PMD)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effectLst/>
                        </a:rPr>
                        <a:t>Pendidikan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(DisDIk Provinsi Bali)</a:t>
                      </a:r>
                      <a:endParaRPr lang="en-US" sz="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999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effectLst/>
                        </a:rPr>
                        <a:t>Kesehatan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(Dinas Kesehatan Provinsi</a:t>
                      </a:r>
                      <a:r>
                        <a:rPr lang="id-ID" sz="800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Bali)</a:t>
                      </a:r>
                      <a:endParaRPr lang="en-US" sz="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695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kern="1200" dirty="0" smtClean="0">
                          <a:effectLst/>
                        </a:rPr>
                        <a:t>Ekonomi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(Bid II Dis PMD)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6959">
                <a:tc>
                  <a:txBody>
                    <a:bodyPr/>
                    <a:lstStyle/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effectLst/>
                        </a:rPr>
                        <a:t>Penanggulangan</a:t>
                      </a:r>
                      <a:r>
                        <a:rPr lang="en-US" sz="800" kern="1200" baseline="0" dirty="0">
                          <a:effectLst/>
                        </a:rPr>
                        <a:t> </a:t>
                      </a:r>
                      <a:r>
                        <a:rPr lang="en-US" sz="800" kern="1200" baseline="0" dirty="0" err="1" smtClean="0">
                          <a:effectLst/>
                        </a:rPr>
                        <a:t>kemiskinan</a:t>
                      </a:r>
                      <a:endParaRPr lang="id-ID" sz="800" kern="1200" baseline="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kern="1200" baseline="0" dirty="0" smtClean="0">
                          <a:effectLst/>
                        </a:rPr>
                        <a:t> </a:t>
                      </a:r>
                      <a:r>
                        <a:rPr lang="id-ID" sz="800" kern="1200" dirty="0" smtClean="0">
                          <a:solidFill>
                            <a:srgbClr val="FF0000"/>
                          </a:solidFill>
                          <a:effectLst/>
                        </a:rPr>
                        <a:t>(Bid II Dis PMD)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959">
                <a:tc>
                  <a:txBody>
                    <a:bodyPr/>
                    <a:lstStyle/>
                    <a:p>
                      <a:pPr lvl="0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kern="1200" dirty="0" err="1">
                          <a:effectLst/>
                        </a:rPr>
                        <a:t>Peningkatan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>
                          <a:effectLst/>
                        </a:rPr>
                        <a:t>kapasitas</a:t>
                      </a:r>
                      <a:r>
                        <a:rPr lang="en-US" sz="800" kern="1200" dirty="0">
                          <a:effectLst/>
                        </a:rPr>
                        <a:t> </a:t>
                      </a:r>
                      <a:r>
                        <a:rPr lang="en-US" sz="800" kern="1200" dirty="0" err="1" smtClean="0">
                          <a:effectLst/>
                        </a:rPr>
                        <a:t>masyarakat</a:t>
                      </a:r>
                      <a:r>
                        <a:rPr lang="id-ID" sz="800" kern="1200" dirty="0" smtClean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800" dirty="0" smtClean="0">
                          <a:solidFill>
                            <a:srgbClr val="FF0000"/>
                          </a:solidFill>
                        </a:rPr>
                        <a:t>(Pusat Studi Desa</a:t>
                      </a:r>
                      <a:r>
                        <a:rPr lang="id-ID" sz="800" baseline="0" dirty="0" smtClean="0">
                          <a:solidFill>
                            <a:srgbClr val="FF0000"/>
                          </a:solidFill>
                        </a:rPr>
                        <a:t> UNUD)</a:t>
                      </a:r>
                      <a:endParaRPr lang="en-US" sz="8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9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5118" y="571502"/>
            <a:ext cx="7537077" cy="1311096"/>
          </a:xfrm>
        </p:spPr>
        <p:txBody>
          <a:bodyPr/>
          <a:lstStyle/>
          <a:p>
            <a:r>
              <a:rPr lang="en-US" dirty="0"/>
              <a:t>JENJANG TAHAPAN  DAN JADWAL  PELAKSANAAN </a:t>
            </a:r>
            <a:br>
              <a:rPr lang="en-US" dirty="0"/>
            </a:br>
            <a:r>
              <a:rPr lang="en-US" dirty="0"/>
              <a:t>LOMBA DESA DAN KELURAHAN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591484" y="1256553"/>
            <a:ext cx="7286625" cy="2952750"/>
            <a:chOff x="0" y="0"/>
            <a:chExt cx="72866" cy="29527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7334" y="190"/>
              <a:ext cx="10763" cy="36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Desa/Kel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20669" y="190"/>
              <a:ext cx="10763" cy="36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Kecamatan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34099" y="190"/>
              <a:ext cx="10763" cy="36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Kab/Kota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47339" y="95"/>
              <a:ext cx="10763" cy="361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Provinsi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0293" y="0"/>
              <a:ext cx="10763" cy="361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Regional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ight Arrow 8"/>
            <p:cNvSpPr>
              <a:spLocks noChangeArrowheads="1"/>
            </p:cNvSpPr>
            <p:nvPr/>
          </p:nvSpPr>
          <p:spPr bwMode="auto">
            <a:xfrm>
              <a:off x="18478" y="1428"/>
              <a:ext cx="1715" cy="1239"/>
            </a:xfrm>
            <a:prstGeom prst="rightArrow">
              <a:avLst>
                <a:gd name="adj1" fmla="val 50000"/>
                <a:gd name="adj2" fmla="val 49984"/>
              </a:avLst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ight Arrow 9"/>
            <p:cNvSpPr>
              <a:spLocks noChangeArrowheads="1"/>
            </p:cNvSpPr>
            <p:nvPr/>
          </p:nvSpPr>
          <p:spPr bwMode="auto">
            <a:xfrm>
              <a:off x="32004" y="1428"/>
              <a:ext cx="1714" cy="1239"/>
            </a:xfrm>
            <a:prstGeom prst="rightArrow">
              <a:avLst>
                <a:gd name="adj1" fmla="val 50000"/>
                <a:gd name="adj2" fmla="val 49955"/>
              </a:avLst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ight Arrow 10"/>
            <p:cNvSpPr>
              <a:spLocks noChangeArrowheads="1"/>
            </p:cNvSpPr>
            <p:nvPr/>
          </p:nvSpPr>
          <p:spPr bwMode="auto">
            <a:xfrm>
              <a:off x="45339" y="1333"/>
              <a:ext cx="1714" cy="1238"/>
            </a:xfrm>
            <a:prstGeom prst="rightArrow">
              <a:avLst>
                <a:gd name="adj1" fmla="val 50000"/>
                <a:gd name="adj2" fmla="val 49996"/>
              </a:avLst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ight Arrow 11"/>
            <p:cNvSpPr>
              <a:spLocks noChangeArrowheads="1"/>
            </p:cNvSpPr>
            <p:nvPr/>
          </p:nvSpPr>
          <p:spPr bwMode="auto">
            <a:xfrm>
              <a:off x="58388" y="1333"/>
              <a:ext cx="1714" cy="1238"/>
            </a:xfrm>
            <a:prstGeom prst="rightArrow">
              <a:avLst>
                <a:gd name="adj1" fmla="val 50000"/>
                <a:gd name="adj2" fmla="val 49996"/>
              </a:avLst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7334" y="11334"/>
              <a:ext cx="10763" cy="438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Jan – Minggu ke III Feb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0669" y="11334"/>
              <a:ext cx="10763" cy="438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Minggu ke IV Februari - Maret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34004" y="11334"/>
              <a:ext cx="10763" cy="438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Bulan April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47244" y="11334"/>
              <a:ext cx="10763" cy="428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Bulan Mei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60483" y="11334"/>
              <a:ext cx="10764" cy="419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Bulan Juni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20669" y="23431"/>
              <a:ext cx="10763" cy="3620"/>
            </a:xfrm>
            <a:prstGeom prst="rect">
              <a:avLst/>
            </a:prstGeom>
            <a:solidFill>
              <a:srgbClr val="FFFFFF"/>
            </a:solidFill>
            <a:ln w="28575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Minggu ke II – IV April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34004" y="23431"/>
              <a:ext cx="10763" cy="3620"/>
            </a:xfrm>
            <a:prstGeom prst="rect">
              <a:avLst/>
            </a:prstGeom>
            <a:solidFill>
              <a:srgbClr val="FFFFFF"/>
            </a:solidFill>
            <a:ln w="28575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Minggu ke II – IV  Mei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47244" y="23336"/>
              <a:ext cx="10763" cy="3619"/>
            </a:xfrm>
            <a:prstGeom prst="rect">
              <a:avLst/>
            </a:prstGeom>
            <a:solidFill>
              <a:srgbClr val="FFFFFF"/>
            </a:solidFill>
            <a:ln w="28575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Minggu ke II – IV  Juni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60483" y="23241"/>
              <a:ext cx="10764" cy="3619"/>
            </a:xfrm>
            <a:prstGeom prst="rect">
              <a:avLst/>
            </a:prstGeom>
            <a:solidFill>
              <a:srgbClr val="FFFFFF"/>
            </a:solidFill>
            <a:ln w="28575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Minggu ke I – IV Juli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381" y="6477"/>
              <a:ext cx="72485" cy="11144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sys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381" y="20955"/>
              <a:ext cx="72390" cy="857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Text Box 25"/>
            <p:cNvSpPr txBox="1">
              <a:spLocks noChangeArrowheads="1"/>
            </p:cNvSpPr>
            <p:nvPr/>
          </p:nvSpPr>
          <p:spPr bwMode="auto">
            <a:xfrm>
              <a:off x="1143" y="23336"/>
              <a:ext cx="19050" cy="32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LOMBA DESA&amp;KELURAHAN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0" y="8096"/>
              <a:ext cx="7334" cy="98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Evaluasi Tingkat Perkembangan DesKel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Down Arrow 27"/>
            <p:cNvSpPr>
              <a:spLocks noChangeArrowheads="1"/>
            </p:cNvSpPr>
            <p:nvPr/>
          </p:nvSpPr>
          <p:spPr bwMode="auto">
            <a:xfrm>
              <a:off x="11525" y="4667"/>
              <a:ext cx="2095" cy="5905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333" y="6381"/>
              <a:ext cx="9335" cy="26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1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Evaluasi Diri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8" name="Down Arrow 29"/>
            <p:cNvSpPr>
              <a:spLocks noChangeArrowheads="1"/>
            </p:cNvSpPr>
            <p:nvPr/>
          </p:nvSpPr>
          <p:spPr bwMode="auto">
            <a:xfrm>
              <a:off x="25241" y="4762"/>
              <a:ext cx="2095" cy="5906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Down Arrow 30"/>
            <p:cNvSpPr>
              <a:spLocks noChangeArrowheads="1"/>
            </p:cNvSpPr>
            <p:nvPr/>
          </p:nvSpPr>
          <p:spPr bwMode="auto">
            <a:xfrm>
              <a:off x="38766" y="4762"/>
              <a:ext cx="2096" cy="5906"/>
            </a:xfrm>
            <a:prstGeom prst="downArrow">
              <a:avLst>
                <a:gd name="adj1" fmla="val 50000"/>
                <a:gd name="adj2" fmla="val 49989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Down Arrow 31"/>
            <p:cNvSpPr>
              <a:spLocks noChangeArrowheads="1"/>
            </p:cNvSpPr>
            <p:nvPr/>
          </p:nvSpPr>
          <p:spPr bwMode="auto">
            <a:xfrm>
              <a:off x="52292" y="4857"/>
              <a:ext cx="2095" cy="5906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Down Arrow 32"/>
            <p:cNvSpPr>
              <a:spLocks noChangeArrowheads="1"/>
            </p:cNvSpPr>
            <p:nvPr/>
          </p:nvSpPr>
          <p:spPr bwMode="auto">
            <a:xfrm>
              <a:off x="65151" y="4667"/>
              <a:ext cx="2095" cy="5905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Down Arrow 33"/>
            <p:cNvSpPr>
              <a:spLocks noChangeArrowheads="1"/>
            </p:cNvSpPr>
            <p:nvPr/>
          </p:nvSpPr>
          <p:spPr bwMode="auto">
            <a:xfrm>
              <a:off x="25241" y="16192"/>
              <a:ext cx="2095" cy="5906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Down Arrow 34"/>
            <p:cNvSpPr>
              <a:spLocks noChangeArrowheads="1"/>
            </p:cNvSpPr>
            <p:nvPr/>
          </p:nvSpPr>
          <p:spPr bwMode="auto">
            <a:xfrm>
              <a:off x="38766" y="16192"/>
              <a:ext cx="2096" cy="5906"/>
            </a:xfrm>
            <a:prstGeom prst="downArrow">
              <a:avLst>
                <a:gd name="adj1" fmla="val 50000"/>
                <a:gd name="adj2" fmla="val 49989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Down Arrow 35"/>
            <p:cNvSpPr>
              <a:spLocks noChangeArrowheads="1"/>
            </p:cNvSpPr>
            <p:nvPr/>
          </p:nvSpPr>
          <p:spPr bwMode="auto">
            <a:xfrm>
              <a:off x="52292" y="16192"/>
              <a:ext cx="2095" cy="5906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Down Arrow 36"/>
            <p:cNvSpPr>
              <a:spLocks noChangeArrowheads="1"/>
            </p:cNvSpPr>
            <p:nvPr/>
          </p:nvSpPr>
          <p:spPr bwMode="auto">
            <a:xfrm>
              <a:off x="65151" y="16192"/>
              <a:ext cx="2095" cy="5906"/>
            </a:xfrm>
            <a:prstGeom prst="downArrow">
              <a:avLst>
                <a:gd name="adj1" fmla="val 50000"/>
                <a:gd name="adj2" fmla="val 50013"/>
              </a:avLst>
            </a:prstGeom>
            <a:solidFill>
              <a:srgbClr val="7F7F7F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32202" y="645587"/>
            <a:ext cx="6996600" cy="394575"/>
          </a:xfrm>
        </p:spPr>
        <p:txBody>
          <a:bodyPr/>
          <a:lstStyle/>
          <a:p>
            <a:r>
              <a:rPr lang="en-US" dirty="0"/>
              <a:t>TAHAPAN PENILAIAN LOMBA DESA DAN KELURAHAN </a:t>
            </a:r>
            <a:br>
              <a:rPr lang="en-US" dirty="0"/>
            </a:br>
            <a:endParaRPr lang="en-US" dirty="0"/>
          </a:p>
        </p:txBody>
      </p:sp>
      <p:grpSp>
        <p:nvGrpSpPr>
          <p:cNvPr id="7" name="Group 3"/>
          <p:cNvGrpSpPr/>
          <p:nvPr/>
        </p:nvGrpSpPr>
        <p:grpSpPr>
          <a:xfrm>
            <a:off x="626724" y="703804"/>
            <a:ext cx="7539638" cy="780402"/>
            <a:chOff x="-520514" y="820880"/>
            <a:chExt cx="12086652" cy="1015325"/>
          </a:xfrm>
        </p:grpSpPr>
        <p:grpSp>
          <p:nvGrpSpPr>
            <p:cNvPr id="8" name="Group 13"/>
            <p:cNvGrpSpPr/>
            <p:nvPr/>
          </p:nvGrpSpPr>
          <p:grpSpPr>
            <a:xfrm>
              <a:off x="-520514" y="820880"/>
              <a:ext cx="8893966" cy="1015325"/>
              <a:chOff x="-520514" y="820880"/>
              <a:chExt cx="8893966" cy="1015325"/>
            </a:xfrm>
          </p:grpSpPr>
          <p:sp>
            <p:nvSpPr>
              <p:cNvPr id="10" name="Right Arrow 9"/>
              <p:cNvSpPr/>
              <p:nvPr/>
            </p:nvSpPr>
            <p:spPr>
              <a:xfrm>
                <a:off x="-520514" y="820880"/>
                <a:ext cx="2385734" cy="976554"/>
              </a:xfrm>
              <a:prstGeom prst="right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50" b="1" dirty="0">
                    <a:solidFill>
                      <a:srgbClr val="C00000"/>
                    </a:solidFill>
                  </a:rPr>
                  <a:t>PENILAIAN ADMINISTRATIF</a:t>
                </a:r>
              </a:p>
            </p:txBody>
          </p:sp>
          <p:sp>
            <p:nvSpPr>
              <p:cNvPr id="12" name="Right Arrow 11"/>
              <p:cNvSpPr/>
              <p:nvPr/>
            </p:nvSpPr>
            <p:spPr>
              <a:xfrm>
                <a:off x="2315623" y="832583"/>
                <a:ext cx="2476000" cy="976554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50" b="1" dirty="0">
                    <a:solidFill>
                      <a:srgbClr val="C00000"/>
                    </a:solidFill>
                  </a:rPr>
                  <a:t>KLARIFIKASI LAPANGAN</a:t>
                </a:r>
              </a:p>
            </p:txBody>
          </p:sp>
          <p:sp>
            <p:nvSpPr>
              <p:cNvPr id="14" name="Right Arrow 13"/>
              <p:cNvSpPr/>
              <p:nvPr/>
            </p:nvSpPr>
            <p:spPr>
              <a:xfrm>
                <a:off x="5269262" y="859652"/>
                <a:ext cx="3104190" cy="97655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50" b="1" dirty="0">
                    <a:solidFill>
                      <a:srgbClr val="C00000"/>
                    </a:solidFill>
                  </a:rPr>
                  <a:t>PEMAPARAN CALON JUARA</a:t>
                </a:r>
              </a:p>
            </p:txBody>
          </p:sp>
        </p:grpSp>
        <p:sp>
          <p:nvSpPr>
            <p:cNvPr id="9" name="Right Arrow 8"/>
            <p:cNvSpPr/>
            <p:nvPr/>
          </p:nvSpPr>
          <p:spPr>
            <a:xfrm>
              <a:off x="8851091" y="839766"/>
              <a:ext cx="2715047" cy="960749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b="1" dirty="0">
                  <a:solidFill>
                    <a:srgbClr val="C00000"/>
                  </a:solidFill>
                </a:rPr>
                <a:t>PENETAPAN JUARA</a:t>
              </a: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275633"/>
              </p:ext>
            </p:extLst>
          </p:nvPr>
        </p:nvGraphicFramePr>
        <p:xfrm>
          <a:off x="600598" y="1695234"/>
          <a:ext cx="7762567" cy="26517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779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05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0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1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77387">
                <a:tc>
                  <a:txBody>
                    <a:bodyPr/>
                    <a:lstStyle/>
                    <a:p>
                      <a:pPr marL="169863" lvl="0" indent="-169863">
                        <a:buFont typeface="Arial" pitchFamily="34" charset="0"/>
                        <a:buNone/>
                      </a:pPr>
                      <a:endParaRPr 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69863" lvl="0" indent="-169863">
                        <a:buFont typeface="Arial" pitchFamily="34" charset="0"/>
                        <a:buChar char="•"/>
                      </a:pP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Menilai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kelengkapan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dokumen</a:t>
                      </a:r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yang disampaikan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69863" lvl="0" indent="-169863">
                        <a:buFont typeface="Arial" pitchFamily="34" charset="0"/>
                        <a:buNone/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69863" lvl="0" indent="-169863">
                        <a:buFont typeface="Arial" pitchFamily="34" charset="0"/>
                        <a:buChar char="•"/>
                      </a:pPr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Memberikan penilaian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terhadap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kualitas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data yang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disampaikan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45720" marR="4572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Dilakukan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menilai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kesesuaian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informasi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disampaikan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dokumen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dengan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kondisi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riil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yang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ada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di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lapangan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8737" indent="0">
                        <a:buFont typeface="Arial" pitchFamily="34" charset="0"/>
                        <a:buNone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id-ID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emberikan kesempatan secara langsung kepada calon juara untuk menjelaskan dan mengklarif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id-ID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kasi secara lebih detail kepada tim penilai tentang berbagai hal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mengenai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kondisi Desa dan Kelurahan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169863">
                        <a:buFont typeface="Arial" pitchFamily="34" charset="0"/>
                        <a:buChar char="•"/>
                      </a:pP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Penetapan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Juara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Lomba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Desa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Kelurahan</a:t>
                      </a:r>
                      <a:endParaRPr lang="en-US" sz="14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None/>
                      </a:pP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197" y="425702"/>
            <a:ext cx="6996600" cy="715800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PENETAPAN JUARA LOMBA DESA DAN KELURAHAN MEMPERHATIKAN HAL BERIKUT 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4777" y="1232851"/>
            <a:ext cx="7826188" cy="284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Tingkat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kepatuhan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Desa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Kelurahan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terhadap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kebijakan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penyelenggaraan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pemerintahan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</a:p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Upaya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Desa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Kelurahan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dalam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melestarikan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adat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budaya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setempat</a:t>
            </a:r>
            <a:r>
              <a:rPr kumimoji="0" lang="id-ID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28324A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Visi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misi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dalam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membangun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Desa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Kelurahan</a:t>
            </a:r>
            <a:r>
              <a:rPr kumimoji="0" lang="id-ID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28324A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Sinergitas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program/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kegiatan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Desa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Kelurahan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dengan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program/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kegiatan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yang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ada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Kecamatan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Memiliki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inovasi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terobosan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/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tema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menarik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berdampak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pada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peningkatan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pelayanan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kepada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masyarakat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yang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dilahirkan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sebagai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respon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atas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persoalan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dan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potensi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yang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ada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marL="9144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Memiliki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produk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kumimoji="0" lang="en-US" sz="1800" i="0" u="none" strike="noStrike" kern="0" cap="none" spc="0" normalizeH="0" baseline="0" noProof="0" dirty="0" err="1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unggulan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 yang </a:t>
            </a:r>
            <a:r>
              <a:rPr kumimoji="0" lang="id-ID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yang berdaya saing tinggi dan dapat meningkatkan kesejahteraan masyarakat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28324A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marL="4572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8324A"/>
              </a:buClr>
              <a:buSzPts val="1800"/>
              <a:buFont typeface="Source Sans Pro"/>
              <a:buChar char="◉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8324A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  <p:sp>
        <p:nvSpPr>
          <p:cNvPr id="6" name="Google Shape;469;p14"/>
          <p:cNvSpPr txBox="1">
            <a:spLocks noGrp="1"/>
          </p:cNvSpPr>
          <p:nvPr>
            <p:ph type="title"/>
          </p:nvPr>
        </p:nvSpPr>
        <p:spPr>
          <a:xfrm>
            <a:off x="484094" y="109682"/>
            <a:ext cx="7967382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FOKUS PENILAIAN LOMBA DESA DAN KELURAHAN TAHUN2019</a:t>
            </a:r>
            <a:endParaRPr sz="2400" dirty="0"/>
          </a:p>
        </p:txBody>
      </p:sp>
      <p:sp>
        <p:nvSpPr>
          <p:cNvPr id="7" name="Google Shape;470;p14"/>
          <p:cNvSpPr txBox="1"/>
          <p:nvPr/>
        </p:nvSpPr>
        <p:spPr>
          <a:xfrm>
            <a:off x="927848" y="793737"/>
            <a:ext cx="7913594" cy="299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endParaRPr lang="en-US" sz="1600" b="1" dirty="0">
              <a:solidFill>
                <a:srgbClr val="28324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dirty="0">
              <a:solidFill>
                <a:srgbClr val="28324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887506" y="1109381"/>
          <a:ext cx="7368988" cy="319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685" y="331566"/>
            <a:ext cx="6996600" cy="715800"/>
          </a:xfrm>
        </p:spPr>
        <p:txBody>
          <a:bodyPr/>
          <a:lstStyle/>
          <a:p>
            <a:pPr lvl="0"/>
            <a:r>
              <a:rPr lang="en-US" dirty="0"/>
              <a:t>INOVASI BIDANG PEMERINTAHAN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746313" y="867336"/>
            <a:ext cx="781274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Pelayanan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Online 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(e-Gov)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;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SisKeuDes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SiPaDes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Profil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Online/Offline,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SiAdek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Badung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Sodamolek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(Kota.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Kupang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SiapManda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(Kota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Tebing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Tinggi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Sistem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Informasi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Kepemilikan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Tanah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Kabupaten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Malang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Jawa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Timur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Membuat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Tematik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;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Karang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Lo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Matematika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Pare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Kampung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Inggris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Kampung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Korea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Bau-bau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Sulawesi Tenggara,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Kubu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Wisata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Panglipuran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Bangli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Kampung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Warna-warni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Kota Malang.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KeputusanLurah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mengatur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peningkatan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pendidikan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kurang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mampu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: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Iuran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Pendidikan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Blang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Krueng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Aceh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Besar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mengatur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Jam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Belajar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anak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sekolah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: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Majasari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Indramayu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Satu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Rumah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Satu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Sarjana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Panggung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Harjo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Bantul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Keputusan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Lurah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pencegahan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penanggulang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penyalahgunaan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NAPZA.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: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Kebijakan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Kelompok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Anti-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narkoba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Hanura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Pesawaran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mengkaitkan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usia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Pendidikan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minimal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menikah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Batu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Putih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Sumbawa Barat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Tengger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Probolinggo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685" y="331566"/>
            <a:ext cx="6996600" cy="715800"/>
          </a:xfrm>
        </p:spPr>
        <p:txBody>
          <a:bodyPr/>
          <a:lstStyle/>
          <a:p>
            <a:pPr lvl="0"/>
            <a:r>
              <a:rPr lang="en-US" dirty="0"/>
              <a:t>INOVASI BIDANG PEMERINTAHAN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497541" y="564778"/>
            <a:ext cx="8169087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lvl="0" indent="-228600">
              <a:buFont typeface="+mj-lt"/>
              <a:buAutoNum type="arabicPeriod" startAt="7"/>
            </a:pPr>
            <a:endParaRPr lang="en-US" dirty="0">
              <a:latin typeface="Book Antiqua" pitchFamily="18" charset="0"/>
            </a:endParaRPr>
          </a:p>
          <a:p>
            <a:pPr marL="228600" indent="-228600">
              <a:buFont typeface="+mj-lt"/>
              <a:buAutoNum type="arabicPeriod" startAt="7"/>
            </a:pP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Peningkatan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PADes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Kutuh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membuat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BUMDes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BUMDa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Badan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Usaha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Milik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Adat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serta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bekerjasama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pihak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ketiga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Lingsar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. Lombok Barat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membuat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Kerjasama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Dearah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terkait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Kawasan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Parkir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Pembagian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daerah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wisata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antara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Daerah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Gunung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Kidul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endParaRPr lang="en-US" dirty="0">
              <a:solidFill>
                <a:schemeClr val="tx1"/>
              </a:solidFill>
              <a:latin typeface="Book Antiqua" pitchFamily="18" charset="0"/>
              <a:cs typeface="Arial" pitchFamily="34" charset="0"/>
            </a:endParaRP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 err="1">
                <a:latin typeface="Book Antiqua" pitchFamily="18" charset="0"/>
              </a:rPr>
              <a:t>Peningkatan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penggunaan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pokok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lokal</a:t>
            </a:r>
            <a:r>
              <a:rPr lang="en-US" dirty="0">
                <a:latin typeface="Book Antiqua" pitchFamily="18" charset="0"/>
              </a:rPr>
              <a:t> yang </a:t>
            </a:r>
            <a:r>
              <a:rPr lang="en-US" dirty="0" err="1">
                <a:latin typeface="Book Antiqua" pitchFamily="18" charset="0"/>
              </a:rPr>
              <a:t>ada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Kelurahan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dalam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setiap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kegiatan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penyelenggaraan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pemerintahan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contoh</a:t>
            </a:r>
            <a:r>
              <a:rPr lang="en-US" dirty="0">
                <a:latin typeface="Book Antiqua" pitchFamily="18" charset="0"/>
              </a:rPr>
              <a:t>: </a:t>
            </a:r>
            <a:r>
              <a:rPr lang="en-US" dirty="0" err="1">
                <a:latin typeface="Book Antiqua" pitchFamily="18" charset="0"/>
              </a:rPr>
              <a:t>Setiap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hari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Senin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makan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Jagung</a:t>
            </a:r>
            <a:r>
              <a:rPr lang="en-US" dirty="0">
                <a:latin typeface="Book Antiqua" pitchFamily="18" charset="0"/>
              </a:rPr>
              <a:t> (</a:t>
            </a:r>
            <a:r>
              <a:rPr lang="en-US" dirty="0" err="1">
                <a:latin typeface="Book Antiqua" pitchFamily="18" charset="0"/>
              </a:rPr>
              <a:t>Senja</a:t>
            </a:r>
            <a:r>
              <a:rPr lang="en-US" dirty="0">
                <a:latin typeface="Book Antiqua" pitchFamily="18" charset="0"/>
              </a:rPr>
              <a:t>), </a:t>
            </a:r>
            <a:r>
              <a:rPr lang="en-US" dirty="0" err="1">
                <a:latin typeface="Book Antiqua" pitchFamily="18" charset="0"/>
              </a:rPr>
              <a:t>Selapi</a:t>
            </a:r>
            <a:r>
              <a:rPr lang="en-US" dirty="0">
                <a:latin typeface="Book Antiqua" pitchFamily="18" charset="0"/>
              </a:rPr>
              <a:t> (</a:t>
            </a:r>
            <a:r>
              <a:rPr lang="en-US" dirty="0" err="1">
                <a:latin typeface="Book Antiqua" pitchFamily="18" charset="0"/>
              </a:rPr>
              <a:t>Selasa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Pisang</a:t>
            </a:r>
            <a:r>
              <a:rPr lang="en-US" dirty="0">
                <a:latin typeface="Book Antiqua" pitchFamily="18" charset="0"/>
              </a:rPr>
              <a:t>)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Bantaeng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 err="1">
                <a:latin typeface="Book Antiqua" pitchFamily="18" charset="0"/>
              </a:rPr>
              <a:t>Perpustakaan</a:t>
            </a:r>
            <a:r>
              <a:rPr lang="en-US" dirty="0">
                <a:latin typeface="Book Antiqua" pitchFamily="18" charset="0"/>
              </a:rPr>
              <a:t> Online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yang </a:t>
            </a:r>
            <a:r>
              <a:rPr lang="en-US" dirty="0" err="1">
                <a:latin typeface="Book Antiqua" pitchFamily="18" charset="0"/>
              </a:rPr>
              <a:t>dikembangkan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bekerja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sama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i="1" dirty="0">
                <a:latin typeface="Book Antiqua" pitchFamily="18" charset="0"/>
              </a:rPr>
              <a:t>Coca-cola Foundation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i="1" dirty="0">
                <a:latin typeface="Book Antiqua" pitchFamily="18" charset="0"/>
              </a:rPr>
              <a:t>Bill and Melinda Gates Foundation </a:t>
            </a:r>
            <a:r>
              <a:rPr lang="en-US" dirty="0" err="1">
                <a:latin typeface="Book Antiqua" pitchFamily="18" charset="0"/>
              </a:rPr>
              <a:t>dengan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Majasari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Indramayu</a:t>
            </a:r>
            <a:endParaRPr lang="en-US" dirty="0">
              <a:latin typeface="Book Antiqua" pitchFamily="18" charset="0"/>
            </a:endParaRP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 err="1">
                <a:latin typeface="Book Antiqua" pitchFamily="18" charset="0"/>
              </a:rPr>
              <a:t>Perpus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Seru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Kelurahan</a:t>
            </a:r>
            <a:r>
              <a:rPr lang="en-US" dirty="0">
                <a:latin typeface="Book Antiqua" pitchFamily="18" charset="0"/>
              </a:rPr>
              <a:t> Digital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Sahabat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Pegadaian</a:t>
            </a:r>
            <a:r>
              <a:rPr lang="en-US" dirty="0">
                <a:latin typeface="Book Antiqua" pitchFamily="18" charset="0"/>
              </a:rPr>
              <a:t> (</a:t>
            </a:r>
            <a:r>
              <a:rPr lang="en-US" dirty="0" err="1">
                <a:latin typeface="Book Antiqua" pitchFamily="18" charset="0"/>
              </a:rPr>
              <a:t>Investasi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hasil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pertanian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melalui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tabungan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masyarakat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dengan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berbentuk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emas</a:t>
            </a:r>
            <a:r>
              <a:rPr lang="en-US" dirty="0">
                <a:latin typeface="Book Antiqua" pitchFamily="18" charset="0"/>
              </a:rPr>
              <a:t>)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Kelurahan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Rewarangga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Ende</a:t>
            </a:r>
            <a:endParaRPr lang="en-US" dirty="0">
              <a:latin typeface="Book Antiqua" pitchFamily="18" charset="0"/>
            </a:endParaRP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>
                <a:latin typeface="Book Antiqua" pitchFamily="18" charset="0"/>
              </a:rPr>
              <a:t>Tabungan </a:t>
            </a:r>
            <a:r>
              <a:rPr lang="en-US" dirty="0" err="1">
                <a:latin typeface="Book Antiqua" pitchFamily="18" charset="0"/>
              </a:rPr>
              <a:t>Sampah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Plastik</a:t>
            </a:r>
            <a:r>
              <a:rPr lang="en-US" dirty="0">
                <a:latin typeface="Book Antiqua" pitchFamily="18" charset="0"/>
              </a:rPr>
              <a:t> yang </a:t>
            </a:r>
            <a:r>
              <a:rPr lang="en-US" dirty="0" err="1">
                <a:latin typeface="Book Antiqua" pitchFamily="18" charset="0"/>
              </a:rPr>
              <a:t>ditukar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dengan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pulsa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Kelurahan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Katulampa</a:t>
            </a:r>
            <a:r>
              <a:rPr lang="en-US" dirty="0">
                <a:latin typeface="Book Antiqua" pitchFamily="18" charset="0"/>
              </a:rPr>
              <a:t> Kota Bogor.</a:t>
            </a: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 err="1">
                <a:latin typeface="Book Antiqua" pitchFamily="18" charset="0"/>
              </a:rPr>
              <a:t>Perdes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pengaturan</a:t>
            </a:r>
            <a:r>
              <a:rPr lang="en-US" dirty="0">
                <a:latin typeface="Book Antiqua" pitchFamily="18" charset="0"/>
              </a:rPr>
              <a:t> Anti </a:t>
            </a:r>
            <a:r>
              <a:rPr lang="en-US" dirty="0" err="1">
                <a:latin typeface="Book Antiqua" pitchFamily="18" charset="0"/>
              </a:rPr>
              <a:t>Politik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uang</a:t>
            </a:r>
            <a:r>
              <a:rPr lang="en-US" dirty="0">
                <a:latin typeface="Book Antiqua" pitchFamily="18" charset="0"/>
              </a:rPr>
              <a:t> (</a:t>
            </a:r>
            <a:r>
              <a:rPr lang="en-US" dirty="0" err="1">
                <a:latin typeface="Book Antiqua" pitchFamily="18" charset="0"/>
              </a:rPr>
              <a:t>sanksi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bagi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warga</a:t>
            </a:r>
            <a:r>
              <a:rPr lang="en-US" dirty="0">
                <a:latin typeface="Book Antiqua" pitchFamily="18" charset="0"/>
              </a:rPr>
              <a:t> yang </a:t>
            </a:r>
            <a:r>
              <a:rPr lang="en-US" dirty="0" err="1">
                <a:latin typeface="Book Antiqua" pitchFamily="18" charset="0"/>
              </a:rPr>
              <a:t>menerima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uang</a:t>
            </a:r>
            <a:r>
              <a:rPr lang="en-US" dirty="0">
                <a:latin typeface="Book Antiqua" pitchFamily="18" charset="0"/>
              </a:rPr>
              <a:t>/</a:t>
            </a:r>
            <a:r>
              <a:rPr lang="en-US" dirty="0" err="1">
                <a:latin typeface="Book Antiqua" pitchFamily="18" charset="0"/>
              </a:rPr>
              <a:t>barang</a:t>
            </a:r>
            <a:r>
              <a:rPr lang="en-US" dirty="0">
                <a:latin typeface="Book Antiqua" pitchFamily="18" charset="0"/>
              </a:rPr>
              <a:t>)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Sardonoharjo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Sleman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marL="228600" lvl="0" indent="-228600">
              <a:buFont typeface="+mj-lt"/>
              <a:buAutoNum type="arabicPeriod" startAt="7"/>
            </a:pPr>
            <a:r>
              <a:rPr lang="en-US" dirty="0" err="1">
                <a:latin typeface="Book Antiqua" pitchFamily="18" charset="0"/>
              </a:rPr>
              <a:t>Perdes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Standar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Pelayanan</a:t>
            </a:r>
            <a:r>
              <a:rPr lang="en-US" dirty="0">
                <a:latin typeface="Book Antiqua" pitchFamily="18" charset="0"/>
              </a:rPr>
              <a:t> Minimal </a:t>
            </a:r>
            <a:r>
              <a:rPr lang="en-US" dirty="0" err="1">
                <a:latin typeface="Book Antiqua" pitchFamily="18" charset="0"/>
              </a:rPr>
              <a:t>Desa</a:t>
            </a:r>
            <a:endParaRPr lang="en-US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47750" y="197095"/>
            <a:ext cx="6996600" cy="394576"/>
          </a:xfrm>
        </p:spPr>
        <p:txBody>
          <a:bodyPr/>
          <a:lstStyle/>
          <a:p>
            <a:pPr lvl="0"/>
            <a:r>
              <a:rPr lang="en-US" dirty="0"/>
              <a:t>INOVASI BIDANG KEWILAYAHAN</a:t>
            </a: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833719" y="705970"/>
            <a:ext cx="7637928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Perencanaan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RPJMDes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dan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RKP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mengakomodir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tematik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contohnya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Kaum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disabilitas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kaum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perempuan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Swasembada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Daging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Majasari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Indramayu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Kubu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Gulai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Bancah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Kota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Bukittinggi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Tlogomas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Kota Malang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kerjasama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Perguruan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Tinggi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setempat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penyediaan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akses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internet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warga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Pembuatan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Energi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baru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terbarukan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Pembuatan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Energi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Listrik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dari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Buah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Nyamplung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Panggungharjo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Bantul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Pengembangan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Biogas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Rumah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Tangga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Merangin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Kota Jambi, 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Hybrid Energy One Pole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Energi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Tenaga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Surya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Angin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Ujung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Alang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Cilacap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Energi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Tenaga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Surya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Kubu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Karang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Asem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Pembangkit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listrik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tenaga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biomassa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Ponggaila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Prov.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Gorontalo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dirty="0" err="1">
                <a:latin typeface="Book Antiqua" pitchFamily="18" charset="0"/>
              </a:rPr>
              <a:t>Pengaturan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wilayah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siaga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bencana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jalur-jalur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evakuasi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contoh</a:t>
            </a:r>
            <a:r>
              <a:rPr lang="en-US" dirty="0">
                <a:latin typeface="Book Antiqua" pitchFamily="18" charset="0"/>
              </a:rPr>
              <a:t> : </a:t>
            </a:r>
            <a:r>
              <a:rPr lang="en-US" dirty="0" err="1">
                <a:latin typeface="Book Antiqua" pitchFamily="18" charset="0"/>
              </a:rPr>
              <a:t>Penerapan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i="1" dirty="0">
                <a:latin typeface="Book Antiqua" pitchFamily="18" charset="0"/>
              </a:rPr>
              <a:t>early warning system </a:t>
            </a:r>
            <a:r>
              <a:rPr lang="en-US" dirty="0" err="1">
                <a:latin typeface="Book Antiqua" pitchFamily="18" charset="0"/>
              </a:rPr>
              <a:t>untuk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longsor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lahan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Banjarnegara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Peringatan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Dini</a:t>
            </a:r>
            <a:r>
              <a:rPr lang="en-US" dirty="0">
                <a:latin typeface="Book Antiqua" pitchFamily="18" charset="0"/>
              </a:rPr>
              <a:t> Tsunami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Aceh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Palu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Peringantan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Dini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untuk</a:t>
            </a:r>
            <a:r>
              <a:rPr lang="en-US" dirty="0">
                <a:latin typeface="Book Antiqua" pitchFamily="18" charset="0"/>
              </a:rPr>
              <a:t> Status </a:t>
            </a:r>
            <a:r>
              <a:rPr lang="en-US" dirty="0" err="1">
                <a:latin typeface="Book Antiqua" pitchFamily="18" charset="0"/>
              </a:rPr>
              <a:t>gunung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berapi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Merapi</a:t>
            </a:r>
            <a:r>
              <a:rPr lang="en-US" dirty="0">
                <a:latin typeface="Book Antiqua" pitchFamily="18" charset="0"/>
              </a:rPr>
              <a:t> Yogyakarta.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dirty="0" err="1">
                <a:latin typeface="Book Antiqua" pitchFamily="18" charset="0"/>
              </a:rPr>
              <a:t>Penggunaan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i="1" dirty="0">
                <a:latin typeface="Book Antiqua" pitchFamily="18" charset="0"/>
              </a:rPr>
              <a:t>Drone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untuk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mengawasi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ternak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Jeneponto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id-ID" dirty="0">
                <a:latin typeface="Book Antiqua" pitchFamily="18" charset="0"/>
              </a:rPr>
              <a:t>Pengaturan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batas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3961" y="452590"/>
            <a:ext cx="6996600" cy="434916"/>
          </a:xfrm>
        </p:spPr>
        <p:txBody>
          <a:bodyPr/>
          <a:lstStyle/>
          <a:p>
            <a:pPr lvl="0"/>
            <a:r>
              <a:rPr lang="en-US" dirty="0"/>
              <a:t>INOVASI BIDANG KEMASYARAKATAN</a:t>
            </a: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759759" y="1042147"/>
            <a:ext cx="769844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“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Polisi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” ASI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pengawasan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penjaminan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pemberian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ASI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kepada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bayi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Pata’padang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Toraja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Utara.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Aturan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terkait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pelestarian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lingkungan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menggunakan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SASI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Maluku.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KeputusanLurah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kawasan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dilarang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merokok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Perdes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Bebas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Asap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Rokok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Batubelerang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Sinjai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Pembuatan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tanda-tanda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khusus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contohnya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pemberian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warna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pagar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khusus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untuk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disabilitas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ibu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hamil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miskin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Tabungan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TaMasya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)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Callcenter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Gunung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Rejo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Kab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Pesawaran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Book Antiqua" pitchFamily="18" charset="0"/>
              </a:rPr>
              <a:t>Radio </a:t>
            </a:r>
            <a:r>
              <a:rPr lang="en-US" dirty="0" err="1">
                <a:latin typeface="Book Antiqua" pitchFamily="18" charset="0"/>
              </a:rPr>
              <a:t>Komunitas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Lingsar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Lombok Barat,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Hanura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Pesawaran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Majasari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dirty="0" err="1">
                <a:latin typeface="Book Antiqua" pitchFamily="18" charset="0"/>
              </a:rPr>
              <a:t>Indramayu</a:t>
            </a:r>
            <a:endParaRPr lang="en-US" dirty="0">
              <a:latin typeface="Book Antiqua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Book Antiqua" pitchFamily="18" charset="0"/>
              </a:rPr>
              <a:t>Taman </a:t>
            </a:r>
            <a:r>
              <a:rPr lang="en-US" dirty="0" err="1">
                <a:latin typeface="Book Antiqua" pitchFamily="18" charset="0"/>
              </a:rPr>
              <a:t>Inflasi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contoh</a:t>
            </a:r>
            <a:r>
              <a:rPr lang="en-US" dirty="0">
                <a:latin typeface="Book Antiqua" pitchFamily="18" charset="0"/>
              </a:rPr>
              <a:t> : </a:t>
            </a:r>
            <a:r>
              <a:rPr lang="en-US" dirty="0" err="1">
                <a:latin typeface="Book Antiqua" pitchFamily="18" charset="0"/>
              </a:rPr>
              <a:t>Dengan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menanam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cabai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sayuran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Desa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Lingsar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Kab</a:t>
            </a:r>
            <a:r>
              <a:rPr lang="en-US" dirty="0">
                <a:latin typeface="Book Antiqua" pitchFamily="18" charset="0"/>
              </a:rPr>
              <a:t>. Lombok Barat,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Book Antiqua" pitchFamily="18" charset="0"/>
              </a:rPr>
              <a:t>Warung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Jujur</a:t>
            </a:r>
            <a:endParaRPr lang="en-US" dirty="0">
              <a:latin typeface="Book Antiqua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091" y="304672"/>
            <a:ext cx="6996600" cy="715800"/>
          </a:xfrm>
        </p:spPr>
        <p:txBody>
          <a:bodyPr/>
          <a:lstStyle/>
          <a:p>
            <a:r>
              <a:rPr lang="en-US" dirty="0"/>
              <a:t>FAKTOR</a:t>
            </a:r>
            <a:r>
              <a:rPr lang="id-ID" dirty="0"/>
              <a:t>-FAKTOR</a:t>
            </a:r>
            <a:r>
              <a:rPr lang="en-US" dirty="0"/>
              <a:t> YANG DAPAT MEMPENGARUHI </a:t>
            </a:r>
            <a:br>
              <a:rPr lang="en-US" dirty="0"/>
            </a:br>
            <a:r>
              <a:rPr lang="en-US" dirty="0"/>
              <a:t>SISTEM PENILAIAN LOMBA DESA DAN KELURAHAN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430306" y="1075764"/>
            <a:ext cx="8222876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FAKTOR EKSTERNAL DESA/KELURAHAN</a:t>
            </a: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86336" y="1449837"/>
            <a:ext cx="800792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Ketersediaan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Peraturan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Bupati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SOTKDesa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Kesesuaian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SOTK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Peraturan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Bupati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SOTK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Kesesuaian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SOTK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Profil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Ketersediaan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Peraturan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Bupati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KewenanganDesa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Alokasi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ADD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sesuai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ketentuan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Kesesuaian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RPJMD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RPJMDes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Ketersediaan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Peta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Batas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Kesiapan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Tanggap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bencana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berupa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Peta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bencana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sistem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deteksi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dini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bencana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pelaksanaan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simulasi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daerah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evakuasi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bencana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Perencanaan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Pembangunan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Partisipatif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Masyarakat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(P3MD).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Langkah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ditempuh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penanggulangan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kemiskinan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Ketidaksesuaian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tahapan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dilalui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dengan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aturan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petunjuk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pelaksanaan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Pembinaan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lebih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lanjut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terhadap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Juara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Pembinaan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lebih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lanjut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terhadap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lainnya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termasuk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Kurang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Berkembang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Kelengkapan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Lampiran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 I 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III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Permendagri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Nomor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81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2015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  <p:sp>
        <p:nvSpPr>
          <p:cNvPr id="6" name="TextBox 5"/>
          <p:cNvSpPr txBox="1"/>
          <p:nvPr/>
        </p:nvSpPr>
        <p:spPr>
          <a:xfrm>
            <a:off x="517712" y="800099"/>
            <a:ext cx="8222876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FAKTOR EKSTERNAL DESA/KELURAHAN</a:t>
            </a: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813547" y="1203512"/>
            <a:ext cx="71605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indent="-228600" algn="just" fontAlgn="base">
              <a:spcBef>
                <a:spcPct val="0"/>
              </a:spcBef>
              <a:spcAft>
                <a:spcPct val="0"/>
              </a:spcAft>
              <a:buClrTx/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Kelengkapan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Lampiran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II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Permendagri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Nomor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81 </a:t>
            </a:r>
            <a:r>
              <a:rPr lang="en-US" dirty="0" err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Arial" pitchFamily="34" charset="0"/>
              </a:rPr>
              <a:t> 2015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Pemakai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narkoba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Warga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terlibat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terorisme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atau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gerakan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bersifat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radikal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Masih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terdapat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bayi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kekurangan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gizi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Data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dalam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tahap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penilaian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administrasi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disampaikan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tidak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sesuai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fakta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Pengelolaan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sampah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air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limbah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Keberadaan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Hutan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/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Ruang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Terbuka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Hijau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Keberadaan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Lingkungan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kumuh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6"/>
          <p:cNvSpPr txBox="1">
            <a:spLocks noGrp="1"/>
          </p:cNvSpPr>
          <p:nvPr>
            <p:ph type="ctrTitle"/>
          </p:nvPr>
        </p:nvSpPr>
        <p:spPr>
          <a:xfrm>
            <a:off x="2309350" y="3031150"/>
            <a:ext cx="5214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LOMBA DESA/KELURAHAN TINGKAT PROVINSI</a:t>
            </a:r>
            <a:endParaRPr sz="3200" dirty="0"/>
          </a:p>
        </p:txBody>
      </p:sp>
      <p:sp>
        <p:nvSpPr>
          <p:cNvPr id="487" name="Google Shape;487;p16"/>
          <p:cNvSpPr txBox="1"/>
          <p:nvPr/>
        </p:nvSpPr>
        <p:spPr>
          <a:xfrm>
            <a:off x="7416725" y="3661925"/>
            <a:ext cx="17604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0" dirty="0">
              <a:solidFill>
                <a:srgbClr val="3C78D8"/>
              </a:solidFill>
            </a:endParaRPr>
          </a:p>
        </p:txBody>
      </p:sp>
      <p:sp>
        <p:nvSpPr>
          <p:cNvPr id="488" name="Google Shape;488;p16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8"/>
          <p:cNvSpPr txBox="1">
            <a:spLocks noGrp="1"/>
          </p:cNvSpPr>
          <p:nvPr>
            <p:ph type="title"/>
          </p:nvPr>
        </p:nvSpPr>
        <p:spPr>
          <a:xfrm>
            <a:off x="748214" y="271054"/>
            <a:ext cx="7578524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LOMBA DESA DAN KELURAHAN </a:t>
            </a:r>
            <a:r>
              <a:rPr lang="en" sz="2800" dirty="0">
                <a:solidFill>
                  <a:srgbClr val="3C78D8"/>
                </a:solidFill>
              </a:rPr>
              <a:t>TINGKAT PROVINSI</a:t>
            </a:r>
            <a:endParaRPr sz="2800" dirty="0">
              <a:solidFill>
                <a:srgbClr val="3C78D8"/>
              </a:solidFill>
            </a:endParaRPr>
          </a:p>
        </p:txBody>
      </p:sp>
      <p:sp>
        <p:nvSpPr>
          <p:cNvPr id="500" name="Google Shape;500;p18"/>
          <p:cNvSpPr txBox="1">
            <a:spLocks noGrp="1"/>
          </p:cNvSpPr>
          <p:nvPr>
            <p:ph type="body" idx="1"/>
          </p:nvPr>
        </p:nvSpPr>
        <p:spPr>
          <a:xfrm>
            <a:off x="1210321" y="955228"/>
            <a:ext cx="6996600" cy="19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i-FI" sz="1200" dirty="0"/>
              <a:t>Desa dan Kelurahan yang diikutsertakan dalam lomba tingkat Provinsi adalah Desa dan Kelurahan juara Lomba tingkat Kabupaten/Kota dengan kategori Berkembang dan Cepat Berkembang;</a:t>
            </a:r>
            <a:endParaRPr lang="en-US" sz="1200" dirty="0"/>
          </a:p>
          <a:p>
            <a:pPr lvl="0"/>
            <a:r>
              <a:rPr lang="fi-FI" sz="1200" dirty="0"/>
              <a:t>Penilaian Lomba Desa dan Kelurahan Tingkat Provinsi dilaksanakan pada Minggu ke-II sampai dengan ke-IV Juni Tahun 201</a:t>
            </a:r>
            <a:r>
              <a:rPr lang="id-ID" sz="1200" dirty="0"/>
              <a:t>9</a:t>
            </a:r>
            <a:r>
              <a:rPr lang="fi-FI" sz="1200" dirty="0"/>
              <a:t>; </a:t>
            </a:r>
            <a:endParaRPr lang="en-US" sz="1200" dirty="0"/>
          </a:p>
          <a:p>
            <a:pPr lvl="0"/>
            <a:r>
              <a:rPr lang="fi-FI" sz="1200" dirty="0"/>
              <a:t>Kabupaten/Kota diwajibkan melampirkan rekapitulasi kategori tingkat perkembangan Desa dan Kelurahan (Lampiran II Permendagri Nomor 81 Tahun 2015) di lingkup Kabupaten/Kota;</a:t>
            </a:r>
            <a:endParaRPr lang="en-US" sz="1200" dirty="0"/>
          </a:p>
          <a:p>
            <a:pPr lvl="0"/>
            <a:r>
              <a:rPr lang="fi-FI" sz="1200" dirty="0"/>
              <a:t>Melampirkan laporan pemantauan perkembangan Desa dan Kelurahan oleh Kabupaten/Kota (Lampiran I Permendagri Nomor 81 Tahun 2015) dan Laporan Evaluasi Perkembangan Desa Dan Kelurahan Tingkat Kabupaten/Kota (Lampiran III Permendagri Nomor 81 Tahun 2015);</a:t>
            </a:r>
            <a:endParaRPr lang="en-US" sz="1200" dirty="0"/>
          </a:p>
          <a:p>
            <a:pPr lvl="0"/>
            <a:r>
              <a:rPr lang="fi-FI" sz="1200" dirty="0"/>
              <a:t>Desa dan Kelurahan yang  memiliki inovasi/terobosan</a:t>
            </a:r>
            <a:r>
              <a:rPr lang="id-ID" sz="1200" dirty="0"/>
              <a:t> (teknologi dan/atau sosial)</a:t>
            </a:r>
            <a:r>
              <a:rPr lang="fi-FI" sz="1200" dirty="0"/>
              <a:t>, produk unggulan serta unsur tematik yang bisa menjadi contoh bagi Desa/Kelurahan lainnya, menjadi bahan pertimbangan dalam menetapkan juara lomba Tingkat Provinsi; dan</a:t>
            </a:r>
            <a:endParaRPr lang="en-US" sz="1200" dirty="0"/>
          </a:p>
          <a:p>
            <a:pPr lvl="0"/>
            <a:r>
              <a:rPr lang="fi-FI" sz="1200" dirty="0"/>
              <a:t>Penetapan Juara Lomba Desa dan Kelurahan Tingkat Kabupaten/Kota ditetapkan dengan Keputusan Gubernur.</a:t>
            </a:r>
            <a:endParaRPr lang="en-US"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501" name="Google Shape;501;p18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59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045244"/>
              </p:ext>
            </p:extLst>
          </p:nvPr>
        </p:nvGraphicFramePr>
        <p:xfrm>
          <a:off x="1154583" y="2048511"/>
          <a:ext cx="7280499" cy="28422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468533"/>
                <a:gridCol w="2360403"/>
                <a:gridCol w="2451563"/>
              </a:tblGrid>
              <a:tr h="1978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Paling lambat Kelurahan  :  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 April 2019</a:t>
                      </a:r>
                      <a:endParaRPr lang="id-ID" sz="2400" b="1" baseline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id-ID" sz="2400" b="1" baseline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24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Desa           :  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 Mei 2019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dirty="0"/>
                    </a:p>
                  </a:txBody>
                  <a:tcPr marL="34290" marR="3429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Lomba</a:t>
                      </a:r>
                      <a:r>
                        <a:rPr lang="id-ID" sz="20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Kelurahan   :     6 sd. 14 Mei 2019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d-ID" sz="2000" b="1" baseline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d-ID" sz="20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Lomba Desa : 20 sd. 31 Mei 2019</a:t>
                      </a:r>
                      <a:endParaRPr lang="en-US" sz="2000" b="1" dirty="0" smtClean="0">
                        <a:solidFill>
                          <a:srgbClr val="C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/>
                    </a:p>
                  </a:txBody>
                  <a:tcPr marL="34290" marR="3429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d-ID" sz="24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Tgl</a:t>
                      </a:r>
                      <a:r>
                        <a:rPr lang="id-ID" sz="2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10 sd 12  Juni 2019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400" dirty="0"/>
                    </a:p>
                  </a:txBody>
                  <a:tcPr marL="34290" marR="34290"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-399848"/>
            <a:ext cx="9328935" cy="1314449"/>
          </a:xfrm>
          <a:prstGeom prst="rect">
            <a:avLst/>
          </a:prstGeom>
          <a:effectLst/>
        </p:spPr>
        <p:txBody>
          <a:bodyPr vert="horz" lIns="68580" tIns="34290" rIns="68580" bIns="3429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id-ID" sz="2100" b="1" dirty="0" smtClean="0"/>
          </a:p>
          <a:p>
            <a:pPr algn="l"/>
            <a:endParaRPr lang="id-ID" sz="2100" b="1" dirty="0"/>
          </a:p>
          <a:p>
            <a:r>
              <a:rPr lang="id-ID" sz="2100" b="1" dirty="0" smtClean="0">
                <a:solidFill>
                  <a:srgbClr val="FF0000"/>
                </a:solidFill>
              </a:rPr>
              <a:t>JADWAL</a:t>
            </a:r>
            <a:r>
              <a:rPr lang="en-US" sz="2100" b="1" dirty="0" smtClean="0">
                <a:solidFill>
                  <a:srgbClr val="FF0000"/>
                </a:solidFill>
              </a:rPr>
              <a:t> </a:t>
            </a:r>
            <a:r>
              <a:rPr lang="en-US" sz="2100" b="1" dirty="0">
                <a:solidFill>
                  <a:srgbClr val="FF0000"/>
                </a:solidFill>
              </a:rPr>
              <a:t>LOMBA DESA DAN KELURAHAN </a:t>
            </a:r>
            <a:endParaRPr lang="id-ID" sz="2100" b="1" dirty="0" smtClean="0">
              <a:solidFill>
                <a:srgbClr val="FF0000"/>
              </a:solidFill>
            </a:endParaRPr>
          </a:p>
          <a:p>
            <a:r>
              <a:rPr lang="id-ID" sz="2100" b="1" dirty="0" smtClean="0">
                <a:solidFill>
                  <a:srgbClr val="FF0000"/>
                </a:solidFill>
              </a:rPr>
              <a:t>TINGKAT PROVINSI BALI 2019</a:t>
            </a:r>
            <a:endParaRPr lang="en-US" sz="2100" b="1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893233" y="883579"/>
            <a:ext cx="6058964" cy="20549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oup 13"/>
          <p:cNvGrpSpPr/>
          <p:nvPr/>
        </p:nvGrpSpPr>
        <p:grpSpPr>
          <a:xfrm>
            <a:off x="1212217" y="1257079"/>
            <a:ext cx="7212592" cy="789326"/>
            <a:chOff x="1810319" y="359060"/>
            <a:chExt cx="8287821" cy="1477146"/>
          </a:xfrm>
        </p:grpSpPr>
        <p:sp>
          <p:nvSpPr>
            <p:cNvPr id="24" name="Right Arrow 23"/>
            <p:cNvSpPr/>
            <p:nvPr/>
          </p:nvSpPr>
          <p:spPr>
            <a:xfrm>
              <a:off x="1810319" y="469066"/>
              <a:ext cx="2396676" cy="1310035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solidFill>
                    <a:schemeClr val="tx2"/>
                  </a:solidFill>
                </a:rPr>
                <a:t>Penilaian</a:t>
              </a:r>
              <a:r>
                <a:rPr lang="en-US" sz="1200" b="1" dirty="0">
                  <a:solidFill>
                    <a:schemeClr val="tx2"/>
                  </a:solidFill>
                </a:rPr>
                <a:t> </a:t>
              </a:r>
              <a:r>
                <a:rPr lang="en-US" sz="1200" b="1" dirty="0" err="1">
                  <a:solidFill>
                    <a:schemeClr val="tx2"/>
                  </a:solidFill>
                </a:rPr>
                <a:t>Administratif</a:t>
              </a:r>
              <a:endParaRPr lang="en-US" sz="1200" b="1" dirty="0">
                <a:solidFill>
                  <a:schemeClr val="tx2"/>
                </a:solidFill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4566871" y="359060"/>
              <a:ext cx="2551382" cy="1468412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solidFill>
                    <a:schemeClr val="tx2"/>
                  </a:solidFill>
                </a:rPr>
                <a:t>Klarifikasi</a:t>
              </a:r>
              <a:r>
                <a:rPr lang="en-US" sz="1200" b="1" dirty="0">
                  <a:solidFill>
                    <a:schemeClr val="tx2"/>
                  </a:solidFill>
                </a:rPr>
                <a:t> </a:t>
              </a:r>
              <a:r>
                <a:rPr lang="en-US" sz="1200" b="1" dirty="0" err="1">
                  <a:solidFill>
                    <a:schemeClr val="tx2"/>
                  </a:solidFill>
                </a:rPr>
                <a:t>Lapangan</a:t>
              </a:r>
              <a:endParaRPr lang="en-US" sz="1200" b="1" dirty="0">
                <a:solidFill>
                  <a:schemeClr val="tx2"/>
                </a:solidFill>
              </a:endParaRPr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7640067" y="505737"/>
              <a:ext cx="2458073" cy="133046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solidFill>
                    <a:schemeClr val="tx2"/>
                  </a:solidFill>
                </a:rPr>
                <a:t>Pemaparan</a:t>
              </a:r>
              <a:r>
                <a:rPr lang="en-US" sz="1200" b="1" dirty="0">
                  <a:solidFill>
                    <a:schemeClr val="tx2"/>
                  </a:solidFill>
                </a:rPr>
                <a:t> </a:t>
              </a:r>
              <a:r>
                <a:rPr lang="en-US" sz="1200" b="1" dirty="0" err="1">
                  <a:solidFill>
                    <a:schemeClr val="tx2"/>
                  </a:solidFill>
                </a:rPr>
                <a:t>Calon</a:t>
              </a:r>
              <a:r>
                <a:rPr lang="en-US" sz="1200" b="1" dirty="0">
                  <a:solidFill>
                    <a:schemeClr val="tx2"/>
                  </a:solidFill>
                </a:rPr>
                <a:t> </a:t>
              </a:r>
              <a:r>
                <a:rPr lang="en-US" sz="1200" b="1" dirty="0" err="1">
                  <a:solidFill>
                    <a:schemeClr val="tx2"/>
                  </a:solidFill>
                </a:rPr>
                <a:t>Juara</a:t>
              </a:r>
              <a:endParaRPr lang="en-US" sz="12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67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83426" y="84726"/>
            <a:ext cx="7142117" cy="483506"/>
          </a:xfrm>
        </p:spPr>
        <p:txBody>
          <a:bodyPr>
            <a:normAutofit fontScale="90000"/>
          </a:bodyPr>
          <a:lstStyle/>
          <a:p>
            <a:pPr algn="l"/>
            <a:r>
              <a:rPr lang="id-ID" sz="3000" dirty="0">
                <a:latin typeface="Tahoma" pitchFamily="34" charset="0"/>
                <a:ea typeface="Tahoma" pitchFamily="34" charset="0"/>
                <a:cs typeface="Tahoma" pitchFamily="34" charset="0"/>
              </a:rPr>
              <a:t>Bobot Nilai Tahapan Administrasi </a:t>
            </a:r>
            <a:r>
              <a:rPr lang="id-ID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id-ID" sz="3000" dirty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485892" y="606694"/>
            <a:ext cx="5240734" cy="696326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buAutoNum type="arabicPeriod"/>
            </a:pPr>
            <a:r>
              <a:rPr lang="id-ID" dirty="0" smtClean="0"/>
              <a:t>Tepat Waktu</a:t>
            </a:r>
          </a:p>
          <a:p>
            <a:pPr marL="342900" indent="-342900" algn="l">
              <a:buAutoNum type="arabicPeriod"/>
            </a:pPr>
            <a:r>
              <a:rPr lang="id-ID" dirty="0" smtClean="0"/>
              <a:t>Kelengkapan  Dokumen</a:t>
            </a:r>
            <a:endParaRPr lang="id-ID" dirty="0"/>
          </a:p>
        </p:txBody>
      </p:sp>
      <p:sp>
        <p:nvSpPr>
          <p:cNvPr id="7" name="Subtitle 5"/>
          <p:cNvSpPr txBox="1">
            <a:spLocks/>
          </p:cNvSpPr>
          <p:nvPr/>
        </p:nvSpPr>
        <p:spPr>
          <a:xfrm>
            <a:off x="2971807" y="1759503"/>
            <a:ext cx="5240734" cy="1101266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Pemerintahan  (243)</a:t>
            </a: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Kewilayahan  (100)</a:t>
            </a: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dirty="0"/>
              <a:t>Kemasyarakatan (214)</a:t>
            </a:r>
            <a:endParaRPr lang="id-ID" sz="1575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endParaRPr lang="id-ID" sz="1575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645921" y="1283254"/>
            <a:ext cx="6818811" cy="483506"/>
          </a:xfrm>
          <a:prstGeom prst="rect">
            <a:avLst/>
          </a:prstGeom>
          <a:effectLst/>
        </p:spPr>
        <p:txBody>
          <a:bodyPr vert="horz" lIns="68580" tIns="34290" rIns="68580" bIns="34290" rtlCol="0" anchor="b">
            <a:noAutofit/>
          </a:bodyPr>
          <a:lstStyle/>
          <a:p>
            <a:pPr defTabSz="342900">
              <a:spcBef>
                <a:spcPct val="0"/>
              </a:spcBef>
              <a:buClrTx/>
              <a:defRPr/>
            </a:pPr>
            <a:r>
              <a:rPr lang="id-ID" sz="2700" b="1" kern="1200" dirty="0">
                <a:ln w="3175" cmpd="sng"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Bobot Nilai Klarifikasi Lapangan </a:t>
            </a:r>
            <a:r>
              <a:rPr lang="id-ID" sz="2700" b="1" kern="1200" dirty="0" smtClean="0">
                <a:ln w="3175" cmpd="sng"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50%</a:t>
            </a:r>
            <a:endParaRPr lang="id-ID" sz="2700" b="1" kern="1200" dirty="0">
              <a:ln w="3175" cmpd="sng">
                <a:noFill/>
              </a:ln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3695282" y="2778966"/>
            <a:ext cx="4740076" cy="483506"/>
          </a:xfrm>
          <a:prstGeom prst="rect">
            <a:avLst/>
          </a:prstGeom>
          <a:effectLst/>
        </p:spPr>
        <p:txBody>
          <a:bodyPr vert="horz" lIns="68580" tIns="34290" rIns="68580" bIns="34290" rtlCol="0" anchor="b">
            <a:normAutofit fontScale="82500" lnSpcReduction="10000"/>
          </a:bodyPr>
          <a:lstStyle/>
          <a:p>
            <a:pPr defTabSz="342900">
              <a:spcBef>
                <a:spcPct val="0"/>
              </a:spcBef>
              <a:buClrTx/>
              <a:defRPr/>
            </a:pPr>
            <a:r>
              <a:rPr lang="id-ID" sz="3000" b="1" dirty="0">
                <a:ln w="3175" cmpd="sng">
                  <a:noFill/>
                </a:ln>
                <a:latin typeface="Tahoma" pitchFamily="34" charset="0"/>
                <a:ea typeface="Tahoma" pitchFamily="34" charset="0"/>
                <a:cs typeface="Tahoma" pitchFamily="34" charset="0"/>
              </a:rPr>
              <a:t>Bobot</a:t>
            </a:r>
            <a:r>
              <a:rPr lang="id-ID" sz="3000" b="1" kern="1200" dirty="0">
                <a:ln w="3175" cmpd="sng"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Nilai </a:t>
            </a:r>
            <a:r>
              <a:rPr lang="id-ID" sz="3000" b="1" kern="1200">
                <a:ln w="3175" cmpd="sng"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Pemaparan </a:t>
            </a:r>
            <a:r>
              <a:rPr lang="id-ID" sz="3000" b="1" kern="1200" smtClean="0">
                <a:ln w="3175" cmpd="sng"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35%</a:t>
            </a:r>
            <a:endParaRPr lang="id-ID" sz="3000" b="1" kern="1200" dirty="0">
              <a:ln w="3175" cmpd="sng">
                <a:noFill/>
              </a:ln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>
          <a:xfrm>
            <a:off x="3638020" y="3229090"/>
            <a:ext cx="5240734" cy="1610699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Tepat Waktu : Lama 1 Jam (20 menit Pemaparan + 40 menit tanya jawab)</a:t>
            </a: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 dan Sikap Pemaparan </a:t>
            </a: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dirty="0"/>
              <a:t>Penggunaan Bahasa yang Baku </a:t>
            </a:r>
          </a:p>
          <a:p>
            <a:pPr marL="342900" indent="-342900" defTabSz="342900">
              <a:spcBef>
                <a:spcPct val="20000"/>
              </a:spcBef>
              <a:spcAft>
                <a:spcPts val="45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AutoNum type="arabicPeriod"/>
              <a:defRPr/>
            </a:pPr>
            <a:r>
              <a:rPr lang="id-ID" sz="1575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Sistematika Penyajian dan Isi (Rasional dan Valid) </a:t>
            </a:r>
          </a:p>
        </p:txBody>
      </p:sp>
    </p:spTree>
    <p:extLst>
      <p:ext uri="{BB962C8B-B14F-4D97-AF65-F5344CB8AC3E}">
        <p14:creationId xmlns:p14="http://schemas.microsoft.com/office/powerpoint/2010/main" val="155945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793" y="286159"/>
            <a:ext cx="7514035" cy="497612"/>
          </a:xfrm>
        </p:spPr>
        <p:txBody>
          <a:bodyPr>
            <a:normAutofit fontScale="90000"/>
          </a:bodyPr>
          <a:lstStyle/>
          <a:p>
            <a:r>
              <a:rPr lang="id-ID" sz="2100" dirty="0">
                <a:latin typeface="Arial" pitchFamily="34" charset="0"/>
                <a:cs typeface="Arial" pitchFamily="34" charset="0"/>
              </a:rPr>
              <a:t>Susunan Acara Klarifikasi Lapangan/Penilaian</a:t>
            </a:r>
            <a:endParaRPr lang="en-US" sz="2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28702" y="783773"/>
          <a:ext cx="7932379" cy="4206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557"/>
                <a:gridCol w="5983014"/>
                <a:gridCol w="1381808"/>
              </a:tblGrid>
              <a:tr h="633921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ACARA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WAKTU (menit)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Pembukaan (MC)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kern="120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Menyanyikan Lagu Indonesia Raya (Dirigent)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Tari</a:t>
                      </a:r>
                      <a:r>
                        <a:rPr kumimoji="0" lang="id-ID" sz="1800" b="1" i="0" u="none" strike="noStrike" kern="1200" cap="none" spc="0" normalizeH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Penyambutan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63392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kern="1200" baseline="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Laporan</a:t>
                      </a:r>
                      <a:r>
                        <a:rPr lang="id-ID" sz="1800" b="1" kern="120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Kepala Desa/Lurah sekaligus Penyerahan Profil Desa Kepada Ketua Tim Penilai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Sambutan</a:t>
                      </a:r>
                      <a:r>
                        <a:rPr kumimoji="0" lang="id-ID" sz="1800" b="1" i="0" u="none" strike="noStrike" kern="1200" cap="none" spc="0" normalizeH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Selamat datang Dari Bupati/Walikota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kern="1200" baseline="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Sambutan</a:t>
                      </a:r>
                      <a:r>
                        <a:rPr lang="id-ID" sz="1800" b="1" kern="120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Ketua Tim Penilai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1" kern="1200" dirty="0" smtClean="0">
                          <a:ln w="3175" cmpd="sng">
                            <a:noFill/>
                          </a:ln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Klarifikasi Lapangan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s.d</a:t>
                      </a:r>
                      <a:r>
                        <a:rPr lang="id-ID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selesai</a:t>
                      </a:r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367271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endParaRPr lang="id-ID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i="0" u="none" strike="noStrike" kern="1200" cap="none" spc="0" normalizeH="0" baseline="0" noProof="0" dirty="0" smtClean="0">
                          <a:ln w="3175" cmpd="sng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Penutup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id-ID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69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6"/>
          <p:cNvSpPr txBox="1">
            <a:spLocks noGrp="1"/>
          </p:cNvSpPr>
          <p:nvPr>
            <p:ph type="ctrTitle"/>
          </p:nvPr>
        </p:nvSpPr>
        <p:spPr>
          <a:xfrm>
            <a:off x="2309350" y="3031150"/>
            <a:ext cx="5214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LOMBA DESA/KELURAHAN TINGKAT REGIONAL</a:t>
            </a:r>
            <a:endParaRPr sz="3200" dirty="0"/>
          </a:p>
        </p:txBody>
      </p:sp>
      <p:sp>
        <p:nvSpPr>
          <p:cNvPr id="487" name="Google Shape;487;p16"/>
          <p:cNvSpPr txBox="1"/>
          <p:nvPr/>
        </p:nvSpPr>
        <p:spPr>
          <a:xfrm>
            <a:off x="7416725" y="3661925"/>
            <a:ext cx="17604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0" dirty="0">
              <a:solidFill>
                <a:srgbClr val="3C78D8"/>
              </a:solidFill>
            </a:endParaRPr>
          </a:p>
        </p:txBody>
      </p:sp>
      <p:sp>
        <p:nvSpPr>
          <p:cNvPr id="488" name="Google Shape;488;p16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8"/>
          <p:cNvSpPr txBox="1">
            <a:spLocks noGrp="1"/>
          </p:cNvSpPr>
          <p:nvPr>
            <p:ph type="title"/>
          </p:nvPr>
        </p:nvSpPr>
        <p:spPr>
          <a:xfrm>
            <a:off x="714596" y="338290"/>
            <a:ext cx="7578524" cy="71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LOMBA DESA DAN KELURAHAN </a:t>
            </a:r>
            <a:r>
              <a:rPr lang="en" sz="2800" dirty="0">
                <a:solidFill>
                  <a:srgbClr val="3C78D8"/>
                </a:solidFill>
              </a:rPr>
              <a:t>TINGKAT REGIONAL</a:t>
            </a:r>
            <a:endParaRPr sz="2800" dirty="0">
              <a:solidFill>
                <a:srgbClr val="3C78D8"/>
              </a:solidFill>
            </a:endParaRPr>
          </a:p>
        </p:txBody>
      </p:sp>
      <p:sp>
        <p:nvSpPr>
          <p:cNvPr id="500" name="Google Shape;500;p18"/>
          <p:cNvSpPr txBox="1">
            <a:spLocks noGrp="1"/>
          </p:cNvSpPr>
          <p:nvPr>
            <p:ph type="body" idx="1"/>
          </p:nvPr>
        </p:nvSpPr>
        <p:spPr>
          <a:xfrm>
            <a:off x="1047750" y="1101154"/>
            <a:ext cx="6996600" cy="19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i-FI" sz="1200" dirty="0"/>
              <a:t>Desa dan Kelurahan yang diajukan untuk mengikuti Lomba Desa dan Kelurahan Tingkat Regional adalah Desa dan Kelurahan juara lomba tingkat Provinsi dengan kategori Berkembang dan Cepat Berkembang;</a:t>
            </a:r>
            <a:endParaRPr lang="en-US" sz="1200" dirty="0"/>
          </a:p>
          <a:p>
            <a:pPr lvl="0"/>
            <a:r>
              <a:rPr lang="fi-FI" sz="1200" dirty="0"/>
              <a:t>Melampirkan dokumen kelengkapan penilaian administrasi (daftar dokumen terlampir)</a:t>
            </a:r>
            <a:r>
              <a:rPr lang="id-ID" sz="1200" dirty="0"/>
              <a:t>, serta </a:t>
            </a:r>
            <a:r>
              <a:rPr lang="en-US" sz="1200" dirty="0" err="1"/>
              <a:t>inovasi</a:t>
            </a:r>
            <a:r>
              <a:rPr lang="en-US" sz="1200" dirty="0"/>
              <a:t> </a:t>
            </a:r>
            <a:r>
              <a:rPr lang="en-US" sz="1200" dirty="0" err="1"/>
              <a:t>Desa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Kelurahan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bentuk</a:t>
            </a:r>
            <a:r>
              <a:rPr lang="en-US" sz="1200" dirty="0"/>
              <a:t> audio visual </a:t>
            </a:r>
            <a:r>
              <a:rPr lang="en-US" sz="1200" dirty="0" err="1"/>
              <a:t>sebagai</a:t>
            </a:r>
            <a:r>
              <a:rPr lang="en-US" sz="1200" dirty="0"/>
              <a:t> </a:t>
            </a:r>
            <a:r>
              <a:rPr lang="en-US" sz="1200" dirty="0" err="1"/>
              <a:t>satu</a:t>
            </a:r>
            <a:r>
              <a:rPr lang="en-US" sz="1200" dirty="0"/>
              <a:t> </a:t>
            </a:r>
            <a:r>
              <a:rPr lang="en-US" sz="1200" dirty="0" err="1"/>
              <a:t>kesatuan</a:t>
            </a:r>
            <a:r>
              <a:rPr lang="en-US" sz="1200" dirty="0"/>
              <a:t> </a:t>
            </a:r>
            <a:r>
              <a:rPr lang="en-US" sz="1200" dirty="0" err="1"/>
              <a:t>penilaian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tahap</a:t>
            </a:r>
            <a:r>
              <a:rPr lang="en-US" sz="1200" dirty="0"/>
              <a:t> </a:t>
            </a:r>
            <a:r>
              <a:rPr lang="en-US" sz="1200" dirty="0" err="1"/>
              <a:t>administrasi</a:t>
            </a:r>
            <a:r>
              <a:rPr lang="en-US" sz="1200" dirty="0"/>
              <a:t> </a:t>
            </a:r>
            <a:r>
              <a:rPr lang="id-ID" sz="1200" dirty="0"/>
              <a:t>dan </a:t>
            </a:r>
            <a:r>
              <a:rPr lang="fi-FI" sz="1200" dirty="0"/>
              <a:t>disampaikan kepada Di</a:t>
            </a:r>
            <a:r>
              <a:rPr lang="id-ID" sz="1200" dirty="0"/>
              <a:t>rj</a:t>
            </a:r>
            <a:r>
              <a:rPr lang="fi-FI" sz="1200" dirty="0"/>
              <a:t>en Bina Pemerintahan Desa </a:t>
            </a:r>
            <a:r>
              <a:rPr lang="id-ID" sz="1200" dirty="0"/>
              <a:t>c.q </a:t>
            </a:r>
            <a:r>
              <a:rPr lang="fi-FI" sz="1200" dirty="0"/>
              <a:t>Direkt</a:t>
            </a:r>
            <a:r>
              <a:rPr lang="id-ID" sz="1200" dirty="0"/>
              <a:t>ur</a:t>
            </a:r>
            <a:r>
              <a:rPr lang="fi-FI" sz="1200" dirty="0"/>
              <a:t> Evaluasi Perkembangan Desa </a:t>
            </a:r>
            <a:r>
              <a:rPr lang="id-ID" sz="1200" dirty="0"/>
              <a:t>pada tanggal 24 Juni s.d 1 Juli </a:t>
            </a:r>
            <a:r>
              <a:rPr lang="fi-FI" sz="1200" dirty="0"/>
              <a:t> 201</a:t>
            </a:r>
            <a:r>
              <a:rPr lang="id-ID" sz="1200" dirty="0"/>
              <a:t>9</a:t>
            </a:r>
            <a:r>
              <a:rPr lang="fi-FI" sz="1200" dirty="0"/>
              <a:t>. Jika kelengkapan dokumen diserahkan melebihi batas akhir penerimaa</a:t>
            </a:r>
            <a:r>
              <a:rPr lang="id-ID" sz="1200" dirty="0"/>
              <a:t>n</a:t>
            </a:r>
            <a:r>
              <a:rPr lang="fi-FI" sz="1200" dirty="0"/>
              <a:t>, maka secara otomatis calon Desa/Kelurahan yang diajukan gugur untuk mengikuti proses penilaian selanjutnya; </a:t>
            </a:r>
            <a:endParaRPr lang="en-US" sz="1200" dirty="0"/>
          </a:p>
          <a:p>
            <a:pPr lvl="0"/>
            <a:r>
              <a:rPr lang="fi-FI" sz="1200" dirty="0"/>
              <a:t>Provinsi diwajibkan melampirkan</a:t>
            </a:r>
            <a:r>
              <a:rPr lang="id-ID" sz="1200" dirty="0"/>
              <a:t> laporan</a:t>
            </a:r>
            <a:r>
              <a:rPr lang="fi-FI" sz="1200" dirty="0"/>
              <a:t> rekapitulasi kategori tingkat perkembangan Desa dan Kelurahan </a:t>
            </a:r>
            <a:r>
              <a:rPr lang="id-ID" sz="1200" dirty="0"/>
              <a:t>berdasarkan </a:t>
            </a:r>
            <a:r>
              <a:rPr lang="fi-FI" sz="1200" dirty="0"/>
              <a:t>Permendagri Nomor 81 Tahun 2015</a:t>
            </a:r>
            <a:r>
              <a:rPr lang="id-ID" sz="1200" dirty="0"/>
              <a:t> (Lampiran II</a:t>
            </a:r>
            <a:r>
              <a:rPr lang="fi-FI" sz="1200" dirty="0"/>
              <a:t>)  di lingkup Provinsi; dan</a:t>
            </a:r>
            <a:endParaRPr lang="en-US" sz="1200" dirty="0"/>
          </a:p>
          <a:p>
            <a:pPr lvl="0"/>
            <a:r>
              <a:rPr lang="fi-FI" sz="1200" dirty="0"/>
              <a:t>Melampirkan laporan pemantauan perkembangan Desa dan Kelurahan oleh Provinsi (Lampiran I</a:t>
            </a:r>
            <a:r>
              <a:rPr lang="id-ID" sz="1200" dirty="0"/>
              <a:t>) </a:t>
            </a:r>
            <a:r>
              <a:rPr lang="fi-FI" sz="1200" dirty="0"/>
              <a:t>dan Laporan Evaluasi Perkembangan Desa Dan Kelurahan Tingkat Provinsi (Lampiran III</a:t>
            </a:r>
            <a:r>
              <a:rPr lang="id-ID" sz="1200" dirty="0"/>
              <a:t>)</a:t>
            </a:r>
            <a:r>
              <a:rPr lang="fi-FI" sz="1200" dirty="0"/>
              <a:t> Permendagri Nomor 81 Tahun 2015.</a:t>
            </a:r>
            <a:endParaRPr lang="en-US"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501" name="Google Shape;501;p18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91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JADWAL PELAKSANAAN LOMBA DESA DAN KELURAHAN TINGKAT REGIONAL TAHUN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lang="en"/>
          </a:p>
        </p:txBody>
      </p:sp>
      <p:graphicFrame>
        <p:nvGraphicFramePr>
          <p:cNvPr id="4" name="Diagram 3"/>
          <p:cNvGraphicFramePr/>
          <p:nvPr/>
        </p:nvGraphicFramePr>
        <p:xfrm>
          <a:off x="838198" y="1117972"/>
          <a:ext cx="7761196" cy="2257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7845" y="2669240"/>
            <a:ext cx="1089211" cy="4154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2 - 5 </a:t>
            </a:r>
            <a:r>
              <a:rPr lang="en-US" sz="1050" b="1" dirty="0" err="1">
                <a:latin typeface="Book Antiqua" pitchFamily="18" charset="0"/>
              </a:rPr>
              <a:t>Juli</a:t>
            </a:r>
            <a:r>
              <a:rPr lang="en-US" sz="1050" b="1" dirty="0">
                <a:latin typeface="Book Antiqua" pitchFamily="18" charset="0"/>
              </a:rPr>
              <a:t> 2019</a:t>
            </a:r>
          </a:p>
          <a:p>
            <a:pPr algn="ctr"/>
            <a:endParaRPr lang="en-US" sz="1050" b="1" dirty="0"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6180" y="2673724"/>
            <a:ext cx="1089211" cy="4154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      5 </a:t>
            </a:r>
            <a:r>
              <a:rPr lang="en-US" sz="1050" b="1" dirty="0" err="1">
                <a:latin typeface="Book Antiqua" pitchFamily="18" charset="0"/>
              </a:rPr>
              <a:t>Juli</a:t>
            </a:r>
            <a:r>
              <a:rPr lang="en-US" sz="1050" b="1" dirty="0">
                <a:latin typeface="Book Antiqua" pitchFamily="18" charset="0"/>
              </a:rPr>
              <a:t> 2019</a:t>
            </a:r>
          </a:p>
          <a:p>
            <a:pPr algn="ctr"/>
            <a:endParaRPr lang="en-US" sz="105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0033" y="2660277"/>
            <a:ext cx="1089211" cy="4154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6 – 28 </a:t>
            </a:r>
            <a:r>
              <a:rPr lang="en-US" sz="1050" b="1" dirty="0" err="1">
                <a:latin typeface="Book Antiqua" pitchFamily="18" charset="0"/>
              </a:rPr>
              <a:t>Juli</a:t>
            </a:r>
            <a:r>
              <a:rPr lang="en-US" sz="1050" b="1" dirty="0">
                <a:latin typeface="Book Antiqua" pitchFamily="18" charset="0"/>
              </a:rPr>
              <a:t> 2019</a:t>
            </a:r>
          </a:p>
          <a:p>
            <a:pPr algn="ctr"/>
            <a:endParaRPr lang="en-US" sz="1050" b="1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4058" y="2646829"/>
            <a:ext cx="1089211" cy="4154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29 </a:t>
            </a:r>
            <a:r>
              <a:rPr lang="en-US" sz="1050" b="1" dirty="0" err="1">
                <a:latin typeface="Book Antiqua" pitchFamily="18" charset="0"/>
              </a:rPr>
              <a:t>Juli</a:t>
            </a:r>
            <a:r>
              <a:rPr lang="en-US" sz="1050" b="1" dirty="0">
                <a:latin typeface="Book Antiqua" pitchFamily="18" charset="0"/>
              </a:rPr>
              <a:t> –            1 </a:t>
            </a:r>
            <a:r>
              <a:rPr lang="en-US" sz="1050" b="1" dirty="0" err="1">
                <a:latin typeface="Book Antiqua" pitchFamily="18" charset="0"/>
              </a:rPr>
              <a:t>Agust</a:t>
            </a:r>
            <a:r>
              <a:rPr lang="en-US" sz="1050" b="1" dirty="0">
                <a:latin typeface="Book Antiqua" pitchFamily="18" charset="0"/>
              </a:rPr>
              <a:t> 2019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7909" y="2646829"/>
            <a:ext cx="1089211" cy="41549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6 – 9 </a:t>
            </a:r>
            <a:r>
              <a:rPr lang="en-US" sz="1050" b="1" dirty="0" err="1">
                <a:latin typeface="Book Antiqua" pitchFamily="18" charset="0"/>
              </a:rPr>
              <a:t>Agst</a:t>
            </a:r>
            <a:r>
              <a:rPr lang="en-US" sz="1050" b="1" dirty="0">
                <a:latin typeface="Book Antiqua" pitchFamily="18" charset="0"/>
              </a:rPr>
              <a:t> 2019</a:t>
            </a:r>
          </a:p>
          <a:p>
            <a:pPr algn="ctr"/>
            <a:endParaRPr lang="en-US" sz="1050" b="1" dirty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5381" y="2646826"/>
            <a:ext cx="1089211" cy="4154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12 Agst2019</a:t>
            </a:r>
          </a:p>
          <a:p>
            <a:pPr algn="ctr"/>
            <a:endParaRPr lang="en-US" sz="105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8"/>
          <p:cNvSpPr txBox="1">
            <a:spLocks noGrp="1"/>
          </p:cNvSpPr>
          <p:nvPr>
            <p:ph type="ctrTitle" idx="4294967295"/>
          </p:nvPr>
        </p:nvSpPr>
        <p:spPr>
          <a:xfrm>
            <a:off x="652182" y="1848971"/>
            <a:ext cx="7772400" cy="166230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FFFFFF"/>
                </a:solidFill>
              </a:rPr>
              <a:t>TEMU KARYA NASIONAL DAN </a:t>
            </a:r>
            <a:r>
              <a:rPr lang="en-US" sz="4000" dirty="0" err="1">
                <a:solidFill>
                  <a:srgbClr val="FFFFFF"/>
                </a:solidFill>
              </a:rPr>
              <a:t>PINDesKel</a:t>
            </a:r>
            <a:r>
              <a:rPr lang="en-US" sz="4000" dirty="0">
                <a:solidFill>
                  <a:srgbClr val="FFFFFF"/>
                </a:solidFill>
              </a:rPr>
              <a:t>  TAHUN 2019</a:t>
            </a:r>
            <a:endParaRPr sz="4000" dirty="0">
              <a:solidFill>
                <a:srgbClr val="FFFFFF"/>
              </a:solidFill>
            </a:endParaRPr>
          </a:p>
        </p:txBody>
      </p:sp>
      <p:sp>
        <p:nvSpPr>
          <p:cNvPr id="669" name="Google Shape;669;p28"/>
          <p:cNvSpPr txBox="1">
            <a:spLocks noGrp="1"/>
          </p:cNvSpPr>
          <p:nvPr>
            <p:ph type="sldNum" idx="12"/>
          </p:nvPr>
        </p:nvSpPr>
        <p:spPr>
          <a:xfrm>
            <a:off x="8556775" y="4826200"/>
            <a:ext cx="548700" cy="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lang="en"/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1169895" y="1754841"/>
            <a:ext cx="6414246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0050" algn="l"/>
                <a:tab pos="720725" algn="l"/>
                <a:tab pos="3960813" algn="l"/>
              </a:tabLst>
            </a:pP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Kegiatan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gabungan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Temu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Karya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Nasional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Pekan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Inovasi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Perkembangan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Desa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Kelurahan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Tahun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2019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dilaksanakan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Bulan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Agustus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Tahun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2019 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Jakarta.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Google Shape;668;p28"/>
          <p:cNvSpPr txBox="1">
            <a:spLocks/>
          </p:cNvSpPr>
          <p:nvPr/>
        </p:nvSpPr>
        <p:spPr>
          <a:xfrm>
            <a:off x="618564" y="2407024"/>
            <a:ext cx="7772400" cy="9345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101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8324A"/>
              </a:buClr>
              <a:buSzPts val="2000"/>
              <a:buFont typeface="Source Sans Pro"/>
              <a:buNone/>
              <a:tabLst/>
              <a:defRPr/>
            </a:pPr>
            <a:r>
              <a:rPr kumimoji="0" lang="fi-FI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Source Sans Pro"/>
                <a:cs typeface="Source Sans Pro"/>
                <a:sym typeface="Source Sans Pro"/>
              </a:rPr>
              <a:t>Para Juara Lomba Desa dan Kelurahan Tingkat Regional dan Juara I Lomba Desa dan Kelurahan Tingkat Provinsi akan diundang ke Jakarta untuk menerima penghargaan dan  mengikuti kegiatan Temu Karya Nasional</a:t>
            </a:r>
            <a:r>
              <a:rPr kumimoji="0" lang="id-ID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Source Sans Pro"/>
                <a:cs typeface="Source Sans Pro"/>
                <a:sym typeface="Source Sans Pro"/>
              </a:rPr>
              <a:t> yang penyelenggaraannya akan dirangkaikan dengan Pekan Inovasi Perkembangan Desa dan Kelurahan </a:t>
            </a:r>
            <a:r>
              <a:rPr kumimoji="0" lang="fi-FI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Source Sans Pro"/>
                <a:cs typeface="Source Sans Pro"/>
                <a:sym typeface="Source Sans Pro"/>
              </a:rPr>
              <a:t> yang merupakan </a:t>
            </a:r>
            <a:r>
              <a:rPr kumimoji="0" lang="id-ID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Source Sans Pro"/>
                <a:cs typeface="Source Sans Pro"/>
                <a:sym typeface="Source Sans Pro"/>
              </a:rPr>
              <a:t>bagian dari</a:t>
            </a:r>
            <a:r>
              <a:rPr kumimoji="0" lang="fi-FI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Source Sans Pro"/>
                <a:cs typeface="Source Sans Pro"/>
                <a:sym typeface="Source Sans Pro"/>
              </a:rPr>
              <a:t> Evaluasi Perkembangan Desa dan Kelurahan;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"/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578224" y="1842247"/>
            <a:ext cx="8207696" cy="19543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Kepala Desa juara tingkat Provinsi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	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Lurah juara tingkat Provinsi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Ketua TP PKK Desa 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Ketua TP PKK Kelurahan 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Ketua Badan Permusyawaratan Desa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Ketua Lembaga PemberdayaanMasyarakat Kelurahan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Camat di lokasi Desa 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Camat di lokasi Kelurahan 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Dinas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PMD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atau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membidangi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Pemerintahan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Kabupaten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KotaLokasi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Dinas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PMD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atau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membidangi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Pemerintahan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Kabupaten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KotaLokasi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Juara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;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00050" algn="l"/>
                <a:tab pos="571500" algn="l"/>
                <a:tab pos="3960813" algn="l"/>
              </a:tabLst>
            </a:pP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Dinas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PMD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atau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membidangi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Pemerintahan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Provinsi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459" y="1324535"/>
            <a:ext cx="1613647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PESERTA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329" y="4007224"/>
            <a:ext cx="800772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000" dirty="0" err="1"/>
              <a:t>Pemerintah</a:t>
            </a:r>
            <a:r>
              <a:rPr lang="en-US" sz="1000" dirty="0"/>
              <a:t> Daerah </a:t>
            </a:r>
            <a:r>
              <a:rPr lang="en-US" sz="1000" dirty="0" err="1"/>
              <a:t>dapat</a:t>
            </a:r>
            <a:r>
              <a:rPr lang="en-US" sz="1000" dirty="0"/>
              <a:t> </a:t>
            </a:r>
            <a:r>
              <a:rPr lang="en-US" sz="1000" dirty="0" err="1"/>
              <a:t>menambah</a:t>
            </a:r>
            <a:r>
              <a:rPr lang="en-US" sz="1000" dirty="0"/>
              <a:t> </a:t>
            </a:r>
            <a:r>
              <a:rPr lang="en-US" sz="1000" dirty="0" err="1"/>
              <a:t>unsur</a:t>
            </a:r>
            <a:r>
              <a:rPr lang="en-US" sz="1000" dirty="0"/>
              <a:t> </a:t>
            </a:r>
            <a:r>
              <a:rPr lang="en-US" sz="1000" dirty="0" err="1"/>
              <a:t>peserta</a:t>
            </a:r>
            <a:r>
              <a:rPr lang="en-US" sz="1000" dirty="0"/>
              <a:t> </a:t>
            </a:r>
            <a:r>
              <a:rPr lang="en-US" sz="1000" dirty="0" err="1"/>
              <a:t>antara</a:t>
            </a:r>
            <a:r>
              <a:rPr lang="en-US" sz="1000" dirty="0"/>
              <a:t> lain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unsur</a:t>
            </a:r>
            <a:r>
              <a:rPr lang="en-US" sz="1000" dirty="0"/>
              <a:t>:  </a:t>
            </a:r>
            <a:r>
              <a:rPr lang="en-US" sz="1000" dirty="0" err="1"/>
              <a:t>Ketua</a:t>
            </a:r>
            <a:r>
              <a:rPr lang="en-US" sz="1000" dirty="0"/>
              <a:t> </a:t>
            </a:r>
            <a:r>
              <a:rPr lang="en-US" sz="1000" dirty="0" err="1"/>
              <a:t>Lembaga</a:t>
            </a:r>
            <a:r>
              <a:rPr lang="en-US" sz="1000" dirty="0"/>
              <a:t> </a:t>
            </a:r>
            <a:r>
              <a:rPr lang="en-US" sz="1000" dirty="0" err="1"/>
              <a:t>Pemberdayaan</a:t>
            </a:r>
            <a:r>
              <a:rPr lang="en-US" sz="1000" dirty="0"/>
              <a:t> </a:t>
            </a:r>
            <a:r>
              <a:rPr lang="en-US" sz="1000" dirty="0" err="1"/>
              <a:t>Masyarakat</a:t>
            </a:r>
            <a:r>
              <a:rPr lang="en-US" sz="1000" dirty="0"/>
              <a:t> </a:t>
            </a:r>
            <a:r>
              <a:rPr lang="en-US" sz="1000" dirty="0" err="1"/>
              <a:t>Desa</a:t>
            </a:r>
            <a:r>
              <a:rPr lang="en-US" sz="1000" dirty="0"/>
              <a:t> </a:t>
            </a:r>
            <a:r>
              <a:rPr lang="en-US" sz="1000" dirty="0" err="1"/>
              <a:t>Juara</a:t>
            </a:r>
            <a:r>
              <a:rPr lang="en-US" sz="1000" dirty="0"/>
              <a:t>, </a:t>
            </a:r>
            <a:r>
              <a:rPr lang="en-US" sz="1000" dirty="0" err="1"/>
              <a:t>Ketua</a:t>
            </a:r>
            <a:r>
              <a:rPr lang="en-US" sz="1000" dirty="0"/>
              <a:t> TP-PKK </a:t>
            </a:r>
            <a:r>
              <a:rPr lang="en-US" sz="1000" dirty="0" err="1"/>
              <a:t>Kecamatan</a:t>
            </a:r>
            <a:r>
              <a:rPr lang="en-US" sz="1000" dirty="0"/>
              <a:t> </a:t>
            </a:r>
            <a:r>
              <a:rPr lang="en-US" sz="1000" dirty="0" err="1"/>
              <a:t>di</a:t>
            </a:r>
            <a:r>
              <a:rPr lang="en-US" sz="1000" dirty="0"/>
              <a:t> </a:t>
            </a:r>
            <a:r>
              <a:rPr lang="en-US" sz="1000" dirty="0" err="1"/>
              <a:t>lokasi</a:t>
            </a:r>
            <a:r>
              <a:rPr lang="en-US" sz="1000" dirty="0"/>
              <a:t> </a:t>
            </a:r>
            <a:r>
              <a:rPr lang="en-US" sz="1000" dirty="0" err="1"/>
              <a:t>Desa</a:t>
            </a:r>
            <a:r>
              <a:rPr lang="en-US" sz="1000" dirty="0"/>
              <a:t>/</a:t>
            </a:r>
            <a:r>
              <a:rPr lang="en-US" sz="1000" dirty="0" err="1"/>
              <a:t>Kelurahan</a:t>
            </a:r>
            <a:r>
              <a:rPr lang="en-US" sz="1000" dirty="0"/>
              <a:t> </a:t>
            </a:r>
            <a:r>
              <a:rPr lang="en-US" sz="1000" dirty="0" err="1"/>
              <a:t>juara</a:t>
            </a:r>
            <a:r>
              <a:rPr lang="en-US" sz="1000" dirty="0"/>
              <a:t>,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b="1" dirty="0" err="1"/>
              <a:t>biaya</a:t>
            </a:r>
            <a:r>
              <a:rPr lang="en-US" sz="1000" b="1" dirty="0"/>
              <a:t> </a:t>
            </a:r>
            <a:r>
              <a:rPr lang="en-US" sz="1000" b="1" dirty="0" err="1"/>
              <a:t>dibebankankepada</a:t>
            </a:r>
            <a:r>
              <a:rPr lang="en-US" sz="1000" b="1" dirty="0"/>
              <a:t> </a:t>
            </a:r>
            <a:r>
              <a:rPr lang="en-US" sz="1000" b="1" dirty="0" err="1"/>
              <a:t>Pemerintah</a:t>
            </a:r>
            <a:r>
              <a:rPr lang="en-US" sz="1000" b="1" dirty="0"/>
              <a:t> Daerah/</a:t>
            </a:r>
            <a:r>
              <a:rPr lang="en-US" sz="1000" b="1" dirty="0" err="1"/>
              <a:t>Pemerintah</a:t>
            </a:r>
            <a:r>
              <a:rPr lang="en-US" sz="1000" b="1" dirty="0"/>
              <a:t> </a:t>
            </a:r>
            <a:r>
              <a:rPr lang="en-US" sz="1000" b="1" dirty="0" err="1"/>
              <a:t>Desa</a:t>
            </a:r>
            <a:r>
              <a:rPr lang="en-US" sz="1000" b="1" dirty="0"/>
              <a:t>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"/>
          </a:p>
        </p:txBody>
      </p:sp>
      <p:sp>
        <p:nvSpPr>
          <p:cNvPr id="4" name="TextBox 3"/>
          <p:cNvSpPr txBox="1"/>
          <p:nvPr/>
        </p:nvSpPr>
        <p:spPr>
          <a:xfrm>
            <a:off x="342900" y="941294"/>
            <a:ext cx="227927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RANGKAIAN ACARA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8324"/>
            <a:ext cx="1822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....</a:t>
            </a: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93963" y="1385047"/>
            <a:ext cx="9144000" cy="35086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Pembukaan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kegiatan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Temu Karya Nasional dan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PINDesKel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Tahun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2019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oleh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Menteri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Dalam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Negeri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meliputi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ahoma" pitchFamily="34" charset="0"/>
              </a:rPr>
              <a:t>: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>
                <a:tab pos="742950" algn="l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Pembukaan kegiatan diawali dengan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pawai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id-ID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defile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setiap Provinsi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>
                <a:tab pos="742950" algn="l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Pengumuman juara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I, II,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III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Lomba Desa dan Kelurahan tingkat regional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2019. 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enyerahan penghargaan kepada juara I Lomba Desa dan Kelurahan Tingkat Provinsi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serta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Juara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tingkat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regional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tahun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2019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Penyerahan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penghargaan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Upakarya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Wanua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Nugraha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kepada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Provinsi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Pemerintah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Kabupaten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 Kota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telah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berhasil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membina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menjadi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juara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tingkat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Regional.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Mengikuti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sidang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Tahunan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DPD-RI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DPR-RI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Gedung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DPR-RI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Senayan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Jakarta. 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Renungan suci di Taman Makam Pahlawan Nasional Kalibata.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Upacara peringatan detik detik proklamasi HUT ke- 75 Kemerdekaan Republik Indonesia di Istana Negara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Kunjungan ke kantor pusat Kemendagri dan tatap muka dengan Menteri Dalam Negeri dan para pejabat eselon I di lingkungan Kemendagri atau ke kantor Kement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e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rian/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Lembaga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lainnya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Penyampaian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materi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narasumber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lintas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Kementerian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Lembaga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pakar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Akademisi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</a:t>
            </a:r>
            <a:r>
              <a:rPr kumimoji="0" lang="en-US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ucces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story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/kisah sukses Juara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 dan Kelurahan tingkat Regional terpilih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dikemas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dalam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kegiatan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Lokakarya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Lomba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cerdas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cermat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yang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diikuti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oleh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seluruh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perwakilan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Provinsi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terkait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pemahaman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tentang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Desa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Kelurahan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Pameran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inovasi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penilaian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stan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inovasi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742950" algn="l"/>
              </a:tabLst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Penutupan</a:t>
            </a:r>
            <a:r>
              <a:rPr kumimoji="0" lang="en-US" sz="1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defTabSz="678326">
              <a:defRPr/>
            </a:pPr>
            <a:endParaRPr lang="id-ID" sz="3264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69581" indent="-169581" defTabSz="678326">
              <a:defRPr/>
            </a:pPr>
            <a:endParaRPr lang="id-ID" sz="2077"/>
          </a:p>
        </p:txBody>
      </p:sp>
      <p:pic>
        <p:nvPicPr>
          <p:cNvPr id="33796" name="Picture 3" descr="PPT568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99" y="205482"/>
            <a:ext cx="8527550" cy="467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72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i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3371</TotalTime>
  <Words>2432</Words>
  <Application>Microsoft Office PowerPoint</Application>
  <PresentationFormat>On-screen Show (16:9)</PresentationFormat>
  <Paragraphs>304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Times New Roman</vt:lpstr>
      <vt:lpstr>Arial</vt:lpstr>
      <vt:lpstr>Source Sans Pro</vt:lpstr>
      <vt:lpstr>Book Antiqua</vt:lpstr>
      <vt:lpstr>Oswald</vt:lpstr>
      <vt:lpstr>Tahoma</vt:lpstr>
      <vt:lpstr>Calibri</vt:lpstr>
      <vt:lpstr>Bell MT</vt:lpstr>
      <vt:lpstr>Bookman Old Style</vt:lpstr>
      <vt:lpstr>Quince template</vt:lpstr>
      <vt:lpstr>PELAKSANAAN LOMBA DESA DAN KELURAHAN TAHUN 2019</vt:lpstr>
      <vt:lpstr>TUJUAN</vt:lpstr>
      <vt:lpstr>PowerPoint Presentation</vt:lpstr>
      <vt:lpstr>PERSYARATAN WAJIB KELENGKAPAN ADMINISTRASI</vt:lpstr>
      <vt:lpstr>INDIKATOR PENILAIAN LOMBA DESA DAN KELURAHAN</vt:lpstr>
      <vt:lpstr>INDIKATOR PENILAIAN LOMBA DESA DAN KELURAHAN  DAN TIM PENILAI</vt:lpstr>
      <vt:lpstr>JENJANG TAHAPAN  DAN JADWAL  PELAKSANAAN  LOMBA DESA DAN KELURAHAN    </vt:lpstr>
      <vt:lpstr>TAHAPAN PENILAIAN LOMBA DESA DAN KELURAHAN  </vt:lpstr>
      <vt:lpstr>PENETAPAN JUARA LOMBA DESA DAN KELURAHAN MEMPERHATIKAN HAL BERIKUT :</vt:lpstr>
      <vt:lpstr>FOKUS PENILAIAN LOMBA DESA DAN KELURAHAN TAHUN2019</vt:lpstr>
      <vt:lpstr>INOVASI BIDANG PEMERINTAHAN </vt:lpstr>
      <vt:lpstr>INOVASI BIDANG PEMERINTAHAN </vt:lpstr>
      <vt:lpstr>INOVASI BIDANG KEWILAYAHAN</vt:lpstr>
      <vt:lpstr>INOVASI BIDANG KEMASYARAKATAN</vt:lpstr>
      <vt:lpstr>FAKTOR-FAKTOR YANG DAPAT MEMPENGARUHI  SISTEM PENILAIAN LOMBA DESA DAN KELURAHAN </vt:lpstr>
      <vt:lpstr>PowerPoint Presentation</vt:lpstr>
      <vt:lpstr>LOMBA DESA/KELURAHAN TINGKAT PROVINSI</vt:lpstr>
      <vt:lpstr>LOMBA DESA DAN KELURAHAN TINGKAT PROVINSI</vt:lpstr>
      <vt:lpstr>PowerPoint Presentation</vt:lpstr>
      <vt:lpstr>Bobot Nilai Tahapan Administrasi 15%</vt:lpstr>
      <vt:lpstr>Susunan Acara Klarifikasi Lapangan/Penilaian</vt:lpstr>
      <vt:lpstr>LOMBA DESA/KELURAHAN TINGKAT REGIONAL</vt:lpstr>
      <vt:lpstr>LOMBA DESA DAN KELURAHAN TINGKAT REGIONAL</vt:lpstr>
      <vt:lpstr>JADWAL PELAKSANAAN LOMBA DESA DAN KELURAHAN TINGKAT REGIONAL TAHUN 2019</vt:lpstr>
      <vt:lpstr>TEMU KARYA NASIONAL DAN PINDesKel  TAHUN 2019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PELAKSANAAN LOMBA DESA DAN KELURAHAN TAHUN 2019</dc:title>
  <dc:creator>Andy Manullang</dc:creator>
  <cp:lastModifiedBy>HP</cp:lastModifiedBy>
  <cp:revision>48</cp:revision>
  <dcterms:modified xsi:type="dcterms:W3CDTF">2019-03-26T01:40:38Z</dcterms:modified>
</cp:coreProperties>
</file>