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97" r:id="rId1"/>
  </p:sldMasterIdLst>
  <p:notesMasterIdLst>
    <p:notesMasterId r:id="rId32"/>
  </p:notesMasterIdLst>
  <p:handoutMasterIdLst>
    <p:handoutMasterId r:id="rId33"/>
  </p:handoutMasterIdLst>
  <p:sldIdLst>
    <p:sldId id="374" r:id="rId2"/>
    <p:sldId id="419" r:id="rId3"/>
    <p:sldId id="412" r:id="rId4"/>
    <p:sldId id="413" r:id="rId5"/>
    <p:sldId id="417" r:id="rId6"/>
    <p:sldId id="418" r:id="rId7"/>
    <p:sldId id="422" r:id="rId8"/>
    <p:sldId id="423" r:id="rId9"/>
    <p:sldId id="425" r:id="rId10"/>
    <p:sldId id="426" r:id="rId11"/>
    <p:sldId id="427" r:id="rId12"/>
    <p:sldId id="428" r:id="rId13"/>
    <p:sldId id="303" r:id="rId14"/>
    <p:sldId id="304" r:id="rId15"/>
    <p:sldId id="429" r:id="rId16"/>
    <p:sldId id="297" r:id="rId17"/>
    <p:sldId id="298" r:id="rId18"/>
    <p:sldId id="430" r:id="rId19"/>
    <p:sldId id="431" r:id="rId20"/>
    <p:sldId id="434" r:id="rId21"/>
    <p:sldId id="435" r:id="rId22"/>
    <p:sldId id="436" r:id="rId23"/>
    <p:sldId id="437" r:id="rId24"/>
    <p:sldId id="443" r:id="rId25"/>
    <p:sldId id="444" r:id="rId26"/>
    <p:sldId id="438" r:id="rId27"/>
    <p:sldId id="439" r:id="rId28"/>
    <p:sldId id="440" r:id="rId29"/>
    <p:sldId id="441" r:id="rId30"/>
    <p:sldId id="411" r:id="rId31"/>
  </p:sldIdLst>
  <p:sldSz cx="12188825" cy="6858000"/>
  <p:notesSz cx="9309100" cy="70532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bw"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5407" autoAdjust="0"/>
  </p:normalViewPr>
  <p:slideViewPr>
    <p:cSldViewPr snapToGrid="0" snapToObjects="1">
      <p:cViewPr varScale="1">
        <p:scale>
          <a:sx n="82" d="100"/>
          <a:sy n="82" d="100"/>
        </p:scale>
        <p:origin x="786" y="96"/>
      </p:cViewPr>
      <p:guideLst>
        <p:guide orient="horz" pos="2160"/>
        <p:guide pos="3839"/>
      </p:guideLst>
    </p:cSldViewPr>
  </p:slideViewPr>
  <p:notesTextViewPr>
    <p:cViewPr>
      <p:scale>
        <a:sx n="100" d="100"/>
        <a:sy n="100" d="100"/>
      </p:scale>
      <p:origin x="0" y="0"/>
    </p:cViewPr>
  </p:notesTextViewPr>
  <p:sorterViewPr>
    <p:cViewPr>
      <p:scale>
        <a:sx n="184" d="100"/>
        <a:sy n="18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E18665-D3FD-BD45-846B-1457CC17004F}" type="doc">
      <dgm:prSet loTypeId="urn:microsoft.com/office/officeart/2005/8/layout/list1" loCatId="" qsTypeId="urn:microsoft.com/office/officeart/2005/8/quickstyle/simple3" qsCatId="simple" csTypeId="urn:microsoft.com/office/officeart/2005/8/colors/accent1_2" csCatId="accent1" phldr="1"/>
      <dgm:spPr/>
      <dgm:t>
        <a:bodyPr/>
        <a:lstStyle/>
        <a:p>
          <a:endParaRPr lang="en-US"/>
        </a:p>
      </dgm:t>
    </dgm:pt>
    <dgm:pt modelId="{D7C73DB2-E12F-B144-8456-D7A340FB9FFB}">
      <dgm:prSet custT="1"/>
      <dgm:spPr/>
      <dgm:t>
        <a:bodyPr/>
        <a:lstStyle/>
        <a:p>
          <a:pPr rtl="0"/>
          <a:r>
            <a:rPr lang="id-ID" sz="1800" dirty="0">
              <a:latin typeface="+mj-lt"/>
            </a:rPr>
            <a:t>memperkuat kapasitas masyarakat untuk turut mengawasi berjalannya usaha dari BUMDes</a:t>
          </a:r>
          <a:r>
            <a:rPr lang="en-US" sz="1800" dirty="0">
              <a:latin typeface="+mj-lt"/>
            </a:rPr>
            <a:t>a</a:t>
          </a:r>
          <a:endParaRPr lang="en-US" sz="1800" dirty="0">
            <a:latin typeface="+mj-lt"/>
            <a:cs typeface="Cambria"/>
          </a:endParaRPr>
        </a:p>
      </dgm:t>
    </dgm:pt>
    <dgm:pt modelId="{66BBF900-3EF6-584A-9CC0-3778E7A53D41}" type="parTrans" cxnId="{1FC9FD6D-B8BC-F24B-BF74-F9355CBEBD84}">
      <dgm:prSet/>
      <dgm:spPr/>
      <dgm:t>
        <a:bodyPr/>
        <a:lstStyle/>
        <a:p>
          <a:endParaRPr lang="en-US" sz="1800">
            <a:latin typeface="+mj-lt"/>
            <a:cs typeface="Cambria"/>
          </a:endParaRPr>
        </a:p>
      </dgm:t>
    </dgm:pt>
    <dgm:pt modelId="{0D01D78A-CB15-7D4E-AC36-DB5BC7E6498E}" type="sibTrans" cxnId="{1FC9FD6D-B8BC-F24B-BF74-F9355CBEBD84}">
      <dgm:prSet/>
      <dgm:spPr/>
      <dgm:t>
        <a:bodyPr/>
        <a:lstStyle/>
        <a:p>
          <a:endParaRPr lang="en-US" sz="1800">
            <a:latin typeface="+mj-lt"/>
            <a:cs typeface="Cambria"/>
          </a:endParaRPr>
        </a:p>
      </dgm:t>
    </dgm:pt>
    <dgm:pt modelId="{40C3EDB8-14D0-6A4E-BE0C-3E11D17AE065}">
      <dgm:prSet custT="1"/>
      <dgm:spPr/>
      <dgm:t>
        <a:bodyPr/>
        <a:lstStyle/>
        <a:p>
          <a:pPr rtl="0"/>
          <a:r>
            <a:rPr lang="id-ID" sz="1800" dirty="0">
              <a:latin typeface="+mj-lt"/>
            </a:rPr>
            <a:t>struktur organisasi BUMDes</a:t>
          </a:r>
          <a:r>
            <a:rPr lang="en-US" sz="1800" dirty="0">
              <a:latin typeface="+mj-lt"/>
            </a:rPr>
            <a:t>a </a:t>
          </a:r>
          <a:r>
            <a:rPr lang="id-ID" sz="1800" dirty="0">
              <a:latin typeface="+mj-lt"/>
            </a:rPr>
            <a:t>yang menunjukan peranan kuat dan peran pemerintah desa harus dikurangi namun tetap memperhatikan penasihat  dijabat secara Ex-officio oleh Kades</a:t>
          </a:r>
          <a:endParaRPr lang="en-US" sz="1800" dirty="0">
            <a:latin typeface="+mj-lt"/>
            <a:cs typeface="Cambria"/>
          </a:endParaRPr>
        </a:p>
      </dgm:t>
    </dgm:pt>
    <dgm:pt modelId="{F66593B9-76F3-AF45-B498-2819941023C7}" type="parTrans" cxnId="{E6C56AE3-29B7-1044-94BE-403BFEC56277}">
      <dgm:prSet/>
      <dgm:spPr/>
      <dgm:t>
        <a:bodyPr/>
        <a:lstStyle/>
        <a:p>
          <a:endParaRPr lang="en-US" sz="1800">
            <a:latin typeface="+mj-lt"/>
            <a:cs typeface="Cambria"/>
          </a:endParaRPr>
        </a:p>
      </dgm:t>
    </dgm:pt>
    <dgm:pt modelId="{2CE21469-C1EB-E644-A908-7DF015320153}" type="sibTrans" cxnId="{E6C56AE3-29B7-1044-94BE-403BFEC56277}">
      <dgm:prSet/>
      <dgm:spPr/>
      <dgm:t>
        <a:bodyPr/>
        <a:lstStyle/>
        <a:p>
          <a:endParaRPr lang="en-US" sz="1800">
            <a:latin typeface="+mj-lt"/>
            <a:cs typeface="Cambria"/>
          </a:endParaRPr>
        </a:p>
      </dgm:t>
    </dgm:pt>
    <dgm:pt modelId="{1BFC7363-0734-434E-AAFA-7A0ECDB516C0}">
      <dgm:prSet custT="1"/>
      <dgm:spPr/>
      <dgm:t>
        <a:bodyPr/>
        <a:lstStyle/>
        <a:p>
          <a:pPr rtl="0"/>
          <a:r>
            <a:rPr lang="id-ID" sz="1800">
              <a:latin typeface="+mj-lt"/>
            </a:rPr>
            <a:t>kegiatan </a:t>
          </a:r>
          <a:r>
            <a:rPr lang="id-ID" sz="1800" dirty="0">
              <a:latin typeface="+mj-lt"/>
            </a:rPr>
            <a:t>ekonomi harus mengakar dengan kondisi sosial masyarakat desa</a:t>
          </a:r>
          <a:endParaRPr lang="en-US" sz="1800" dirty="0">
            <a:latin typeface="+mj-lt"/>
            <a:cs typeface="Cambria"/>
          </a:endParaRPr>
        </a:p>
      </dgm:t>
    </dgm:pt>
    <dgm:pt modelId="{1DC11EB9-0FA6-294A-88CE-B8CCB2F7A1DD}" type="parTrans" cxnId="{1BB2FB11-8348-CF45-A60D-A62DA1A07EF6}">
      <dgm:prSet/>
      <dgm:spPr/>
      <dgm:t>
        <a:bodyPr/>
        <a:lstStyle/>
        <a:p>
          <a:endParaRPr lang="en-US" sz="1800">
            <a:latin typeface="+mj-lt"/>
            <a:cs typeface="Cambria"/>
          </a:endParaRPr>
        </a:p>
      </dgm:t>
    </dgm:pt>
    <dgm:pt modelId="{081C7E09-D41C-6146-9703-084B52F5FD09}" type="sibTrans" cxnId="{1BB2FB11-8348-CF45-A60D-A62DA1A07EF6}">
      <dgm:prSet/>
      <dgm:spPr/>
      <dgm:t>
        <a:bodyPr/>
        <a:lstStyle/>
        <a:p>
          <a:endParaRPr lang="en-US" sz="1800">
            <a:latin typeface="+mj-lt"/>
            <a:cs typeface="Cambria"/>
          </a:endParaRPr>
        </a:p>
      </dgm:t>
    </dgm:pt>
    <dgm:pt modelId="{E16EEC86-6538-D04D-BEC2-590573E0E2FA}">
      <dgm:prSet custT="1"/>
      <dgm:spPr/>
      <dgm:t>
        <a:bodyPr/>
        <a:lstStyle/>
        <a:p>
          <a:pPr rtl="0"/>
          <a:r>
            <a:rPr lang="id-ID" sz="1800" dirty="0">
              <a:latin typeface="+mj-lt"/>
            </a:rPr>
            <a:t>kegiatan ekonomi sesuai dengan potensi dan aset yang dimiliki desa</a:t>
          </a:r>
          <a:endParaRPr lang="en-US" sz="1800" dirty="0">
            <a:latin typeface="+mj-lt"/>
            <a:cs typeface="Cambria"/>
          </a:endParaRPr>
        </a:p>
      </dgm:t>
    </dgm:pt>
    <dgm:pt modelId="{19F4D248-A957-DD40-ACAC-D1BFA9628555}" type="parTrans" cxnId="{5A087AAF-4F9F-9542-9667-1DB319B62A75}">
      <dgm:prSet/>
      <dgm:spPr/>
      <dgm:t>
        <a:bodyPr/>
        <a:lstStyle/>
        <a:p>
          <a:endParaRPr lang="en-US" sz="1800">
            <a:latin typeface="+mj-lt"/>
            <a:cs typeface="Cambria"/>
          </a:endParaRPr>
        </a:p>
      </dgm:t>
    </dgm:pt>
    <dgm:pt modelId="{902DCF2D-CF40-3E41-BE82-925293B5A8B6}" type="sibTrans" cxnId="{5A087AAF-4F9F-9542-9667-1DB319B62A75}">
      <dgm:prSet/>
      <dgm:spPr/>
      <dgm:t>
        <a:bodyPr/>
        <a:lstStyle/>
        <a:p>
          <a:endParaRPr lang="en-US" sz="1800">
            <a:latin typeface="+mj-lt"/>
            <a:cs typeface="Cambria"/>
          </a:endParaRPr>
        </a:p>
      </dgm:t>
    </dgm:pt>
    <dgm:pt modelId="{5A967587-03E4-0C44-AA55-FE86F87C0BBA}">
      <dgm:prSet custT="1"/>
      <dgm:spPr/>
      <dgm:t>
        <a:bodyPr/>
        <a:lstStyle/>
        <a:p>
          <a:pPr rtl="0"/>
          <a:r>
            <a:rPr lang="id-ID" sz="1800" dirty="0">
              <a:latin typeface="+mj-lt"/>
            </a:rPr>
            <a:t>pendistribusian manfaat BUMDesa harus dilakukan secara adil, jelas dan transparan dan modern</a:t>
          </a:r>
          <a:endParaRPr lang="en-US" sz="1800" dirty="0">
            <a:latin typeface="+mj-lt"/>
            <a:cs typeface="Cambria"/>
          </a:endParaRPr>
        </a:p>
      </dgm:t>
    </dgm:pt>
    <dgm:pt modelId="{6C5F36D3-6150-3548-8DEB-2E5DD674EE1E}" type="parTrans" cxnId="{3A14E8EA-796E-4647-8A1A-2AB554747E53}">
      <dgm:prSet/>
      <dgm:spPr/>
      <dgm:t>
        <a:bodyPr/>
        <a:lstStyle/>
        <a:p>
          <a:endParaRPr lang="en-US" sz="1800">
            <a:latin typeface="+mj-lt"/>
            <a:cs typeface="Cambria"/>
          </a:endParaRPr>
        </a:p>
      </dgm:t>
    </dgm:pt>
    <dgm:pt modelId="{AEA4B72A-8479-894B-B7F9-1AEC9849D7F7}" type="sibTrans" cxnId="{3A14E8EA-796E-4647-8A1A-2AB554747E53}">
      <dgm:prSet/>
      <dgm:spPr/>
      <dgm:t>
        <a:bodyPr/>
        <a:lstStyle/>
        <a:p>
          <a:endParaRPr lang="en-US" sz="1800">
            <a:latin typeface="+mj-lt"/>
            <a:cs typeface="Cambria"/>
          </a:endParaRPr>
        </a:p>
      </dgm:t>
    </dgm:pt>
    <dgm:pt modelId="{134EE040-0889-5546-A765-82B48F8FC675}" type="pres">
      <dgm:prSet presAssocID="{DDE18665-D3FD-BD45-846B-1457CC17004F}" presName="linear" presStyleCnt="0">
        <dgm:presLayoutVars>
          <dgm:dir/>
          <dgm:animLvl val="lvl"/>
          <dgm:resizeHandles val="exact"/>
        </dgm:presLayoutVars>
      </dgm:prSet>
      <dgm:spPr/>
    </dgm:pt>
    <dgm:pt modelId="{ED41CE50-22E7-5447-AE71-68D73F6882F1}" type="pres">
      <dgm:prSet presAssocID="{D7C73DB2-E12F-B144-8456-D7A340FB9FFB}" presName="parentLin" presStyleCnt="0"/>
      <dgm:spPr/>
    </dgm:pt>
    <dgm:pt modelId="{F2C03393-98EF-E844-8D53-A27BA8D5D497}" type="pres">
      <dgm:prSet presAssocID="{D7C73DB2-E12F-B144-8456-D7A340FB9FFB}" presName="parentLeftMargin" presStyleLbl="node1" presStyleIdx="0" presStyleCnt="5"/>
      <dgm:spPr/>
    </dgm:pt>
    <dgm:pt modelId="{42F24B03-96A2-1041-A80C-DB9ECE3F56DC}" type="pres">
      <dgm:prSet presAssocID="{D7C73DB2-E12F-B144-8456-D7A340FB9FFB}" presName="parentText" presStyleLbl="node1" presStyleIdx="0" presStyleCnt="5" custScaleX="142857">
        <dgm:presLayoutVars>
          <dgm:chMax val="0"/>
          <dgm:bulletEnabled val="1"/>
        </dgm:presLayoutVars>
      </dgm:prSet>
      <dgm:spPr/>
    </dgm:pt>
    <dgm:pt modelId="{423F3B4D-132B-5A48-B039-82C05293648E}" type="pres">
      <dgm:prSet presAssocID="{D7C73DB2-E12F-B144-8456-D7A340FB9FFB}" presName="negativeSpace" presStyleCnt="0"/>
      <dgm:spPr/>
    </dgm:pt>
    <dgm:pt modelId="{003B5254-5501-9846-AEDA-CBBD5C57B120}" type="pres">
      <dgm:prSet presAssocID="{D7C73DB2-E12F-B144-8456-D7A340FB9FFB}" presName="childText" presStyleLbl="conFgAcc1" presStyleIdx="0" presStyleCnt="5">
        <dgm:presLayoutVars>
          <dgm:bulletEnabled val="1"/>
        </dgm:presLayoutVars>
      </dgm:prSet>
      <dgm:spPr/>
    </dgm:pt>
    <dgm:pt modelId="{33662DD8-837F-F14B-A10C-45E5B9040505}" type="pres">
      <dgm:prSet presAssocID="{0D01D78A-CB15-7D4E-AC36-DB5BC7E6498E}" presName="spaceBetweenRectangles" presStyleCnt="0"/>
      <dgm:spPr/>
    </dgm:pt>
    <dgm:pt modelId="{4786B95B-4434-DA49-8677-EED970006EF3}" type="pres">
      <dgm:prSet presAssocID="{40C3EDB8-14D0-6A4E-BE0C-3E11D17AE065}" presName="parentLin" presStyleCnt="0"/>
      <dgm:spPr/>
    </dgm:pt>
    <dgm:pt modelId="{76749A73-99C9-C04D-8F49-688AF33044EC}" type="pres">
      <dgm:prSet presAssocID="{40C3EDB8-14D0-6A4E-BE0C-3E11D17AE065}" presName="parentLeftMargin" presStyleLbl="node1" presStyleIdx="0" presStyleCnt="5"/>
      <dgm:spPr/>
    </dgm:pt>
    <dgm:pt modelId="{2AFF75FE-A605-5243-8F34-77E0FF8EC655}" type="pres">
      <dgm:prSet presAssocID="{40C3EDB8-14D0-6A4E-BE0C-3E11D17AE065}" presName="parentText" presStyleLbl="node1" presStyleIdx="1" presStyleCnt="5" custScaleX="142857">
        <dgm:presLayoutVars>
          <dgm:chMax val="0"/>
          <dgm:bulletEnabled val="1"/>
        </dgm:presLayoutVars>
      </dgm:prSet>
      <dgm:spPr/>
    </dgm:pt>
    <dgm:pt modelId="{95F71FFE-DC61-BC4D-86E9-71014C1C295F}" type="pres">
      <dgm:prSet presAssocID="{40C3EDB8-14D0-6A4E-BE0C-3E11D17AE065}" presName="negativeSpace" presStyleCnt="0"/>
      <dgm:spPr/>
    </dgm:pt>
    <dgm:pt modelId="{E315A4ED-6CE6-2A42-AE6A-3DAA450FC1BE}" type="pres">
      <dgm:prSet presAssocID="{40C3EDB8-14D0-6A4E-BE0C-3E11D17AE065}" presName="childText" presStyleLbl="conFgAcc1" presStyleIdx="1" presStyleCnt="5">
        <dgm:presLayoutVars>
          <dgm:bulletEnabled val="1"/>
        </dgm:presLayoutVars>
      </dgm:prSet>
      <dgm:spPr/>
    </dgm:pt>
    <dgm:pt modelId="{77810D70-D322-D449-A3E0-85AD9708A233}" type="pres">
      <dgm:prSet presAssocID="{2CE21469-C1EB-E644-A908-7DF015320153}" presName="spaceBetweenRectangles" presStyleCnt="0"/>
      <dgm:spPr/>
    </dgm:pt>
    <dgm:pt modelId="{04CC4C57-E4AF-E34D-B51E-90FA646DF174}" type="pres">
      <dgm:prSet presAssocID="{1BFC7363-0734-434E-AAFA-7A0ECDB516C0}" presName="parentLin" presStyleCnt="0"/>
      <dgm:spPr/>
    </dgm:pt>
    <dgm:pt modelId="{7C1DF541-5380-4C42-A228-A9521EB435EB}" type="pres">
      <dgm:prSet presAssocID="{1BFC7363-0734-434E-AAFA-7A0ECDB516C0}" presName="parentLeftMargin" presStyleLbl="node1" presStyleIdx="1" presStyleCnt="5"/>
      <dgm:spPr/>
    </dgm:pt>
    <dgm:pt modelId="{A93310F0-7D8B-4948-BC97-CCBEE2E9CDFB}" type="pres">
      <dgm:prSet presAssocID="{1BFC7363-0734-434E-AAFA-7A0ECDB516C0}" presName="parentText" presStyleLbl="node1" presStyleIdx="2" presStyleCnt="5" custScaleX="142857">
        <dgm:presLayoutVars>
          <dgm:chMax val="0"/>
          <dgm:bulletEnabled val="1"/>
        </dgm:presLayoutVars>
      </dgm:prSet>
      <dgm:spPr/>
    </dgm:pt>
    <dgm:pt modelId="{7A02AFD0-3F6B-ED4B-BA03-50D1F3B0C83C}" type="pres">
      <dgm:prSet presAssocID="{1BFC7363-0734-434E-AAFA-7A0ECDB516C0}" presName="negativeSpace" presStyleCnt="0"/>
      <dgm:spPr/>
    </dgm:pt>
    <dgm:pt modelId="{AA8C8822-BFF7-9C4E-A305-30A4FA210BF9}" type="pres">
      <dgm:prSet presAssocID="{1BFC7363-0734-434E-AAFA-7A0ECDB516C0}" presName="childText" presStyleLbl="conFgAcc1" presStyleIdx="2" presStyleCnt="5">
        <dgm:presLayoutVars>
          <dgm:bulletEnabled val="1"/>
        </dgm:presLayoutVars>
      </dgm:prSet>
      <dgm:spPr/>
    </dgm:pt>
    <dgm:pt modelId="{4A059318-068B-A843-8C08-C24D344B60EA}" type="pres">
      <dgm:prSet presAssocID="{081C7E09-D41C-6146-9703-084B52F5FD09}" presName="spaceBetweenRectangles" presStyleCnt="0"/>
      <dgm:spPr/>
    </dgm:pt>
    <dgm:pt modelId="{489B1129-06C6-7244-9CB1-9E3DE7986FD0}" type="pres">
      <dgm:prSet presAssocID="{E16EEC86-6538-D04D-BEC2-590573E0E2FA}" presName="parentLin" presStyleCnt="0"/>
      <dgm:spPr/>
    </dgm:pt>
    <dgm:pt modelId="{27592EC1-EAC9-BE4E-9B1E-41DB73DDEEE6}" type="pres">
      <dgm:prSet presAssocID="{E16EEC86-6538-D04D-BEC2-590573E0E2FA}" presName="parentLeftMargin" presStyleLbl="node1" presStyleIdx="2" presStyleCnt="5"/>
      <dgm:spPr/>
    </dgm:pt>
    <dgm:pt modelId="{32EF47AF-CBCB-7C47-AB41-E57276D27449}" type="pres">
      <dgm:prSet presAssocID="{E16EEC86-6538-D04D-BEC2-590573E0E2FA}" presName="parentText" presStyleLbl="node1" presStyleIdx="3" presStyleCnt="5" custScaleX="142857">
        <dgm:presLayoutVars>
          <dgm:chMax val="0"/>
          <dgm:bulletEnabled val="1"/>
        </dgm:presLayoutVars>
      </dgm:prSet>
      <dgm:spPr/>
    </dgm:pt>
    <dgm:pt modelId="{28455B97-2FC2-764A-B7E4-24394916081D}" type="pres">
      <dgm:prSet presAssocID="{E16EEC86-6538-D04D-BEC2-590573E0E2FA}" presName="negativeSpace" presStyleCnt="0"/>
      <dgm:spPr/>
    </dgm:pt>
    <dgm:pt modelId="{469CC427-A94D-A546-80B9-92975011E380}" type="pres">
      <dgm:prSet presAssocID="{E16EEC86-6538-D04D-BEC2-590573E0E2FA}" presName="childText" presStyleLbl="conFgAcc1" presStyleIdx="3" presStyleCnt="5">
        <dgm:presLayoutVars>
          <dgm:bulletEnabled val="1"/>
        </dgm:presLayoutVars>
      </dgm:prSet>
      <dgm:spPr/>
    </dgm:pt>
    <dgm:pt modelId="{FB2B4FB4-266F-8B46-8A03-E291C2CF8208}" type="pres">
      <dgm:prSet presAssocID="{902DCF2D-CF40-3E41-BE82-925293B5A8B6}" presName="spaceBetweenRectangles" presStyleCnt="0"/>
      <dgm:spPr/>
    </dgm:pt>
    <dgm:pt modelId="{4974F96C-982E-364E-9E66-E2433F246851}" type="pres">
      <dgm:prSet presAssocID="{5A967587-03E4-0C44-AA55-FE86F87C0BBA}" presName="parentLin" presStyleCnt="0"/>
      <dgm:spPr/>
    </dgm:pt>
    <dgm:pt modelId="{5B3A046D-9E1C-AF4A-93B6-88FCD481C95E}" type="pres">
      <dgm:prSet presAssocID="{5A967587-03E4-0C44-AA55-FE86F87C0BBA}" presName="parentLeftMargin" presStyleLbl="node1" presStyleIdx="3" presStyleCnt="5"/>
      <dgm:spPr/>
    </dgm:pt>
    <dgm:pt modelId="{8496B2F3-89F6-504A-B8B5-F9D852C06810}" type="pres">
      <dgm:prSet presAssocID="{5A967587-03E4-0C44-AA55-FE86F87C0BBA}" presName="parentText" presStyleLbl="node1" presStyleIdx="4" presStyleCnt="5" custScaleX="142857">
        <dgm:presLayoutVars>
          <dgm:chMax val="0"/>
          <dgm:bulletEnabled val="1"/>
        </dgm:presLayoutVars>
      </dgm:prSet>
      <dgm:spPr/>
    </dgm:pt>
    <dgm:pt modelId="{B31858BE-C43B-0344-8B1B-363848DE86E9}" type="pres">
      <dgm:prSet presAssocID="{5A967587-03E4-0C44-AA55-FE86F87C0BBA}" presName="negativeSpace" presStyleCnt="0"/>
      <dgm:spPr/>
    </dgm:pt>
    <dgm:pt modelId="{33995E06-67C6-E74E-8D3A-F7B3DF1C493B}" type="pres">
      <dgm:prSet presAssocID="{5A967587-03E4-0C44-AA55-FE86F87C0BBA}" presName="childText" presStyleLbl="conFgAcc1" presStyleIdx="4" presStyleCnt="5">
        <dgm:presLayoutVars>
          <dgm:bulletEnabled val="1"/>
        </dgm:presLayoutVars>
      </dgm:prSet>
      <dgm:spPr/>
    </dgm:pt>
  </dgm:ptLst>
  <dgm:cxnLst>
    <dgm:cxn modelId="{CEE72F06-E7FE-45B8-A43C-BB537B10BE72}" type="presOf" srcId="{1BFC7363-0734-434E-AAFA-7A0ECDB516C0}" destId="{A93310F0-7D8B-4948-BC97-CCBEE2E9CDFB}" srcOrd="1" destOrd="0" presId="urn:microsoft.com/office/officeart/2005/8/layout/list1"/>
    <dgm:cxn modelId="{0C1FA609-0C68-4EC4-9D28-EC8BB3CAC07F}" type="presOf" srcId="{40C3EDB8-14D0-6A4E-BE0C-3E11D17AE065}" destId="{2AFF75FE-A605-5243-8F34-77E0FF8EC655}" srcOrd="1" destOrd="0" presId="urn:microsoft.com/office/officeart/2005/8/layout/list1"/>
    <dgm:cxn modelId="{A2FA2F11-21FC-4C9D-A83E-C05A51F09E25}" type="presOf" srcId="{D7C73DB2-E12F-B144-8456-D7A340FB9FFB}" destId="{42F24B03-96A2-1041-A80C-DB9ECE3F56DC}" srcOrd="1" destOrd="0" presId="urn:microsoft.com/office/officeart/2005/8/layout/list1"/>
    <dgm:cxn modelId="{1BB2FB11-8348-CF45-A60D-A62DA1A07EF6}" srcId="{DDE18665-D3FD-BD45-846B-1457CC17004F}" destId="{1BFC7363-0734-434E-AAFA-7A0ECDB516C0}" srcOrd="2" destOrd="0" parTransId="{1DC11EB9-0FA6-294A-88CE-B8CCB2F7A1DD}" sibTransId="{081C7E09-D41C-6146-9703-084B52F5FD09}"/>
    <dgm:cxn modelId="{87A2F31F-D26A-499F-B85F-A8D5CCE04C43}" type="presOf" srcId="{DDE18665-D3FD-BD45-846B-1457CC17004F}" destId="{134EE040-0889-5546-A765-82B48F8FC675}" srcOrd="0" destOrd="0" presId="urn:microsoft.com/office/officeart/2005/8/layout/list1"/>
    <dgm:cxn modelId="{26629825-7DEF-41BE-A00E-BC92AEEF6369}" type="presOf" srcId="{D7C73DB2-E12F-B144-8456-D7A340FB9FFB}" destId="{F2C03393-98EF-E844-8D53-A27BA8D5D497}" srcOrd="0" destOrd="0" presId="urn:microsoft.com/office/officeart/2005/8/layout/list1"/>
    <dgm:cxn modelId="{8E86AF48-6685-44BB-ABE0-18913665DB87}" type="presOf" srcId="{5A967587-03E4-0C44-AA55-FE86F87C0BBA}" destId="{5B3A046D-9E1C-AF4A-93B6-88FCD481C95E}" srcOrd="0" destOrd="0" presId="urn:microsoft.com/office/officeart/2005/8/layout/list1"/>
    <dgm:cxn modelId="{1FC9FD6D-B8BC-F24B-BF74-F9355CBEBD84}" srcId="{DDE18665-D3FD-BD45-846B-1457CC17004F}" destId="{D7C73DB2-E12F-B144-8456-D7A340FB9FFB}" srcOrd="0" destOrd="0" parTransId="{66BBF900-3EF6-584A-9CC0-3778E7A53D41}" sibTransId="{0D01D78A-CB15-7D4E-AC36-DB5BC7E6498E}"/>
    <dgm:cxn modelId="{36566E6F-B6E6-4726-BA33-CFF319013A63}" type="presOf" srcId="{1BFC7363-0734-434E-AAFA-7A0ECDB516C0}" destId="{7C1DF541-5380-4C42-A228-A9521EB435EB}" srcOrd="0" destOrd="0" presId="urn:microsoft.com/office/officeart/2005/8/layout/list1"/>
    <dgm:cxn modelId="{38F9A36F-462F-4C4B-BD0D-9364BC3E8879}" type="presOf" srcId="{E16EEC86-6538-D04D-BEC2-590573E0E2FA}" destId="{32EF47AF-CBCB-7C47-AB41-E57276D27449}" srcOrd="1" destOrd="0" presId="urn:microsoft.com/office/officeart/2005/8/layout/list1"/>
    <dgm:cxn modelId="{5A087AAF-4F9F-9542-9667-1DB319B62A75}" srcId="{DDE18665-D3FD-BD45-846B-1457CC17004F}" destId="{E16EEC86-6538-D04D-BEC2-590573E0E2FA}" srcOrd="3" destOrd="0" parTransId="{19F4D248-A957-DD40-ACAC-D1BFA9628555}" sibTransId="{902DCF2D-CF40-3E41-BE82-925293B5A8B6}"/>
    <dgm:cxn modelId="{4F632FB5-CA7D-43D8-833E-020D4C7750ED}" type="presOf" srcId="{40C3EDB8-14D0-6A4E-BE0C-3E11D17AE065}" destId="{76749A73-99C9-C04D-8F49-688AF33044EC}" srcOrd="0" destOrd="0" presId="urn:microsoft.com/office/officeart/2005/8/layout/list1"/>
    <dgm:cxn modelId="{4CF430D8-C460-41DC-A4C0-C1E78244DF78}" type="presOf" srcId="{5A967587-03E4-0C44-AA55-FE86F87C0BBA}" destId="{8496B2F3-89F6-504A-B8B5-F9D852C06810}" srcOrd="1" destOrd="0" presId="urn:microsoft.com/office/officeart/2005/8/layout/list1"/>
    <dgm:cxn modelId="{D5806CDB-40D9-4930-82FC-2EF1183DE85C}" type="presOf" srcId="{E16EEC86-6538-D04D-BEC2-590573E0E2FA}" destId="{27592EC1-EAC9-BE4E-9B1E-41DB73DDEEE6}" srcOrd="0" destOrd="0" presId="urn:microsoft.com/office/officeart/2005/8/layout/list1"/>
    <dgm:cxn modelId="{E6C56AE3-29B7-1044-94BE-403BFEC56277}" srcId="{DDE18665-D3FD-BD45-846B-1457CC17004F}" destId="{40C3EDB8-14D0-6A4E-BE0C-3E11D17AE065}" srcOrd="1" destOrd="0" parTransId="{F66593B9-76F3-AF45-B498-2819941023C7}" sibTransId="{2CE21469-C1EB-E644-A908-7DF015320153}"/>
    <dgm:cxn modelId="{3A14E8EA-796E-4647-8A1A-2AB554747E53}" srcId="{DDE18665-D3FD-BD45-846B-1457CC17004F}" destId="{5A967587-03E4-0C44-AA55-FE86F87C0BBA}" srcOrd="4" destOrd="0" parTransId="{6C5F36D3-6150-3548-8DEB-2E5DD674EE1E}" sibTransId="{AEA4B72A-8479-894B-B7F9-1AEC9849D7F7}"/>
    <dgm:cxn modelId="{1582415A-8F05-46B1-86E6-C529E3F2965D}" type="presParOf" srcId="{134EE040-0889-5546-A765-82B48F8FC675}" destId="{ED41CE50-22E7-5447-AE71-68D73F6882F1}" srcOrd="0" destOrd="0" presId="urn:microsoft.com/office/officeart/2005/8/layout/list1"/>
    <dgm:cxn modelId="{33E5CC90-AC0E-4AE9-AA56-F36276553719}" type="presParOf" srcId="{ED41CE50-22E7-5447-AE71-68D73F6882F1}" destId="{F2C03393-98EF-E844-8D53-A27BA8D5D497}" srcOrd="0" destOrd="0" presId="urn:microsoft.com/office/officeart/2005/8/layout/list1"/>
    <dgm:cxn modelId="{21619DFF-A3D3-45D8-A2AF-71E73359AA85}" type="presParOf" srcId="{ED41CE50-22E7-5447-AE71-68D73F6882F1}" destId="{42F24B03-96A2-1041-A80C-DB9ECE3F56DC}" srcOrd="1" destOrd="0" presId="urn:microsoft.com/office/officeart/2005/8/layout/list1"/>
    <dgm:cxn modelId="{808B5765-3447-401B-994D-FD548B27252A}" type="presParOf" srcId="{134EE040-0889-5546-A765-82B48F8FC675}" destId="{423F3B4D-132B-5A48-B039-82C05293648E}" srcOrd="1" destOrd="0" presId="urn:microsoft.com/office/officeart/2005/8/layout/list1"/>
    <dgm:cxn modelId="{E40B5841-1791-4F84-87BF-4DD060C104E1}" type="presParOf" srcId="{134EE040-0889-5546-A765-82B48F8FC675}" destId="{003B5254-5501-9846-AEDA-CBBD5C57B120}" srcOrd="2" destOrd="0" presId="urn:microsoft.com/office/officeart/2005/8/layout/list1"/>
    <dgm:cxn modelId="{8DD2D7F6-4E7F-48BA-A2ED-D3CD8A9ADFB6}" type="presParOf" srcId="{134EE040-0889-5546-A765-82B48F8FC675}" destId="{33662DD8-837F-F14B-A10C-45E5B9040505}" srcOrd="3" destOrd="0" presId="urn:microsoft.com/office/officeart/2005/8/layout/list1"/>
    <dgm:cxn modelId="{E00046E5-891A-4AD3-BDCC-68A9DD0B414F}" type="presParOf" srcId="{134EE040-0889-5546-A765-82B48F8FC675}" destId="{4786B95B-4434-DA49-8677-EED970006EF3}" srcOrd="4" destOrd="0" presId="urn:microsoft.com/office/officeart/2005/8/layout/list1"/>
    <dgm:cxn modelId="{E9C22750-BA0D-40AB-A44F-A2742F512144}" type="presParOf" srcId="{4786B95B-4434-DA49-8677-EED970006EF3}" destId="{76749A73-99C9-C04D-8F49-688AF33044EC}" srcOrd="0" destOrd="0" presId="urn:microsoft.com/office/officeart/2005/8/layout/list1"/>
    <dgm:cxn modelId="{A2A78360-5A2F-4624-B40B-1DEB2920FFE7}" type="presParOf" srcId="{4786B95B-4434-DA49-8677-EED970006EF3}" destId="{2AFF75FE-A605-5243-8F34-77E0FF8EC655}" srcOrd="1" destOrd="0" presId="urn:microsoft.com/office/officeart/2005/8/layout/list1"/>
    <dgm:cxn modelId="{91803B85-C030-4D0F-971B-B6A13899CB4F}" type="presParOf" srcId="{134EE040-0889-5546-A765-82B48F8FC675}" destId="{95F71FFE-DC61-BC4D-86E9-71014C1C295F}" srcOrd="5" destOrd="0" presId="urn:microsoft.com/office/officeart/2005/8/layout/list1"/>
    <dgm:cxn modelId="{A0CBAD6D-8F16-4F55-8B73-1441F6BC2739}" type="presParOf" srcId="{134EE040-0889-5546-A765-82B48F8FC675}" destId="{E315A4ED-6CE6-2A42-AE6A-3DAA450FC1BE}" srcOrd="6" destOrd="0" presId="urn:microsoft.com/office/officeart/2005/8/layout/list1"/>
    <dgm:cxn modelId="{97B52501-BFBA-430F-8938-AB10EFD3172D}" type="presParOf" srcId="{134EE040-0889-5546-A765-82B48F8FC675}" destId="{77810D70-D322-D449-A3E0-85AD9708A233}" srcOrd="7" destOrd="0" presId="urn:microsoft.com/office/officeart/2005/8/layout/list1"/>
    <dgm:cxn modelId="{70974E9C-E97C-4811-B54B-58FA5C5C8032}" type="presParOf" srcId="{134EE040-0889-5546-A765-82B48F8FC675}" destId="{04CC4C57-E4AF-E34D-B51E-90FA646DF174}" srcOrd="8" destOrd="0" presId="urn:microsoft.com/office/officeart/2005/8/layout/list1"/>
    <dgm:cxn modelId="{B601A11E-F335-49B6-BF4E-0FA4558B7CE7}" type="presParOf" srcId="{04CC4C57-E4AF-E34D-B51E-90FA646DF174}" destId="{7C1DF541-5380-4C42-A228-A9521EB435EB}" srcOrd="0" destOrd="0" presId="urn:microsoft.com/office/officeart/2005/8/layout/list1"/>
    <dgm:cxn modelId="{F641EBFD-6B6E-42A9-8183-136EC99E4AC3}" type="presParOf" srcId="{04CC4C57-E4AF-E34D-B51E-90FA646DF174}" destId="{A93310F0-7D8B-4948-BC97-CCBEE2E9CDFB}" srcOrd="1" destOrd="0" presId="urn:microsoft.com/office/officeart/2005/8/layout/list1"/>
    <dgm:cxn modelId="{0C2BC337-2382-40D5-ABD0-016369667CB1}" type="presParOf" srcId="{134EE040-0889-5546-A765-82B48F8FC675}" destId="{7A02AFD0-3F6B-ED4B-BA03-50D1F3B0C83C}" srcOrd="9" destOrd="0" presId="urn:microsoft.com/office/officeart/2005/8/layout/list1"/>
    <dgm:cxn modelId="{720CC588-3163-4BBA-AC5B-0D165486A419}" type="presParOf" srcId="{134EE040-0889-5546-A765-82B48F8FC675}" destId="{AA8C8822-BFF7-9C4E-A305-30A4FA210BF9}" srcOrd="10" destOrd="0" presId="urn:microsoft.com/office/officeart/2005/8/layout/list1"/>
    <dgm:cxn modelId="{C3EFCF8B-BC93-4237-B3DF-078D181C4026}" type="presParOf" srcId="{134EE040-0889-5546-A765-82B48F8FC675}" destId="{4A059318-068B-A843-8C08-C24D344B60EA}" srcOrd="11" destOrd="0" presId="urn:microsoft.com/office/officeart/2005/8/layout/list1"/>
    <dgm:cxn modelId="{CB5368DD-EDCF-45FD-9C72-8934F80785C2}" type="presParOf" srcId="{134EE040-0889-5546-A765-82B48F8FC675}" destId="{489B1129-06C6-7244-9CB1-9E3DE7986FD0}" srcOrd="12" destOrd="0" presId="urn:microsoft.com/office/officeart/2005/8/layout/list1"/>
    <dgm:cxn modelId="{1312D528-E217-4123-85AC-FA73530ACB31}" type="presParOf" srcId="{489B1129-06C6-7244-9CB1-9E3DE7986FD0}" destId="{27592EC1-EAC9-BE4E-9B1E-41DB73DDEEE6}" srcOrd="0" destOrd="0" presId="urn:microsoft.com/office/officeart/2005/8/layout/list1"/>
    <dgm:cxn modelId="{1AA1777C-C1C6-44B5-BD75-6D12CE3B6ED4}" type="presParOf" srcId="{489B1129-06C6-7244-9CB1-9E3DE7986FD0}" destId="{32EF47AF-CBCB-7C47-AB41-E57276D27449}" srcOrd="1" destOrd="0" presId="urn:microsoft.com/office/officeart/2005/8/layout/list1"/>
    <dgm:cxn modelId="{9966246B-EDCC-46EE-9536-D22ADA1BB473}" type="presParOf" srcId="{134EE040-0889-5546-A765-82B48F8FC675}" destId="{28455B97-2FC2-764A-B7E4-24394916081D}" srcOrd="13" destOrd="0" presId="urn:microsoft.com/office/officeart/2005/8/layout/list1"/>
    <dgm:cxn modelId="{F80AD438-E68F-4C9B-BB89-50C214FDAA6E}" type="presParOf" srcId="{134EE040-0889-5546-A765-82B48F8FC675}" destId="{469CC427-A94D-A546-80B9-92975011E380}" srcOrd="14" destOrd="0" presId="urn:microsoft.com/office/officeart/2005/8/layout/list1"/>
    <dgm:cxn modelId="{615705E7-4A2A-4D06-86DA-2B30CCF385EE}" type="presParOf" srcId="{134EE040-0889-5546-A765-82B48F8FC675}" destId="{FB2B4FB4-266F-8B46-8A03-E291C2CF8208}" srcOrd="15" destOrd="0" presId="urn:microsoft.com/office/officeart/2005/8/layout/list1"/>
    <dgm:cxn modelId="{4C911E8F-7AAA-41D8-931E-F993503CEC6B}" type="presParOf" srcId="{134EE040-0889-5546-A765-82B48F8FC675}" destId="{4974F96C-982E-364E-9E66-E2433F246851}" srcOrd="16" destOrd="0" presId="urn:microsoft.com/office/officeart/2005/8/layout/list1"/>
    <dgm:cxn modelId="{367C5F9C-BED7-4CDF-A0FE-AD812460403B}" type="presParOf" srcId="{4974F96C-982E-364E-9E66-E2433F246851}" destId="{5B3A046D-9E1C-AF4A-93B6-88FCD481C95E}" srcOrd="0" destOrd="0" presId="urn:microsoft.com/office/officeart/2005/8/layout/list1"/>
    <dgm:cxn modelId="{F55B808B-2F71-4B57-B020-7093DD58FAA5}" type="presParOf" srcId="{4974F96C-982E-364E-9E66-E2433F246851}" destId="{8496B2F3-89F6-504A-B8B5-F9D852C06810}" srcOrd="1" destOrd="0" presId="urn:microsoft.com/office/officeart/2005/8/layout/list1"/>
    <dgm:cxn modelId="{F6549B37-4F41-46BD-9A71-70E4B5B3BF98}" type="presParOf" srcId="{134EE040-0889-5546-A765-82B48F8FC675}" destId="{B31858BE-C43B-0344-8B1B-363848DE86E9}" srcOrd="17" destOrd="0" presId="urn:microsoft.com/office/officeart/2005/8/layout/list1"/>
    <dgm:cxn modelId="{DF18E7C4-A9AF-41B9-A70C-E8AA02463188}" type="presParOf" srcId="{134EE040-0889-5546-A765-82B48F8FC675}" destId="{33995E06-67C6-E74E-8D3A-F7B3DF1C493B}"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E18665-D3FD-BD45-846B-1457CC17004F}"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en-US"/>
        </a:p>
      </dgm:t>
    </dgm:pt>
    <dgm:pt modelId="{D7C73DB2-E12F-B144-8456-D7A340FB9FFB}">
      <dgm:prSet custT="1"/>
      <dgm:spPr/>
      <dgm:t>
        <a:bodyPr/>
        <a:lstStyle/>
        <a:p>
          <a:pPr rtl="0"/>
          <a:r>
            <a:rPr lang="en-US" sz="1800" b="1" dirty="0">
              <a:latin typeface="+mj-lt"/>
              <a:cs typeface="Cambria"/>
            </a:rPr>
            <a:t>KOOPERATIF.</a:t>
          </a:r>
          <a:r>
            <a:rPr lang="en-US" sz="1800" dirty="0">
              <a:latin typeface="+mj-lt"/>
              <a:cs typeface="Cambria"/>
            </a:rPr>
            <a:t> </a:t>
          </a:r>
          <a:r>
            <a:rPr lang="en-US" sz="1800" dirty="0" err="1">
              <a:latin typeface="+mj-lt"/>
              <a:cs typeface="Cambria"/>
            </a:rPr>
            <a:t>Semua</a:t>
          </a:r>
          <a:r>
            <a:rPr lang="en-US" sz="1800" dirty="0">
              <a:latin typeface="+mj-lt"/>
              <a:cs typeface="Cambria"/>
            </a:rPr>
            <a:t> </a:t>
          </a:r>
          <a:r>
            <a:rPr lang="en-US" sz="1800" dirty="0" err="1">
              <a:latin typeface="+mj-lt"/>
              <a:cs typeface="Cambria"/>
            </a:rPr>
            <a:t>komponen</a:t>
          </a:r>
          <a:r>
            <a:rPr lang="en-US" sz="1800" dirty="0">
              <a:latin typeface="+mj-lt"/>
              <a:cs typeface="Cambria"/>
            </a:rPr>
            <a:t> yang </a:t>
          </a:r>
          <a:r>
            <a:rPr lang="en-US" sz="1800" dirty="0" err="1">
              <a:latin typeface="+mj-lt"/>
              <a:cs typeface="Cambria"/>
            </a:rPr>
            <a:t>terlibat</a:t>
          </a:r>
          <a:r>
            <a:rPr lang="en-US" sz="1800" dirty="0">
              <a:latin typeface="+mj-lt"/>
              <a:cs typeface="Cambria"/>
            </a:rPr>
            <a:t> di </a:t>
          </a:r>
          <a:r>
            <a:rPr lang="en-US" sz="1800" dirty="0" err="1">
              <a:latin typeface="+mj-lt"/>
              <a:cs typeface="Cambria"/>
            </a:rPr>
            <a:t>dalam</a:t>
          </a:r>
          <a:r>
            <a:rPr lang="en-US" sz="1800" dirty="0">
              <a:latin typeface="+mj-lt"/>
              <a:cs typeface="Cambria"/>
            </a:rPr>
            <a:t> </a:t>
          </a:r>
          <a:r>
            <a:rPr lang="en-US" sz="1800" dirty="0" err="1">
              <a:latin typeface="+mj-lt"/>
              <a:cs typeface="Cambria"/>
            </a:rPr>
            <a:t>BUMDesa</a:t>
          </a:r>
          <a:r>
            <a:rPr lang="en-US" sz="1800" dirty="0">
              <a:latin typeface="+mj-lt"/>
              <a:cs typeface="Cambria"/>
            </a:rPr>
            <a:t> </a:t>
          </a:r>
          <a:r>
            <a:rPr lang="en-US" sz="1800" dirty="0" err="1">
              <a:latin typeface="+mj-lt"/>
              <a:cs typeface="Cambria"/>
            </a:rPr>
            <a:t>harus</a:t>
          </a:r>
          <a:r>
            <a:rPr lang="en-US" sz="1800" dirty="0">
              <a:latin typeface="+mj-lt"/>
              <a:cs typeface="Cambria"/>
            </a:rPr>
            <a:t> </a:t>
          </a:r>
          <a:r>
            <a:rPr lang="en-US" sz="1800" dirty="0" err="1">
              <a:latin typeface="+mj-lt"/>
              <a:cs typeface="Cambria"/>
            </a:rPr>
            <a:t>mampu</a:t>
          </a:r>
          <a:r>
            <a:rPr lang="en-US" sz="1800" dirty="0">
              <a:latin typeface="+mj-lt"/>
              <a:cs typeface="Cambria"/>
            </a:rPr>
            <a:t> </a:t>
          </a:r>
          <a:r>
            <a:rPr lang="en-US" sz="1800" dirty="0" err="1">
              <a:latin typeface="+mj-lt"/>
              <a:cs typeface="Cambria"/>
            </a:rPr>
            <a:t>melakukan</a:t>
          </a:r>
          <a:r>
            <a:rPr lang="en-US" sz="1800" dirty="0">
              <a:latin typeface="+mj-lt"/>
              <a:cs typeface="Cambria"/>
            </a:rPr>
            <a:t> </a:t>
          </a:r>
          <a:r>
            <a:rPr lang="en-US" sz="1800" dirty="0" err="1">
              <a:latin typeface="+mj-lt"/>
              <a:cs typeface="Cambria"/>
            </a:rPr>
            <a:t>kerjasama</a:t>
          </a:r>
          <a:r>
            <a:rPr lang="en-US" sz="1800" dirty="0">
              <a:latin typeface="+mj-lt"/>
              <a:cs typeface="Cambria"/>
            </a:rPr>
            <a:t> yang </a:t>
          </a:r>
          <a:r>
            <a:rPr lang="en-US" sz="1800" dirty="0" err="1">
              <a:latin typeface="+mj-lt"/>
              <a:cs typeface="Cambria"/>
            </a:rPr>
            <a:t>baik</a:t>
          </a:r>
          <a:r>
            <a:rPr lang="en-US" sz="1800" dirty="0">
              <a:latin typeface="+mj-lt"/>
              <a:cs typeface="Cambria"/>
            </a:rPr>
            <a:t> demi </a:t>
          </a:r>
          <a:r>
            <a:rPr lang="en-US" sz="1800" dirty="0" err="1">
              <a:latin typeface="+mj-lt"/>
              <a:cs typeface="Cambria"/>
            </a:rPr>
            <a:t>pengembangan</a:t>
          </a:r>
          <a:r>
            <a:rPr lang="en-US" sz="1800" dirty="0">
              <a:latin typeface="+mj-lt"/>
              <a:cs typeface="Cambria"/>
            </a:rPr>
            <a:t> dan </a:t>
          </a:r>
          <a:r>
            <a:rPr lang="en-US" sz="1800" dirty="0" err="1">
              <a:latin typeface="+mj-lt"/>
              <a:cs typeface="Cambria"/>
            </a:rPr>
            <a:t>kelangsungan</a:t>
          </a:r>
          <a:r>
            <a:rPr lang="en-US" sz="1800" dirty="0">
              <a:latin typeface="+mj-lt"/>
              <a:cs typeface="Cambria"/>
            </a:rPr>
            <a:t> </a:t>
          </a:r>
          <a:r>
            <a:rPr lang="en-US" sz="1800" dirty="0" err="1">
              <a:latin typeface="+mj-lt"/>
              <a:cs typeface="Cambria"/>
            </a:rPr>
            <a:t>hidup</a:t>
          </a:r>
          <a:r>
            <a:rPr lang="en-US" sz="1800" dirty="0">
              <a:latin typeface="+mj-lt"/>
              <a:cs typeface="Cambria"/>
            </a:rPr>
            <a:t> </a:t>
          </a:r>
          <a:r>
            <a:rPr lang="en-US" sz="1800" dirty="0" err="1">
              <a:latin typeface="+mj-lt"/>
              <a:cs typeface="Cambria"/>
            </a:rPr>
            <a:t>usahanya</a:t>
          </a:r>
          <a:r>
            <a:rPr lang="en-US" sz="1800" dirty="0">
              <a:latin typeface="+mj-lt"/>
              <a:cs typeface="Cambria"/>
            </a:rPr>
            <a:t>.</a:t>
          </a:r>
        </a:p>
      </dgm:t>
    </dgm:pt>
    <dgm:pt modelId="{66BBF900-3EF6-584A-9CC0-3778E7A53D41}" type="parTrans" cxnId="{1FC9FD6D-B8BC-F24B-BF74-F9355CBEBD84}">
      <dgm:prSet/>
      <dgm:spPr/>
      <dgm:t>
        <a:bodyPr/>
        <a:lstStyle/>
        <a:p>
          <a:endParaRPr lang="en-US" sz="1800">
            <a:latin typeface="+mj-lt"/>
            <a:cs typeface="Cambria"/>
          </a:endParaRPr>
        </a:p>
      </dgm:t>
    </dgm:pt>
    <dgm:pt modelId="{0D01D78A-CB15-7D4E-AC36-DB5BC7E6498E}" type="sibTrans" cxnId="{1FC9FD6D-B8BC-F24B-BF74-F9355CBEBD84}">
      <dgm:prSet/>
      <dgm:spPr/>
      <dgm:t>
        <a:bodyPr/>
        <a:lstStyle/>
        <a:p>
          <a:endParaRPr lang="en-US" sz="1800">
            <a:latin typeface="+mj-lt"/>
            <a:cs typeface="Cambria"/>
          </a:endParaRPr>
        </a:p>
      </dgm:t>
    </dgm:pt>
    <dgm:pt modelId="{40C3EDB8-14D0-6A4E-BE0C-3E11D17AE065}">
      <dgm:prSet custT="1"/>
      <dgm:spPr/>
      <dgm:t>
        <a:bodyPr/>
        <a:lstStyle/>
        <a:p>
          <a:pPr rtl="0"/>
          <a:r>
            <a:rPr lang="en-US" sz="1800" b="1" dirty="0">
              <a:latin typeface="+mj-lt"/>
              <a:cs typeface="Cambria"/>
            </a:rPr>
            <a:t>PARTISIPATIF. </a:t>
          </a:r>
          <a:r>
            <a:rPr lang="en-US" sz="1800" dirty="0" err="1">
              <a:latin typeface="+mj-lt"/>
              <a:cs typeface="Cambria"/>
            </a:rPr>
            <a:t>Semua</a:t>
          </a:r>
          <a:r>
            <a:rPr lang="en-US" sz="1800" dirty="0">
              <a:latin typeface="+mj-lt"/>
              <a:cs typeface="Cambria"/>
            </a:rPr>
            <a:t> </a:t>
          </a:r>
          <a:r>
            <a:rPr lang="en-US" sz="1800" dirty="0" err="1">
              <a:latin typeface="+mj-lt"/>
              <a:cs typeface="Cambria"/>
            </a:rPr>
            <a:t>komponen</a:t>
          </a:r>
          <a:r>
            <a:rPr lang="en-US" sz="1800" dirty="0">
              <a:latin typeface="+mj-lt"/>
              <a:cs typeface="Cambria"/>
            </a:rPr>
            <a:t> yang </a:t>
          </a:r>
          <a:r>
            <a:rPr lang="en-US" sz="1800" dirty="0" err="1">
              <a:latin typeface="+mj-lt"/>
              <a:cs typeface="Cambria"/>
            </a:rPr>
            <a:t>terlibat</a:t>
          </a:r>
          <a:r>
            <a:rPr lang="en-US" sz="1800" dirty="0">
              <a:latin typeface="+mj-lt"/>
              <a:cs typeface="Cambria"/>
            </a:rPr>
            <a:t> di </a:t>
          </a:r>
          <a:r>
            <a:rPr lang="en-US" sz="1800" dirty="0" err="1">
              <a:latin typeface="+mj-lt"/>
              <a:cs typeface="Cambria"/>
            </a:rPr>
            <a:t>dalam</a:t>
          </a:r>
          <a:r>
            <a:rPr lang="en-US" sz="1800" dirty="0">
              <a:latin typeface="+mj-lt"/>
              <a:cs typeface="Cambria"/>
            </a:rPr>
            <a:t> </a:t>
          </a:r>
          <a:r>
            <a:rPr lang="en-US" sz="1800" dirty="0" err="1">
              <a:latin typeface="+mj-lt"/>
              <a:cs typeface="Cambria"/>
            </a:rPr>
            <a:t>BUMDesa</a:t>
          </a:r>
          <a:r>
            <a:rPr lang="en-US" sz="1800" dirty="0">
              <a:latin typeface="+mj-lt"/>
              <a:cs typeface="Cambria"/>
            </a:rPr>
            <a:t> </a:t>
          </a:r>
          <a:r>
            <a:rPr lang="en-US" sz="1800" dirty="0" err="1">
              <a:latin typeface="+mj-lt"/>
              <a:cs typeface="Cambria"/>
            </a:rPr>
            <a:t>harus</a:t>
          </a:r>
          <a:r>
            <a:rPr lang="en-US" sz="1800" dirty="0">
              <a:latin typeface="+mj-lt"/>
              <a:cs typeface="Cambria"/>
            </a:rPr>
            <a:t> </a:t>
          </a:r>
          <a:r>
            <a:rPr lang="en-US" sz="1800" dirty="0" err="1">
              <a:latin typeface="+mj-lt"/>
              <a:cs typeface="Cambria"/>
            </a:rPr>
            <a:t>bersedia</a:t>
          </a:r>
          <a:r>
            <a:rPr lang="en-US" sz="1800" dirty="0">
              <a:latin typeface="+mj-lt"/>
              <a:cs typeface="Cambria"/>
            </a:rPr>
            <a:t> </a:t>
          </a:r>
          <a:r>
            <a:rPr lang="en-US" sz="1800" dirty="0" err="1">
              <a:latin typeface="+mj-lt"/>
              <a:cs typeface="Cambria"/>
            </a:rPr>
            <a:t>secara</a:t>
          </a:r>
          <a:r>
            <a:rPr lang="en-US" sz="1800" dirty="0">
              <a:latin typeface="+mj-lt"/>
              <a:cs typeface="Cambria"/>
            </a:rPr>
            <a:t> </a:t>
          </a:r>
          <a:r>
            <a:rPr lang="en-US" sz="1800" dirty="0" err="1">
              <a:latin typeface="+mj-lt"/>
              <a:cs typeface="Cambria"/>
            </a:rPr>
            <a:t>sukarela</a:t>
          </a:r>
          <a:r>
            <a:rPr lang="en-US" sz="1800" dirty="0">
              <a:latin typeface="+mj-lt"/>
              <a:cs typeface="Cambria"/>
            </a:rPr>
            <a:t> </a:t>
          </a:r>
          <a:r>
            <a:rPr lang="en-US" sz="1800" dirty="0" err="1">
              <a:latin typeface="+mj-lt"/>
              <a:cs typeface="Cambria"/>
            </a:rPr>
            <a:t>atau</a:t>
          </a:r>
          <a:r>
            <a:rPr lang="en-US" sz="1800" dirty="0">
              <a:latin typeface="+mj-lt"/>
              <a:cs typeface="Cambria"/>
            </a:rPr>
            <a:t> </a:t>
          </a:r>
          <a:r>
            <a:rPr lang="en-US" sz="1800" dirty="0" err="1">
              <a:latin typeface="+mj-lt"/>
              <a:cs typeface="Cambria"/>
            </a:rPr>
            <a:t>diminta</a:t>
          </a:r>
          <a:r>
            <a:rPr lang="en-US" sz="1800" dirty="0">
              <a:latin typeface="+mj-lt"/>
              <a:cs typeface="Cambria"/>
            </a:rPr>
            <a:t> </a:t>
          </a:r>
          <a:r>
            <a:rPr lang="en-US" sz="1800" dirty="0" err="1">
              <a:latin typeface="+mj-lt"/>
              <a:cs typeface="Cambria"/>
            </a:rPr>
            <a:t>memberikan</a:t>
          </a:r>
          <a:r>
            <a:rPr lang="en-US" sz="1800" dirty="0">
              <a:latin typeface="+mj-lt"/>
              <a:cs typeface="Cambria"/>
            </a:rPr>
            <a:t> </a:t>
          </a:r>
          <a:r>
            <a:rPr lang="en-US" sz="1800" dirty="0" err="1">
              <a:latin typeface="+mj-lt"/>
              <a:cs typeface="Cambria"/>
            </a:rPr>
            <a:t>dukungan</a:t>
          </a:r>
          <a:r>
            <a:rPr lang="en-US" sz="1800" dirty="0">
              <a:latin typeface="+mj-lt"/>
              <a:cs typeface="Cambria"/>
            </a:rPr>
            <a:t> dan </a:t>
          </a:r>
          <a:r>
            <a:rPr lang="en-US" sz="1800" dirty="0" err="1">
              <a:latin typeface="+mj-lt"/>
              <a:cs typeface="Cambria"/>
            </a:rPr>
            <a:t>kontribusi</a:t>
          </a:r>
          <a:r>
            <a:rPr lang="en-US" sz="1800" dirty="0">
              <a:latin typeface="+mj-lt"/>
              <a:cs typeface="Cambria"/>
            </a:rPr>
            <a:t> yang </a:t>
          </a:r>
          <a:r>
            <a:rPr lang="en-US" sz="1800" dirty="0" err="1">
              <a:latin typeface="+mj-lt"/>
              <a:cs typeface="Cambria"/>
            </a:rPr>
            <a:t>dapat</a:t>
          </a:r>
          <a:r>
            <a:rPr lang="en-US" sz="1800" dirty="0">
              <a:latin typeface="+mj-lt"/>
              <a:cs typeface="Cambria"/>
            </a:rPr>
            <a:t> </a:t>
          </a:r>
          <a:r>
            <a:rPr lang="en-US" sz="1800" dirty="0" err="1">
              <a:latin typeface="+mj-lt"/>
              <a:cs typeface="Cambria"/>
            </a:rPr>
            <a:t>mendorong</a:t>
          </a:r>
          <a:r>
            <a:rPr lang="en-US" sz="1800" dirty="0">
              <a:latin typeface="+mj-lt"/>
              <a:cs typeface="Cambria"/>
            </a:rPr>
            <a:t> </a:t>
          </a:r>
          <a:r>
            <a:rPr lang="en-US" sz="1800" dirty="0" err="1">
              <a:latin typeface="+mj-lt"/>
              <a:cs typeface="Cambria"/>
            </a:rPr>
            <a:t>kemajuan</a:t>
          </a:r>
          <a:r>
            <a:rPr lang="en-US" sz="1800" dirty="0">
              <a:latin typeface="+mj-lt"/>
              <a:cs typeface="Cambria"/>
            </a:rPr>
            <a:t> </a:t>
          </a:r>
          <a:r>
            <a:rPr lang="en-US" sz="1800" dirty="0" err="1">
              <a:latin typeface="+mj-lt"/>
              <a:cs typeface="Cambria"/>
            </a:rPr>
            <a:t>usaha</a:t>
          </a:r>
          <a:r>
            <a:rPr lang="en-US" sz="1800" dirty="0">
              <a:latin typeface="+mj-lt"/>
              <a:cs typeface="Cambria"/>
            </a:rPr>
            <a:t> </a:t>
          </a:r>
          <a:r>
            <a:rPr lang="en-US" sz="1800" dirty="0" err="1">
              <a:latin typeface="+mj-lt"/>
              <a:cs typeface="Cambria"/>
            </a:rPr>
            <a:t>BUMDesa</a:t>
          </a:r>
          <a:r>
            <a:rPr lang="en-US" sz="1800" dirty="0">
              <a:latin typeface="+mj-lt"/>
              <a:cs typeface="Cambria"/>
            </a:rPr>
            <a:t> .</a:t>
          </a:r>
        </a:p>
      </dgm:t>
    </dgm:pt>
    <dgm:pt modelId="{F66593B9-76F3-AF45-B498-2819941023C7}" type="parTrans" cxnId="{E6C56AE3-29B7-1044-94BE-403BFEC56277}">
      <dgm:prSet/>
      <dgm:spPr/>
      <dgm:t>
        <a:bodyPr/>
        <a:lstStyle/>
        <a:p>
          <a:endParaRPr lang="en-US" sz="1800">
            <a:latin typeface="+mj-lt"/>
            <a:cs typeface="Cambria"/>
          </a:endParaRPr>
        </a:p>
      </dgm:t>
    </dgm:pt>
    <dgm:pt modelId="{2CE21469-C1EB-E644-A908-7DF015320153}" type="sibTrans" cxnId="{E6C56AE3-29B7-1044-94BE-403BFEC56277}">
      <dgm:prSet/>
      <dgm:spPr/>
      <dgm:t>
        <a:bodyPr/>
        <a:lstStyle/>
        <a:p>
          <a:endParaRPr lang="en-US" sz="1800">
            <a:latin typeface="+mj-lt"/>
            <a:cs typeface="Cambria"/>
          </a:endParaRPr>
        </a:p>
      </dgm:t>
    </dgm:pt>
    <dgm:pt modelId="{1BFC7363-0734-434E-AAFA-7A0ECDB516C0}">
      <dgm:prSet custT="1"/>
      <dgm:spPr/>
      <dgm:t>
        <a:bodyPr/>
        <a:lstStyle/>
        <a:p>
          <a:pPr rtl="0"/>
          <a:r>
            <a:rPr lang="en-US" sz="1800" b="1" dirty="0">
              <a:latin typeface="+mj-lt"/>
              <a:cs typeface="Cambria"/>
            </a:rPr>
            <a:t>EMANSIPATIF.</a:t>
          </a:r>
          <a:r>
            <a:rPr lang="en-US" sz="1800" dirty="0">
              <a:latin typeface="+mj-lt"/>
              <a:cs typeface="Cambria"/>
            </a:rPr>
            <a:t> </a:t>
          </a:r>
          <a:r>
            <a:rPr lang="en-US" sz="1800" dirty="0" err="1">
              <a:latin typeface="+mj-lt"/>
              <a:cs typeface="Cambria"/>
            </a:rPr>
            <a:t>Semua</a:t>
          </a:r>
          <a:r>
            <a:rPr lang="en-US" sz="1800" dirty="0">
              <a:latin typeface="+mj-lt"/>
              <a:cs typeface="Cambria"/>
            </a:rPr>
            <a:t> </a:t>
          </a:r>
          <a:r>
            <a:rPr lang="en-US" sz="1800" dirty="0" err="1">
              <a:latin typeface="+mj-lt"/>
              <a:cs typeface="Cambria"/>
            </a:rPr>
            <a:t>komponen</a:t>
          </a:r>
          <a:r>
            <a:rPr lang="en-US" sz="1800" dirty="0">
              <a:latin typeface="+mj-lt"/>
              <a:cs typeface="Cambria"/>
            </a:rPr>
            <a:t> yang </a:t>
          </a:r>
          <a:r>
            <a:rPr lang="en-US" sz="1800" dirty="0" err="1">
              <a:latin typeface="+mj-lt"/>
              <a:cs typeface="Cambria"/>
            </a:rPr>
            <a:t>terlibat</a:t>
          </a:r>
          <a:r>
            <a:rPr lang="en-US" sz="1800" dirty="0">
              <a:latin typeface="+mj-lt"/>
              <a:cs typeface="Cambria"/>
            </a:rPr>
            <a:t> di </a:t>
          </a:r>
          <a:r>
            <a:rPr lang="en-US" sz="1800" dirty="0" err="1">
              <a:latin typeface="+mj-lt"/>
              <a:cs typeface="Cambria"/>
            </a:rPr>
            <a:t>dalam</a:t>
          </a:r>
          <a:r>
            <a:rPr lang="en-US" sz="1800" dirty="0">
              <a:latin typeface="+mj-lt"/>
              <a:cs typeface="Cambria"/>
            </a:rPr>
            <a:t> </a:t>
          </a:r>
          <a:r>
            <a:rPr lang="en-US" sz="1800" dirty="0" err="1">
              <a:latin typeface="+mj-lt"/>
              <a:cs typeface="Cambria"/>
            </a:rPr>
            <a:t>BUMDesa</a:t>
          </a:r>
          <a:r>
            <a:rPr lang="en-US" sz="1800" dirty="0">
              <a:latin typeface="+mj-lt"/>
              <a:cs typeface="Cambria"/>
            </a:rPr>
            <a:t> </a:t>
          </a:r>
          <a:r>
            <a:rPr lang="en-US" sz="1800" dirty="0" err="1">
              <a:latin typeface="+mj-lt"/>
              <a:cs typeface="Cambria"/>
            </a:rPr>
            <a:t>harus</a:t>
          </a:r>
          <a:r>
            <a:rPr lang="en-US" sz="1800" dirty="0">
              <a:latin typeface="+mj-lt"/>
              <a:cs typeface="Cambria"/>
            </a:rPr>
            <a:t> </a:t>
          </a:r>
          <a:r>
            <a:rPr lang="en-US" sz="1800" dirty="0" err="1">
              <a:latin typeface="+mj-lt"/>
              <a:cs typeface="Cambria"/>
            </a:rPr>
            <a:t>diperlakukan</a:t>
          </a:r>
          <a:r>
            <a:rPr lang="en-US" sz="1800" dirty="0">
              <a:latin typeface="+mj-lt"/>
              <a:cs typeface="Cambria"/>
            </a:rPr>
            <a:t> </a:t>
          </a:r>
          <a:r>
            <a:rPr lang="en-US" sz="1800" dirty="0" err="1">
              <a:latin typeface="+mj-lt"/>
              <a:cs typeface="Cambria"/>
            </a:rPr>
            <a:t>sama</a:t>
          </a:r>
          <a:r>
            <a:rPr lang="en-US" sz="1800" dirty="0">
              <a:latin typeface="+mj-lt"/>
              <a:cs typeface="Cambria"/>
            </a:rPr>
            <a:t> </a:t>
          </a:r>
          <a:r>
            <a:rPr lang="en-US" sz="1800" dirty="0" err="1">
              <a:latin typeface="+mj-lt"/>
              <a:cs typeface="Cambria"/>
            </a:rPr>
            <a:t>tanpa</a:t>
          </a:r>
          <a:r>
            <a:rPr lang="en-US" sz="1800" dirty="0">
              <a:latin typeface="+mj-lt"/>
              <a:cs typeface="Cambria"/>
            </a:rPr>
            <a:t> </a:t>
          </a:r>
          <a:r>
            <a:rPr lang="en-US" sz="1800" dirty="0" err="1">
              <a:latin typeface="+mj-lt"/>
              <a:cs typeface="Cambria"/>
            </a:rPr>
            <a:t>memandang</a:t>
          </a:r>
          <a:r>
            <a:rPr lang="en-US" sz="1800" dirty="0">
              <a:latin typeface="+mj-lt"/>
              <a:cs typeface="Cambria"/>
            </a:rPr>
            <a:t> </a:t>
          </a:r>
          <a:r>
            <a:rPr lang="en-US" sz="1800" dirty="0" err="1">
              <a:latin typeface="+mj-lt"/>
              <a:cs typeface="Cambria"/>
            </a:rPr>
            <a:t>golongan</a:t>
          </a:r>
          <a:r>
            <a:rPr lang="en-US" sz="1800" dirty="0">
              <a:latin typeface="+mj-lt"/>
              <a:cs typeface="Cambria"/>
            </a:rPr>
            <a:t>, </a:t>
          </a:r>
          <a:r>
            <a:rPr lang="en-US" sz="1800" dirty="0" err="1">
              <a:latin typeface="+mj-lt"/>
              <a:cs typeface="Cambria"/>
            </a:rPr>
            <a:t>suku</a:t>
          </a:r>
          <a:r>
            <a:rPr lang="en-US" sz="1800" dirty="0">
              <a:latin typeface="+mj-lt"/>
              <a:cs typeface="Cambria"/>
            </a:rPr>
            <a:t> dan agama.</a:t>
          </a:r>
        </a:p>
      </dgm:t>
    </dgm:pt>
    <dgm:pt modelId="{1DC11EB9-0FA6-294A-88CE-B8CCB2F7A1DD}" type="parTrans" cxnId="{1BB2FB11-8348-CF45-A60D-A62DA1A07EF6}">
      <dgm:prSet/>
      <dgm:spPr/>
      <dgm:t>
        <a:bodyPr/>
        <a:lstStyle/>
        <a:p>
          <a:endParaRPr lang="en-US" sz="1800">
            <a:latin typeface="+mj-lt"/>
            <a:cs typeface="Cambria"/>
          </a:endParaRPr>
        </a:p>
      </dgm:t>
    </dgm:pt>
    <dgm:pt modelId="{081C7E09-D41C-6146-9703-084B52F5FD09}" type="sibTrans" cxnId="{1BB2FB11-8348-CF45-A60D-A62DA1A07EF6}">
      <dgm:prSet/>
      <dgm:spPr/>
      <dgm:t>
        <a:bodyPr/>
        <a:lstStyle/>
        <a:p>
          <a:endParaRPr lang="en-US" sz="1800">
            <a:latin typeface="+mj-lt"/>
            <a:cs typeface="Cambria"/>
          </a:endParaRPr>
        </a:p>
      </dgm:t>
    </dgm:pt>
    <dgm:pt modelId="{E16EEC86-6538-D04D-BEC2-590573E0E2FA}">
      <dgm:prSet custT="1"/>
      <dgm:spPr/>
      <dgm:t>
        <a:bodyPr/>
        <a:lstStyle/>
        <a:p>
          <a:pPr rtl="0"/>
          <a:r>
            <a:rPr lang="en-US" sz="1800" b="1" i="0" u="none" dirty="0">
              <a:uFillTx/>
              <a:latin typeface="Cambria Math" panose="02040503050406030204" pitchFamily="18" charset="0"/>
              <a:ea typeface="Cambria Math" panose="02040503050406030204" pitchFamily="18" charset="0"/>
            </a:rPr>
            <a:t>AKUNTABEL.</a:t>
          </a:r>
          <a:r>
            <a:rPr lang="en-US" sz="1800" i="1" u="none" dirty="0">
              <a:uFillTx/>
              <a:latin typeface="Cambria Math" panose="02040503050406030204" pitchFamily="18" charset="0"/>
              <a:ea typeface="Cambria Math" panose="02040503050406030204" pitchFamily="18" charset="0"/>
            </a:rPr>
            <a:t> </a:t>
          </a:r>
          <a:r>
            <a:rPr lang="en-US" sz="1800" u="none" dirty="0" err="1">
              <a:uFillTx/>
              <a:latin typeface="Cambria Math" panose="02040503050406030204" pitchFamily="18" charset="0"/>
              <a:ea typeface="Cambria Math" panose="02040503050406030204" pitchFamily="18" charset="0"/>
            </a:rPr>
            <a:t>Seluruh</a:t>
          </a:r>
          <a:r>
            <a:rPr lang="en-US" sz="1800" u="none" dirty="0">
              <a:uFillTx/>
              <a:latin typeface="Cambria Math" panose="02040503050406030204" pitchFamily="18" charset="0"/>
              <a:ea typeface="Cambria Math" panose="02040503050406030204" pitchFamily="18" charset="0"/>
            </a:rPr>
            <a:t> </a:t>
          </a:r>
          <a:r>
            <a:rPr lang="en-US" sz="1800" u="none" dirty="0" err="1">
              <a:uFillTx/>
              <a:latin typeface="Cambria Math" panose="02040503050406030204" pitchFamily="18" charset="0"/>
              <a:ea typeface="Cambria Math" panose="02040503050406030204" pitchFamily="18" charset="0"/>
            </a:rPr>
            <a:t>kegiatan</a:t>
          </a:r>
          <a:r>
            <a:rPr lang="en-US" sz="1800" u="none" dirty="0">
              <a:uFillTx/>
              <a:latin typeface="Cambria Math" panose="02040503050406030204" pitchFamily="18" charset="0"/>
              <a:ea typeface="Cambria Math" panose="02040503050406030204" pitchFamily="18" charset="0"/>
            </a:rPr>
            <a:t> </a:t>
          </a:r>
          <a:r>
            <a:rPr lang="en-US" sz="1800" u="none" dirty="0" err="1">
              <a:uFillTx/>
              <a:latin typeface="Cambria Math" panose="02040503050406030204" pitchFamily="18" charset="0"/>
              <a:ea typeface="Cambria Math" panose="02040503050406030204" pitchFamily="18" charset="0"/>
            </a:rPr>
            <a:t>usaha</a:t>
          </a:r>
          <a:r>
            <a:rPr lang="en-US" sz="1800" u="none" dirty="0">
              <a:uFillTx/>
              <a:latin typeface="Cambria Math" panose="02040503050406030204" pitchFamily="18" charset="0"/>
              <a:ea typeface="Cambria Math" panose="02040503050406030204" pitchFamily="18" charset="0"/>
            </a:rPr>
            <a:t> </a:t>
          </a:r>
          <a:r>
            <a:rPr lang="en-US" sz="1800" u="none" dirty="0" err="1">
              <a:uFillTx/>
              <a:latin typeface="Cambria Math" panose="02040503050406030204" pitchFamily="18" charset="0"/>
              <a:ea typeface="Cambria Math" panose="02040503050406030204" pitchFamily="18" charset="0"/>
            </a:rPr>
            <a:t>harus</a:t>
          </a:r>
          <a:r>
            <a:rPr lang="en-US" sz="1800" u="none" dirty="0">
              <a:uFillTx/>
              <a:latin typeface="Cambria Math" panose="02040503050406030204" pitchFamily="18" charset="0"/>
              <a:ea typeface="Cambria Math" panose="02040503050406030204" pitchFamily="18" charset="0"/>
            </a:rPr>
            <a:t> </a:t>
          </a:r>
          <a:r>
            <a:rPr lang="en-US" sz="1800" u="none" dirty="0" err="1">
              <a:uFillTx/>
              <a:latin typeface="Cambria Math" panose="02040503050406030204" pitchFamily="18" charset="0"/>
              <a:ea typeface="Cambria Math" panose="02040503050406030204" pitchFamily="18" charset="0"/>
            </a:rPr>
            <a:t>dapat</a:t>
          </a:r>
          <a:r>
            <a:rPr lang="en-US" sz="1800" u="none" dirty="0">
              <a:uFillTx/>
              <a:latin typeface="Cambria Math" panose="02040503050406030204" pitchFamily="18" charset="0"/>
              <a:ea typeface="Cambria Math" panose="02040503050406030204" pitchFamily="18" charset="0"/>
            </a:rPr>
            <a:t> </a:t>
          </a:r>
          <a:r>
            <a:rPr lang="en-US" sz="1800" u="none" dirty="0" err="1">
              <a:uFillTx/>
              <a:latin typeface="Cambria Math" panose="02040503050406030204" pitchFamily="18" charset="0"/>
              <a:ea typeface="Cambria Math" panose="02040503050406030204" pitchFamily="18" charset="0"/>
            </a:rPr>
            <a:t>dipertanggung</a:t>
          </a:r>
          <a:r>
            <a:rPr lang="en-US" sz="1800" u="none" dirty="0">
              <a:uFillTx/>
              <a:latin typeface="Cambria Math" panose="02040503050406030204" pitchFamily="18" charset="0"/>
              <a:ea typeface="Cambria Math" panose="02040503050406030204" pitchFamily="18" charset="0"/>
            </a:rPr>
            <a:t> </a:t>
          </a:r>
          <a:r>
            <a:rPr lang="en-US" sz="1800" u="none" dirty="0" err="1">
              <a:uFillTx/>
              <a:latin typeface="Cambria Math" panose="02040503050406030204" pitchFamily="18" charset="0"/>
              <a:ea typeface="Cambria Math" panose="02040503050406030204" pitchFamily="18" charset="0"/>
            </a:rPr>
            <a:t>jawabkan</a:t>
          </a:r>
          <a:r>
            <a:rPr lang="en-US" sz="1800" u="none" dirty="0">
              <a:uFillTx/>
              <a:latin typeface="Cambria Math" panose="02040503050406030204" pitchFamily="18" charset="0"/>
              <a:ea typeface="Cambria Math" panose="02040503050406030204" pitchFamily="18" charset="0"/>
            </a:rPr>
            <a:t> </a:t>
          </a:r>
          <a:r>
            <a:rPr lang="en-US" sz="1800" u="none" dirty="0" err="1">
              <a:uFillTx/>
              <a:latin typeface="Cambria Math" panose="02040503050406030204" pitchFamily="18" charset="0"/>
              <a:ea typeface="Cambria Math" panose="02040503050406030204" pitchFamily="18" charset="0"/>
            </a:rPr>
            <a:t>secara</a:t>
          </a:r>
          <a:r>
            <a:rPr lang="en-US" sz="1800" u="none" dirty="0">
              <a:uFillTx/>
              <a:latin typeface="Cambria Math" panose="02040503050406030204" pitchFamily="18" charset="0"/>
              <a:ea typeface="Cambria Math" panose="02040503050406030204" pitchFamily="18" charset="0"/>
            </a:rPr>
            <a:t> </a:t>
          </a:r>
          <a:r>
            <a:rPr lang="en-US" sz="1800" u="none" dirty="0" err="1">
              <a:uFillTx/>
              <a:latin typeface="Cambria Math" panose="02040503050406030204" pitchFamily="18" charset="0"/>
              <a:ea typeface="Cambria Math" panose="02040503050406030204" pitchFamily="18" charset="0"/>
            </a:rPr>
            <a:t>teknis</a:t>
          </a:r>
          <a:r>
            <a:rPr lang="en-US" sz="1800" u="none" dirty="0">
              <a:uFillTx/>
              <a:latin typeface="Cambria Math" panose="02040503050406030204" pitchFamily="18" charset="0"/>
              <a:ea typeface="Cambria Math" panose="02040503050406030204" pitchFamily="18" charset="0"/>
            </a:rPr>
            <a:t> </a:t>
          </a:r>
          <a:r>
            <a:rPr lang="en-US" sz="1800" u="none" dirty="0" err="1">
              <a:uFillTx/>
              <a:latin typeface="Cambria Math" panose="02040503050406030204" pitchFamily="18" charset="0"/>
              <a:ea typeface="Cambria Math" panose="02040503050406030204" pitchFamily="18" charset="0"/>
            </a:rPr>
            <a:t>maupun</a:t>
          </a:r>
          <a:r>
            <a:rPr lang="en-US" sz="1800" u="none" dirty="0">
              <a:uFillTx/>
              <a:latin typeface="Cambria Math" panose="02040503050406030204" pitchFamily="18" charset="0"/>
              <a:ea typeface="Cambria Math" panose="02040503050406030204" pitchFamily="18" charset="0"/>
            </a:rPr>
            <a:t> </a:t>
          </a:r>
          <a:r>
            <a:rPr lang="en-US" sz="1800" u="none" dirty="0" err="1">
              <a:uFillTx/>
              <a:latin typeface="Cambria Math" panose="02040503050406030204" pitchFamily="18" charset="0"/>
              <a:ea typeface="Cambria Math" panose="02040503050406030204" pitchFamily="18" charset="0"/>
            </a:rPr>
            <a:t>administratif</a:t>
          </a:r>
          <a:r>
            <a:rPr lang="en-US" sz="1800" u="none" dirty="0">
              <a:uFillTx/>
              <a:latin typeface="Cambria Math" panose="02040503050406030204" pitchFamily="18" charset="0"/>
              <a:ea typeface="Cambria Math" panose="02040503050406030204" pitchFamily="18" charset="0"/>
            </a:rPr>
            <a:t>. </a:t>
          </a:r>
          <a:endParaRPr lang="en-US" sz="1800" dirty="0">
            <a:latin typeface="Cambria Math" panose="02040503050406030204" pitchFamily="18" charset="0"/>
            <a:ea typeface="Cambria Math" panose="02040503050406030204" pitchFamily="18" charset="0"/>
            <a:cs typeface="Cambria"/>
          </a:endParaRPr>
        </a:p>
      </dgm:t>
    </dgm:pt>
    <dgm:pt modelId="{19F4D248-A957-DD40-ACAC-D1BFA9628555}" type="parTrans" cxnId="{5A087AAF-4F9F-9542-9667-1DB319B62A75}">
      <dgm:prSet/>
      <dgm:spPr/>
      <dgm:t>
        <a:bodyPr/>
        <a:lstStyle/>
        <a:p>
          <a:endParaRPr lang="en-US" sz="1800">
            <a:latin typeface="+mj-lt"/>
            <a:cs typeface="Cambria"/>
          </a:endParaRPr>
        </a:p>
      </dgm:t>
    </dgm:pt>
    <dgm:pt modelId="{902DCF2D-CF40-3E41-BE82-925293B5A8B6}" type="sibTrans" cxnId="{5A087AAF-4F9F-9542-9667-1DB319B62A75}">
      <dgm:prSet/>
      <dgm:spPr/>
      <dgm:t>
        <a:bodyPr/>
        <a:lstStyle/>
        <a:p>
          <a:endParaRPr lang="en-US" sz="1800">
            <a:latin typeface="+mj-lt"/>
            <a:cs typeface="Cambria"/>
          </a:endParaRPr>
        </a:p>
      </dgm:t>
    </dgm:pt>
    <dgm:pt modelId="{5A967587-03E4-0C44-AA55-FE86F87C0BBA}">
      <dgm:prSet custT="1"/>
      <dgm:spPr/>
      <dgm:t>
        <a:bodyPr/>
        <a:lstStyle/>
        <a:p>
          <a:pPr rtl="0"/>
          <a:r>
            <a:rPr lang="en-US" sz="1800" b="1" dirty="0">
              <a:latin typeface="+mj-lt"/>
              <a:cs typeface="Cambria"/>
            </a:rPr>
            <a:t>TRANSPARAN. </a:t>
          </a:r>
          <a:r>
            <a:rPr lang="en-US" sz="1800" dirty="0" err="1">
              <a:latin typeface="Cambria Math" panose="02040503050406030204" pitchFamily="18" charset="0"/>
              <a:ea typeface="Cambria Math" panose="02040503050406030204" pitchFamily="18" charset="0"/>
            </a:rPr>
            <a:t>Aktivitas</a:t>
          </a:r>
          <a:r>
            <a:rPr lang="en-US" sz="1800" dirty="0">
              <a:latin typeface="Cambria Math" panose="02040503050406030204" pitchFamily="18" charset="0"/>
              <a:ea typeface="Cambria Math" panose="02040503050406030204" pitchFamily="18" charset="0"/>
            </a:rPr>
            <a:t> yang </a:t>
          </a:r>
          <a:r>
            <a:rPr lang="en-US" sz="1800" dirty="0" err="1">
              <a:latin typeface="Cambria Math" panose="02040503050406030204" pitchFamily="18" charset="0"/>
              <a:ea typeface="Cambria Math" panose="02040503050406030204" pitchFamily="18" charset="0"/>
            </a:rPr>
            <a:t>berpengaruh</a:t>
          </a:r>
          <a:r>
            <a:rPr lang="en-US" sz="1800" dirty="0">
              <a:latin typeface="Cambria Math" panose="02040503050406030204" pitchFamily="18" charset="0"/>
              <a:ea typeface="Cambria Math" panose="02040503050406030204" pitchFamily="18" charset="0"/>
            </a:rPr>
            <a:t> </a:t>
          </a:r>
          <a:r>
            <a:rPr lang="en-US" sz="1800" dirty="0" err="1">
              <a:latin typeface="Cambria Math" panose="02040503050406030204" pitchFamily="18" charset="0"/>
              <a:ea typeface="Cambria Math" panose="02040503050406030204" pitchFamily="18" charset="0"/>
            </a:rPr>
            <a:t>terhadap</a:t>
          </a:r>
          <a:r>
            <a:rPr lang="en-US" sz="1800" dirty="0">
              <a:latin typeface="Cambria Math" panose="02040503050406030204" pitchFamily="18" charset="0"/>
              <a:ea typeface="Cambria Math" panose="02040503050406030204" pitchFamily="18" charset="0"/>
            </a:rPr>
            <a:t> </a:t>
          </a:r>
          <a:r>
            <a:rPr lang="en-US" sz="1800" dirty="0" err="1">
              <a:latin typeface="Cambria Math" panose="02040503050406030204" pitchFamily="18" charset="0"/>
              <a:ea typeface="Cambria Math" panose="02040503050406030204" pitchFamily="18" charset="0"/>
            </a:rPr>
            <a:t>kepentingan</a:t>
          </a:r>
          <a:r>
            <a:rPr lang="en-US" sz="1800" dirty="0">
              <a:latin typeface="Cambria Math" panose="02040503050406030204" pitchFamily="18" charset="0"/>
              <a:ea typeface="Cambria Math" panose="02040503050406030204" pitchFamily="18" charset="0"/>
            </a:rPr>
            <a:t> </a:t>
          </a:r>
          <a:r>
            <a:rPr lang="en-US" sz="1800" dirty="0" err="1">
              <a:latin typeface="Cambria Math" panose="02040503050406030204" pitchFamily="18" charset="0"/>
              <a:ea typeface="Cambria Math" panose="02040503050406030204" pitchFamily="18" charset="0"/>
            </a:rPr>
            <a:t>masyarakat</a:t>
          </a:r>
          <a:r>
            <a:rPr lang="en-US" sz="1800" dirty="0">
              <a:latin typeface="Cambria Math" panose="02040503050406030204" pitchFamily="18" charset="0"/>
              <a:ea typeface="Cambria Math" panose="02040503050406030204" pitchFamily="18" charset="0"/>
            </a:rPr>
            <a:t> </a:t>
          </a:r>
          <a:r>
            <a:rPr lang="en-US" sz="1800" dirty="0" err="1">
              <a:latin typeface="Cambria Math" panose="02040503050406030204" pitchFamily="18" charset="0"/>
              <a:ea typeface="Cambria Math" panose="02040503050406030204" pitchFamily="18" charset="0"/>
            </a:rPr>
            <a:t>umum</a:t>
          </a:r>
          <a:r>
            <a:rPr lang="en-US" sz="1800" dirty="0">
              <a:latin typeface="Cambria Math" panose="02040503050406030204" pitchFamily="18" charset="0"/>
              <a:ea typeface="Cambria Math" panose="02040503050406030204" pitchFamily="18" charset="0"/>
            </a:rPr>
            <a:t> </a:t>
          </a:r>
          <a:r>
            <a:rPr lang="en-US" sz="1800" dirty="0" err="1">
              <a:latin typeface="Cambria Math" panose="02040503050406030204" pitchFamily="18" charset="0"/>
              <a:ea typeface="Cambria Math" panose="02040503050406030204" pitchFamily="18" charset="0"/>
            </a:rPr>
            <a:t>harus</a:t>
          </a:r>
          <a:r>
            <a:rPr lang="en-US" sz="1800" dirty="0">
              <a:latin typeface="Cambria Math" panose="02040503050406030204" pitchFamily="18" charset="0"/>
              <a:ea typeface="Cambria Math" panose="02040503050406030204" pitchFamily="18" charset="0"/>
            </a:rPr>
            <a:t> </a:t>
          </a:r>
          <a:r>
            <a:rPr lang="en-US" sz="1800" dirty="0" err="1">
              <a:latin typeface="Cambria Math" panose="02040503050406030204" pitchFamily="18" charset="0"/>
              <a:ea typeface="Cambria Math" panose="02040503050406030204" pitchFamily="18" charset="0"/>
            </a:rPr>
            <a:t>dapat</a:t>
          </a:r>
          <a:r>
            <a:rPr lang="en-US" sz="1800" dirty="0">
              <a:latin typeface="Cambria Math" panose="02040503050406030204" pitchFamily="18" charset="0"/>
              <a:ea typeface="Cambria Math" panose="02040503050406030204" pitchFamily="18" charset="0"/>
            </a:rPr>
            <a:t> </a:t>
          </a:r>
          <a:r>
            <a:rPr lang="en-US" sz="1800" dirty="0" err="1">
              <a:latin typeface="Cambria Math" panose="02040503050406030204" pitchFamily="18" charset="0"/>
              <a:ea typeface="Cambria Math" panose="02040503050406030204" pitchFamily="18" charset="0"/>
            </a:rPr>
            <a:t>diketahui</a:t>
          </a:r>
          <a:r>
            <a:rPr lang="en-US" sz="1800" dirty="0">
              <a:latin typeface="Cambria Math" panose="02040503050406030204" pitchFamily="18" charset="0"/>
              <a:ea typeface="Cambria Math" panose="02040503050406030204" pitchFamily="18" charset="0"/>
            </a:rPr>
            <a:t> oleh </a:t>
          </a:r>
          <a:r>
            <a:rPr lang="en-US" sz="1800" dirty="0" err="1">
              <a:latin typeface="Cambria Math" panose="02040503050406030204" pitchFamily="18" charset="0"/>
              <a:ea typeface="Cambria Math" panose="02040503050406030204" pitchFamily="18" charset="0"/>
            </a:rPr>
            <a:t>segenap</a:t>
          </a:r>
          <a:r>
            <a:rPr lang="en-US" sz="1800" dirty="0">
              <a:latin typeface="Cambria Math" panose="02040503050406030204" pitchFamily="18" charset="0"/>
              <a:ea typeface="Cambria Math" panose="02040503050406030204" pitchFamily="18" charset="0"/>
            </a:rPr>
            <a:t> </a:t>
          </a:r>
          <a:r>
            <a:rPr lang="en-US" sz="1800" dirty="0" err="1">
              <a:latin typeface="Cambria Math" panose="02040503050406030204" pitchFamily="18" charset="0"/>
              <a:ea typeface="Cambria Math" panose="02040503050406030204" pitchFamily="18" charset="0"/>
            </a:rPr>
            <a:t>lapisan</a:t>
          </a:r>
          <a:r>
            <a:rPr lang="en-US" sz="1800" dirty="0">
              <a:latin typeface="Cambria Math" panose="02040503050406030204" pitchFamily="18" charset="0"/>
              <a:ea typeface="Cambria Math" panose="02040503050406030204" pitchFamily="18" charset="0"/>
            </a:rPr>
            <a:t> </a:t>
          </a:r>
          <a:r>
            <a:rPr lang="en-US" sz="1800" dirty="0" err="1">
              <a:latin typeface="Cambria Math" panose="02040503050406030204" pitchFamily="18" charset="0"/>
              <a:ea typeface="Cambria Math" panose="02040503050406030204" pitchFamily="18" charset="0"/>
            </a:rPr>
            <a:t>masyarakat</a:t>
          </a:r>
          <a:r>
            <a:rPr lang="en-US" sz="1800" dirty="0">
              <a:latin typeface="Cambria Math" panose="02040503050406030204" pitchFamily="18" charset="0"/>
              <a:ea typeface="Cambria Math" panose="02040503050406030204" pitchFamily="18" charset="0"/>
            </a:rPr>
            <a:t> </a:t>
          </a:r>
          <a:r>
            <a:rPr lang="en-US" sz="1800" dirty="0" err="1">
              <a:latin typeface="Cambria Math" panose="02040503050406030204" pitchFamily="18" charset="0"/>
              <a:ea typeface="Cambria Math" panose="02040503050406030204" pitchFamily="18" charset="0"/>
            </a:rPr>
            <a:t>dengan</a:t>
          </a:r>
          <a:r>
            <a:rPr lang="en-US" sz="1800" dirty="0">
              <a:latin typeface="Cambria Math" panose="02040503050406030204" pitchFamily="18" charset="0"/>
              <a:ea typeface="Cambria Math" panose="02040503050406030204" pitchFamily="18" charset="0"/>
            </a:rPr>
            <a:t> </a:t>
          </a:r>
          <a:r>
            <a:rPr lang="en-US" sz="1800" dirty="0" err="1">
              <a:latin typeface="Cambria Math" panose="02040503050406030204" pitchFamily="18" charset="0"/>
              <a:ea typeface="Cambria Math" panose="02040503050406030204" pitchFamily="18" charset="0"/>
            </a:rPr>
            <a:t>mudah</a:t>
          </a:r>
          <a:r>
            <a:rPr lang="en-US" sz="1800" dirty="0">
              <a:latin typeface="Cambria Math" panose="02040503050406030204" pitchFamily="18" charset="0"/>
              <a:ea typeface="Cambria Math" panose="02040503050406030204" pitchFamily="18" charset="0"/>
            </a:rPr>
            <a:t> dan </a:t>
          </a:r>
          <a:r>
            <a:rPr lang="en-US" sz="1800" dirty="0" err="1">
              <a:latin typeface="Cambria Math" panose="02040503050406030204" pitchFamily="18" charset="0"/>
              <a:ea typeface="Cambria Math" panose="02040503050406030204" pitchFamily="18" charset="0"/>
            </a:rPr>
            <a:t>terbuka</a:t>
          </a:r>
          <a:r>
            <a:rPr lang="en-US" sz="1800" dirty="0">
              <a:latin typeface="Cambria Math" panose="02040503050406030204" pitchFamily="18" charset="0"/>
              <a:ea typeface="Cambria Math" panose="02040503050406030204" pitchFamily="18" charset="0"/>
            </a:rPr>
            <a:t>. </a:t>
          </a:r>
          <a:endParaRPr lang="en-US" sz="1800" dirty="0">
            <a:latin typeface="Cambria Math" panose="02040503050406030204" pitchFamily="18" charset="0"/>
            <a:ea typeface="Cambria Math" panose="02040503050406030204" pitchFamily="18" charset="0"/>
            <a:cs typeface="Cambria"/>
          </a:endParaRPr>
        </a:p>
      </dgm:t>
    </dgm:pt>
    <dgm:pt modelId="{6C5F36D3-6150-3548-8DEB-2E5DD674EE1E}" type="parTrans" cxnId="{3A14E8EA-796E-4647-8A1A-2AB554747E53}">
      <dgm:prSet/>
      <dgm:spPr/>
      <dgm:t>
        <a:bodyPr/>
        <a:lstStyle/>
        <a:p>
          <a:endParaRPr lang="en-US" sz="1800">
            <a:latin typeface="+mj-lt"/>
            <a:cs typeface="Cambria"/>
          </a:endParaRPr>
        </a:p>
      </dgm:t>
    </dgm:pt>
    <dgm:pt modelId="{AEA4B72A-8479-894B-B7F9-1AEC9849D7F7}" type="sibTrans" cxnId="{3A14E8EA-796E-4647-8A1A-2AB554747E53}">
      <dgm:prSet/>
      <dgm:spPr/>
      <dgm:t>
        <a:bodyPr/>
        <a:lstStyle/>
        <a:p>
          <a:endParaRPr lang="en-US" sz="1800">
            <a:latin typeface="+mj-lt"/>
            <a:cs typeface="Cambria"/>
          </a:endParaRPr>
        </a:p>
      </dgm:t>
    </dgm:pt>
    <dgm:pt modelId="{16ED2054-F050-4CBE-9EBC-212FCC8193F2}">
      <dgm:prSet/>
      <dgm:spPr/>
      <dgm:t>
        <a:bodyPr/>
        <a:lstStyle/>
        <a:p>
          <a:endParaRPr lang="en-US" dirty="0"/>
        </a:p>
      </dgm:t>
    </dgm:pt>
    <dgm:pt modelId="{7D70F75E-6774-4641-927C-D4073D16E0CC}" type="parTrans" cxnId="{B9799A50-D84B-4F77-9B36-EEAB1013CFCD}">
      <dgm:prSet/>
      <dgm:spPr/>
      <dgm:t>
        <a:bodyPr/>
        <a:lstStyle/>
        <a:p>
          <a:endParaRPr lang="en-US"/>
        </a:p>
      </dgm:t>
    </dgm:pt>
    <dgm:pt modelId="{7F2563F6-B12D-4916-88F3-A0A59674EB1D}" type="sibTrans" cxnId="{B9799A50-D84B-4F77-9B36-EEAB1013CFCD}">
      <dgm:prSet/>
      <dgm:spPr/>
      <dgm:t>
        <a:bodyPr/>
        <a:lstStyle/>
        <a:p>
          <a:endParaRPr lang="en-US"/>
        </a:p>
      </dgm:t>
    </dgm:pt>
    <dgm:pt modelId="{280A2126-CF5C-4D87-BF82-B9667F3D23DA}">
      <dgm:prSet/>
      <dgm:spPr/>
      <dgm:t>
        <a:bodyPr/>
        <a:lstStyle/>
        <a:p>
          <a:endParaRPr lang="en-US"/>
        </a:p>
      </dgm:t>
    </dgm:pt>
    <dgm:pt modelId="{B5953788-5F39-4D77-95CB-C655D48C4F72}" type="parTrans" cxnId="{B82AD93E-D941-452B-BC0A-02FD0D66EF96}">
      <dgm:prSet/>
      <dgm:spPr/>
      <dgm:t>
        <a:bodyPr/>
        <a:lstStyle/>
        <a:p>
          <a:endParaRPr lang="en-US"/>
        </a:p>
      </dgm:t>
    </dgm:pt>
    <dgm:pt modelId="{128DA4A7-701F-40B5-9930-B3DCF94A6E7C}" type="sibTrans" cxnId="{B82AD93E-D941-452B-BC0A-02FD0D66EF96}">
      <dgm:prSet/>
      <dgm:spPr/>
      <dgm:t>
        <a:bodyPr/>
        <a:lstStyle/>
        <a:p>
          <a:endParaRPr lang="en-US"/>
        </a:p>
      </dgm:t>
    </dgm:pt>
    <dgm:pt modelId="{0B284658-8801-442A-A0B7-5DB3C4448AC2}">
      <dgm:prSet/>
      <dgm:spPr/>
      <dgm:t>
        <a:bodyPr/>
        <a:lstStyle/>
        <a:p>
          <a:r>
            <a:rPr lang="en-US" b="1" i="0" u="none" dirty="0">
              <a:uFillTx/>
              <a:latin typeface="Cambria Math" panose="02040503050406030204" pitchFamily="18" charset="0"/>
              <a:ea typeface="Cambria Math" panose="02040503050406030204" pitchFamily="18" charset="0"/>
            </a:rPr>
            <a:t>SUSTAINABEL.</a:t>
          </a:r>
          <a:r>
            <a:rPr lang="en-US" i="1" u="none" dirty="0">
              <a:uFillTx/>
            </a:rPr>
            <a:t> </a:t>
          </a:r>
          <a:r>
            <a:rPr lang="en-US" u="none" dirty="0" err="1">
              <a:uFillTx/>
              <a:latin typeface="Cambria Math" panose="02040503050406030204" pitchFamily="18" charset="0"/>
              <a:ea typeface="Cambria Math" panose="02040503050406030204" pitchFamily="18" charset="0"/>
            </a:rPr>
            <a:t>Kegiatan</a:t>
          </a:r>
          <a:r>
            <a:rPr lang="en-US" u="none" dirty="0">
              <a:uFillTx/>
              <a:latin typeface="Cambria Math" panose="02040503050406030204" pitchFamily="18" charset="0"/>
              <a:ea typeface="Cambria Math" panose="02040503050406030204" pitchFamily="18" charset="0"/>
            </a:rPr>
            <a:t> </a:t>
          </a:r>
          <a:r>
            <a:rPr lang="en-US" u="none" dirty="0" err="1">
              <a:uFillTx/>
              <a:latin typeface="Cambria Math" panose="02040503050406030204" pitchFamily="18" charset="0"/>
              <a:ea typeface="Cambria Math" panose="02040503050406030204" pitchFamily="18" charset="0"/>
            </a:rPr>
            <a:t>usaha</a:t>
          </a:r>
          <a:r>
            <a:rPr lang="en-US" u="none" dirty="0">
              <a:uFillTx/>
              <a:latin typeface="Cambria Math" panose="02040503050406030204" pitchFamily="18" charset="0"/>
              <a:ea typeface="Cambria Math" panose="02040503050406030204" pitchFamily="18" charset="0"/>
            </a:rPr>
            <a:t> </a:t>
          </a:r>
          <a:r>
            <a:rPr lang="en-US" u="none" dirty="0" err="1">
              <a:uFillTx/>
              <a:latin typeface="Cambria Math" panose="02040503050406030204" pitchFamily="18" charset="0"/>
              <a:ea typeface="Cambria Math" panose="02040503050406030204" pitchFamily="18" charset="0"/>
            </a:rPr>
            <a:t>harus</a:t>
          </a:r>
          <a:r>
            <a:rPr lang="en-US" u="none" dirty="0">
              <a:uFillTx/>
              <a:latin typeface="Cambria Math" panose="02040503050406030204" pitchFamily="18" charset="0"/>
              <a:ea typeface="Cambria Math" panose="02040503050406030204" pitchFamily="18" charset="0"/>
            </a:rPr>
            <a:t> </a:t>
          </a:r>
          <a:r>
            <a:rPr lang="en-US" u="none" dirty="0" err="1">
              <a:uFillTx/>
              <a:latin typeface="Cambria Math" panose="02040503050406030204" pitchFamily="18" charset="0"/>
              <a:ea typeface="Cambria Math" panose="02040503050406030204" pitchFamily="18" charset="0"/>
            </a:rPr>
            <a:t>dapat</a:t>
          </a:r>
          <a:r>
            <a:rPr lang="en-US" u="none" dirty="0">
              <a:uFillTx/>
              <a:latin typeface="Cambria Math" panose="02040503050406030204" pitchFamily="18" charset="0"/>
              <a:ea typeface="Cambria Math" panose="02040503050406030204" pitchFamily="18" charset="0"/>
            </a:rPr>
            <a:t> </a:t>
          </a:r>
          <a:r>
            <a:rPr lang="en-US" u="none" dirty="0" err="1">
              <a:uFillTx/>
              <a:latin typeface="Cambria Math" panose="02040503050406030204" pitchFamily="18" charset="0"/>
              <a:ea typeface="Cambria Math" panose="02040503050406030204" pitchFamily="18" charset="0"/>
            </a:rPr>
            <a:t>dikembangkan</a:t>
          </a:r>
          <a:r>
            <a:rPr lang="en-US" u="none" dirty="0">
              <a:uFillTx/>
              <a:latin typeface="Cambria Math" panose="02040503050406030204" pitchFamily="18" charset="0"/>
              <a:ea typeface="Cambria Math" panose="02040503050406030204" pitchFamily="18" charset="0"/>
            </a:rPr>
            <a:t> dan </a:t>
          </a:r>
          <a:r>
            <a:rPr lang="en-US" u="none" dirty="0" err="1">
              <a:uFillTx/>
              <a:latin typeface="Cambria Math" panose="02040503050406030204" pitchFamily="18" charset="0"/>
              <a:ea typeface="Cambria Math" panose="02040503050406030204" pitchFamily="18" charset="0"/>
            </a:rPr>
            <a:t>dilestarikan</a:t>
          </a:r>
          <a:r>
            <a:rPr lang="en-US" u="none" dirty="0">
              <a:uFillTx/>
              <a:latin typeface="Cambria Math" panose="02040503050406030204" pitchFamily="18" charset="0"/>
              <a:ea typeface="Cambria Math" panose="02040503050406030204" pitchFamily="18" charset="0"/>
            </a:rPr>
            <a:t> oleh </a:t>
          </a:r>
          <a:r>
            <a:rPr lang="en-US" u="none" dirty="0" err="1">
              <a:uFillTx/>
              <a:latin typeface="Cambria Math" panose="02040503050406030204" pitchFamily="18" charset="0"/>
              <a:ea typeface="Cambria Math" panose="02040503050406030204" pitchFamily="18" charset="0"/>
            </a:rPr>
            <a:t>masyarakat</a:t>
          </a:r>
          <a:r>
            <a:rPr lang="en-US" u="none" dirty="0">
              <a:uFillTx/>
              <a:latin typeface="Cambria Math" panose="02040503050406030204" pitchFamily="18" charset="0"/>
              <a:ea typeface="Cambria Math" panose="02040503050406030204" pitchFamily="18" charset="0"/>
            </a:rPr>
            <a:t> </a:t>
          </a:r>
          <a:r>
            <a:rPr lang="en-US" u="none" dirty="0" err="1">
              <a:uFillTx/>
              <a:latin typeface="Cambria Math" panose="02040503050406030204" pitchFamily="18" charset="0"/>
              <a:ea typeface="Cambria Math" panose="02040503050406030204" pitchFamily="18" charset="0"/>
            </a:rPr>
            <a:t>dalam</a:t>
          </a:r>
          <a:r>
            <a:rPr lang="en-US" u="none" dirty="0">
              <a:uFillTx/>
              <a:latin typeface="Cambria Math" panose="02040503050406030204" pitchFamily="18" charset="0"/>
              <a:ea typeface="Cambria Math" panose="02040503050406030204" pitchFamily="18" charset="0"/>
            </a:rPr>
            <a:t> </a:t>
          </a:r>
          <a:r>
            <a:rPr lang="en-US" u="none" dirty="0" err="1">
              <a:uFillTx/>
              <a:latin typeface="Cambria Math" panose="02040503050406030204" pitchFamily="18" charset="0"/>
              <a:ea typeface="Cambria Math" panose="02040503050406030204" pitchFamily="18" charset="0"/>
            </a:rPr>
            <a:t>wadah</a:t>
          </a:r>
          <a:r>
            <a:rPr lang="en-US" u="none" dirty="0">
              <a:uFillTx/>
              <a:latin typeface="Cambria Math" panose="02040503050406030204" pitchFamily="18" charset="0"/>
              <a:ea typeface="Cambria Math" panose="02040503050406030204" pitchFamily="18" charset="0"/>
            </a:rPr>
            <a:t> </a:t>
          </a:r>
          <a:r>
            <a:rPr lang="en-US" u="none" dirty="0" err="1">
              <a:uFillTx/>
              <a:latin typeface="Cambria Math" panose="02040503050406030204" pitchFamily="18" charset="0"/>
              <a:ea typeface="Cambria Math" panose="02040503050406030204" pitchFamily="18" charset="0"/>
            </a:rPr>
            <a:t>BUMDesa</a:t>
          </a:r>
          <a:r>
            <a:rPr lang="en-US" u="none" dirty="0">
              <a:uFillTx/>
              <a:latin typeface="Cambria Math" panose="02040503050406030204" pitchFamily="18" charset="0"/>
              <a:ea typeface="Cambria Math" panose="02040503050406030204" pitchFamily="18" charset="0"/>
            </a:rPr>
            <a:t>. </a:t>
          </a:r>
          <a:endParaRPr lang="en-US" dirty="0">
            <a:latin typeface="Cambria Math" panose="02040503050406030204" pitchFamily="18" charset="0"/>
            <a:ea typeface="Cambria Math" panose="02040503050406030204" pitchFamily="18" charset="0"/>
          </a:endParaRPr>
        </a:p>
      </dgm:t>
    </dgm:pt>
    <dgm:pt modelId="{99079D31-0415-467D-939C-EA21A0F83F22}" type="parTrans" cxnId="{72408AF1-AE81-4F96-ACDA-AB936D32BA49}">
      <dgm:prSet/>
      <dgm:spPr/>
      <dgm:t>
        <a:bodyPr/>
        <a:lstStyle/>
        <a:p>
          <a:endParaRPr lang="en-US"/>
        </a:p>
      </dgm:t>
    </dgm:pt>
    <dgm:pt modelId="{94E919C0-4E72-4392-87ED-5A200563DBF4}" type="sibTrans" cxnId="{72408AF1-AE81-4F96-ACDA-AB936D32BA49}">
      <dgm:prSet/>
      <dgm:spPr/>
      <dgm:t>
        <a:bodyPr/>
        <a:lstStyle/>
        <a:p>
          <a:endParaRPr lang="en-US"/>
        </a:p>
      </dgm:t>
    </dgm:pt>
    <dgm:pt modelId="{9A25CA02-9B1D-48F8-968E-E8EDC45E632D}" type="pres">
      <dgm:prSet presAssocID="{DDE18665-D3FD-BD45-846B-1457CC17004F}" presName="Name0" presStyleCnt="0">
        <dgm:presLayoutVars>
          <dgm:chMax val="7"/>
          <dgm:chPref val="7"/>
          <dgm:dir/>
        </dgm:presLayoutVars>
      </dgm:prSet>
      <dgm:spPr/>
    </dgm:pt>
    <dgm:pt modelId="{5F5B0A37-7F9A-43E1-B7D5-97A6E6C96154}" type="pres">
      <dgm:prSet presAssocID="{DDE18665-D3FD-BD45-846B-1457CC17004F}" presName="Name1" presStyleCnt="0"/>
      <dgm:spPr/>
    </dgm:pt>
    <dgm:pt modelId="{83578998-6F9F-4FB3-9EBA-A613C212E2E0}" type="pres">
      <dgm:prSet presAssocID="{DDE18665-D3FD-BD45-846B-1457CC17004F}" presName="cycle" presStyleCnt="0"/>
      <dgm:spPr/>
    </dgm:pt>
    <dgm:pt modelId="{3C722884-90F6-41A0-991F-A5EDC2F79861}" type="pres">
      <dgm:prSet presAssocID="{DDE18665-D3FD-BD45-846B-1457CC17004F}" presName="srcNode" presStyleLbl="node1" presStyleIdx="0" presStyleCnt="6"/>
      <dgm:spPr/>
    </dgm:pt>
    <dgm:pt modelId="{BC049491-8286-44C0-B083-B9D9DE681F96}" type="pres">
      <dgm:prSet presAssocID="{DDE18665-D3FD-BD45-846B-1457CC17004F}" presName="conn" presStyleLbl="parChTrans1D2" presStyleIdx="0" presStyleCnt="1"/>
      <dgm:spPr/>
    </dgm:pt>
    <dgm:pt modelId="{CF89AA54-D8E3-4EB9-97B0-9E0BE434A484}" type="pres">
      <dgm:prSet presAssocID="{DDE18665-D3FD-BD45-846B-1457CC17004F}" presName="extraNode" presStyleLbl="node1" presStyleIdx="0" presStyleCnt="6"/>
      <dgm:spPr/>
    </dgm:pt>
    <dgm:pt modelId="{9DFD5E4B-0A04-4EAB-A7CD-A5F1A3E58801}" type="pres">
      <dgm:prSet presAssocID="{DDE18665-D3FD-BD45-846B-1457CC17004F}" presName="dstNode" presStyleLbl="node1" presStyleIdx="0" presStyleCnt="6"/>
      <dgm:spPr/>
    </dgm:pt>
    <dgm:pt modelId="{6D3018CD-4CF0-49DE-BDF5-390619877D8E}" type="pres">
      <dgm:prSet presAssocID="{D7C73DB2-E12F-B144-8456-D7A340FB9FFB}" presName="text_1" presStyleLbl="node1" presStyleIdx="0" presStyleCnt="6">
        <dgm:presLayoutVars>
          <dgm:bulletEnabled val="1"/>
        </dgm:presLayoutVars>
      </dgm:prSet>
      <dgm:spPr/>
    </dgm:pt>
    <dgm:pt modelId="{ED522022-28AF-4C5C-887E-02EEA437B40A}" type="pres">
      <dgm:prSet presAssocID="{D7C73DB2-E12F-B144-8456-D7A340FB9FFB}" presName="accent_1" presStyleCnt="0"/>
      <dgm:spPr/>
    </dgm:pt>
    <dgm:pt modelId="{22FF71E3-82C9-4C61-9742-AFC75B0D4070}" type="pres">
      <dgm:prSet presAssocID="{D7C73DB2-E12F-B144-8456-D7A340FB9FFB}" presName="accentRepeatNode" presStyleLbl="solidFgAcc1" presStyleIdx="0" presStyleCnt="6"/>
      <dgm:spPr/>
    </dgm:pt>
    <dgm:pt modelId="{6D9782AF-6974-477C-B32E-E649B11D987B}" type="pres">
      <dgm:prSet presAssocID="{40C3EDB8-14D0-6A4E-BE0C-3E11D17AE065}" presName="text_2" presStyleLbl="node1" presStyleIdx="1" presStyleCnt="6" custScaleY="135093">
        <dgm:presLayoutVars>
          <dgm:bulletEnabled val="1"/>
        </dgm:presLayoutVars>
      </dgm:prSet>
      <dgm:spPr/>
    </dgm:pt>
    <dgm:pt modelId="{089E0C4A-97D0-4EC9-9C84-E68D3463711B}" type="pres">
      <dgm:prSet presAssocID="{40C3EDB8-14D0-6A4E-BE0C-3E11D17AE065}" presName="accent_2" presStyleCnt="0"/>
      <dgm:spPr/>
    </dgm:pt>
    <dgm:pt modelId="{4015382A-033A-4B05-B87F-2B7A68954D8F}" type="pres">
      <dgm:prSet presAssocID="{40C3EDB8-14D0-6A4E-BE0C-3E11D17AE065}" presName="accentRepeatNode" presStyleLbl="solidFgAcc1" presStyleIdx="1" presStyleCnt="6"/>
      <dgm:spPr/>
    </dgm:pt>
    <dgm:pt modelId="{62341356-2332-4EF6-9729-9F5B0D299D4D}" type="pres">
      <dgm:prSet presAssocID="{1BFC7363-0734-434E-AAFA-7A0ECDB516C0}" presName="text_3" presStyleLbl="node1" presStyleIdx="2" presStyleCnt="6">
        <dgm:presLayoutVars>
          <dgm:bulletEnabled val="1"/>
        </dgm:presLayoutVars>
      </dgm:prSet>
      <dgm:spPr/>
    </dgm:pt>
    <dgm:pt modelId="{C1F6D4C9-463B-4989-920F-38AA4E55E1F1}" type="pres">
      <dgm:prSet presAssocID="{1BFC7363-0734-434E-AAFA-7A0ECDB516C0}" presName="accent_3" presStyleCnt="0"/>
      <dgm:spPr/>
    </dgm:pt>
    <dgm:pt modelId="{136D835F-CC01-46E5-B2E5-2042B59B4D2D}" type="pres">
      <dgm:prSet presAssocID="{1BFC7363-0734-434E-AAFA-7A0ECDB516C0}" presName="accentRepeatNode" presStyleLbl="solidFgAcc1" presStyleIdx="2" presStyleCnt="6"/>
      <dgm:spPr/>
    </dgm:pt>
    <dgm:pt modelId="{4EAA84BD-5691-4217-94CD-77D9921F651B}" type="pres">
      <dgm:prSet presAssocID="{5A967587-03E4-0C44-AA55-FE86F87C0BBA}" presName="text_4" presStyleLbl="node1" presStyleIdx="3" presStyleCnt="6">
        <dgm:presLayoutVars>
          <dgm:bulletEnabled val="1"/>
        </dgm:presLayoutVars>
      </dgm:prSet>
      <dgm:spPr/>
    </dgm:pt>
    <dgm:pt modelId="{054F4901-9694-4F2D-83BA-C3CB36B01A13}" type="pres">
      <dgm:prSet presAssocID="{5A967587-03E4-0C44-AA55-FE86F87C0BBA}" presName="accent_4" presStyleCnt="0"/>
      <dgm:spPr/>
    </dgm:pt>
    <dgm:pt modelId="{2F22B48D-9A68-400D-8FA8-185653CCE0A1}" type="pres">
      <dgm:prSet presAssocID="{5A967587-03E4-0C44-AA55-FE86F87C0BBA}" presName="accentRepeatNode" presStyleLbl="solidFgAcc1" presStyleIdx="3" presStyleCnt="6"/>
      <dgm:spPr/>
    </dgm:pt>
    <dgm:pt modelId="{EBD593BA-523B-41B8-8041-25124778D0BC}" type="pres">
      <dgm:prSet presAssocID="{E16EEC86-6538-D04D-BEC2-590573E0E2FA}" presName="text_5" presStyleLbl="node1" presStyleIdx="4" presStyleCnt="6">
        <dgm:presLayoutVars>
          <dgm:bulletEnabled val="1"/>
        </dgm:presLayoutVars>
      </dgm:prSet>
      <dgm:spPr/>
    </dgm:pt>
    <dgm:pt modelId="{FC2BB263-1DB0-4120-AF53-991889CB6296}" type="pres">
      <dgm:prSet presAssocID="{E16EEC86-6538-D04D-BEC2-590573E0E2FA}" presName="accent_5" presStyleCnt="0"/>
      <dgm:spPr/>
    </dgm:pt>
    <dgm:pt modelId="{DA3517A8-3246-43FD-B006-7A2CA27B5D6A}" type="pres">
      <dgm:prSet presAssocID="{E16EEC86-6538-D04D-BEC2-590573E0E2FA}" presName="accentRepeatNode" presStyleLbl="solidFgAcc1" presStyleIdx="4" presStyleCnt="6"/>
      <dgm:spPr/>
    </dgm:pt>
    <dgm:pt modelId="{548305B4-11B8-4A63-93D1-C776190FDDDC}" type="pres">
      <dgm:prSet presAssocID="{0B284658-8801-442A-A0B7-5DB3C4448AC2}" presName="text_6" presStyleLbl="node1" presStyleIdx="5" presStyleCnt="6">
        <dgm:presLayoutVars>
          <dgm:bulletEnabled val="1"/>
        </dgm:presLayoutVars>
      </dgm:prSet>
      <dgm:spPr/>
    </dgm:pt>
    <dgm:pt modelId="{F72D288D-C268-460D-958C-32EC5EFAD36A}" type="pres">
      <dgm:prSet presAssocID="{0B284658-8801-442A-A0B7-5DB3C4448AC2}" presName="accent_6" presStyleCnt="0"/>
      <dgm:spPr/>
    </dgm:pt>
    <dgm:pt modelId="{8AD08976-69FC-4156-988C-B813598CBC64}" type="pres">
      <dgm:prSet presAssocID="{0B284658-8801-442A-A0B7-5DB3C4448AC2}" presName="accentRepeatNode" presStyleLbl="solidFgAcc1" presStyleIdx="5" presStyleCnt="6"/>
      <dgm:spPr/>
    </dgm:pt>
  </dgm:ptLst>
  <dgm:cxnLst>
    <dgm:cxn modelId="{1BB2FB11-8348-CF45-A60D-A62DA1A07EF6}" srcId="{DDE18665-D3FD-BD45-846B-1457CC17004F}" destId="{1BFC7363-0734-434E-AAFA-7A0ECDB516C0}" srcOrd="2" destOrd="0" parTransId="{1DC11EB9-0FA6-294A-88CE-B8CCB2F7A1DD}" sibTransId="{081C7E09-D41C-6146-9703-084B52F5FD09}"/>
    <dgm:cxn modelId="{32C6FC15-40DA-41D0-9490-7C5200B9B71B}" type="presOf" srcId="{5A967587-03E4-0C44-AA55-FE86F87C0BBA}" destId="{4EAA84BD-5691-4217-94CD-77D9921F651B}" srcOrd="0" destOrd="0" presId="urn:microsoft.com/office/officeart/2008/layout/VerticalCurvedList"/>
    <dgm:cxn modelId="{A1446225-9942-4262-9ECE-F652127C9BA1}" type="presOf" srcId="{0D01D78A-CB15-7D4E-AC36-DB5BC7E6498E}" destId="{BC049491-8286-44C0-B083-B9D9DE681F96}" srcOrd="0" destOrd="0" presId="urn:microsoft.com/office/officeart/2008/layout/VerticalCurvedList"/>
    <dgm:cxn modelId="{B82AD93E-D941-452B-BC0A-02FD0D66EF96}" srcId="{5A967587-03E4-0C44-AA55-FE86F87C0BBA}" destId="{280A2126-CF5C-4D87-BF82-B9667F3D23DA}" srcOrd="1" destOrd="0" parTransId="{B5953788-5F39-4D77-95CB-C655D48C4F72}" sibTransId="{128DA4A7-701F-40B5-9930-B3DCF94A6E7C}"/>
    <dgm:cxn modelId="{1FC9FD6D-B8BC-F24B-BF74-F9355CBEBD84}" srcId="{DDE18665-D3FD-BD45-846B-1457CC17004F}" destId="{D7C73DB2-E12F-B144-8456-D7A340FB9FFB}" srcOrd="0" destOrd="0" parTransId="{66BBF900-3EF6-584A-9CC0-3778E7A53D41}" sibTransId="{0D01D78A-CB15-7D4E-AC36-DB5BC7E6498E}"/>
    <dgm:cxn modelId="{B9799A50-D84B-4F77-9B36-EEAB1013CFCD}" srcId="{5A967587-03E4-0C44-AA55-FE86F87C0BBA}" destId="{16ED2054-F050-4CBE-9EBC-212FCC8193F2}" srcOrd="0" destOrd="0" parTransId="{7D70F75E-6774-4641-927C-D4073D16E0CC}" sibTransId="{7F2563F6-B12D-4916-88F3-A0A59674EB1D}"/>
    <dgm:cxn modelId="{D5D22D9D-9960-4CCA-B1E2-1CED6611C414}" type="presOf" srcId="{280A2126-CF5C-4D87-BF82-B9667F3D23DA}" destId="{4EAA84BD-5691-4217-94CD-77D9921F651B}" srcOrd="0" destOrd="2" presId="urn:microsoft.com/office/officeart/2008/layout/VerticalCurvedList"/>
    <dgm:cxn modelId="{BF9D47A5-3ED2-4FBF-8B40-49FC64FAFE46}" type="presOf" srcId="{16ED2054-F050-4CBE-9EBC-212FCC8193F2}" destId="{4EAA84BD-5691-4217-94CD-77D9921F651B}" srcOrd="0" destOrd="1" presId="urn:microsoft.com/office/officeart/2008/layout/VerticalCurvedList"/>
    <dgm:cxn modelId="{A7ECBAAB-D819-4D01-9FF8-92D4C70F9B49}" type="presOf" srcId="{E16EEC86-6538-D04D-BEC2-590573E0E2FA}" destId="{EBD593BA-523B-41B8-8041-25124778D0BC}" srcOrd="0" destOrd="0" presId="urn:microsoft.com/office/officeart/2008/layout/VerticalCurvedList"/>
    <dgm:cxn modelId="{5A087AAF-4F9F-9542-9667-1DB319B62A75}" srcId="{DDE18665-D3FD-BD45-846B-1457CC17004F}" destId="{E16EEC86-6538-D04D-BEC2-590573E0E2FA}" srcOrd="4" destOrd="0" parTransId="{19F4D248-A957-DD40-ACAC-D1BFA9628555}" sibTransId="{902DCF2D-CF40-3E41-BE82-925293B5A8B6}"/>
    <dgm:cxn modelId="{998C6EC3-F8FB-4068-AA86-EF089EAB5DE9}" type="presOf" srcId="{1BFC7363-0734-434E-AAFA-7A0ECDB516C0}" destId="{62341356-2332-4EF6-9729-9F5B0D299D4D}" srcOrd="0" destOrd="0" presId="urn:microsoft.com/office/officeart/2008/layout/VerticalCurvedList"/>
    <dgm:cxn modelId="{E9C1D8D1-884E-4797-BCC8-E54FF8550532}" type="presOf" srcId="{DDE18665-D3FD-BD45-846B-1457CC17004F}" destId="{9A25CA02-9B1D-48F8-968E-E8EDC45E632D}" srcOrd="0" destOrd="0" presId="urn:microsoft.com/office/officeart/2008/layout/VerticalCurvedList"/>
    <dgm:cxn modelId="{5DF21ADE-164C-4A36-8B71-034E0C26B6C0}" type="presOf" srcId="{0B284658-8801-442A-A0B7-5DB3C4448AC2}" destId="{548305B4-11B8-4A63-93D1-C776190FDDDC}" srcOrd="0" destOrd="0" presId="urn:microsoft.com/office/officeart/2008/layout/VerticalCurvedList"/>
    <dgm:cxn modelId="{E6C56AE3-29B7-1044-94BE-403BFEC56277}" srcId="{DDE18665-D3FD-BD45-846B-1457CC17004F}" destId="{40C3EDB8-14D0-6A4E-BE0C-3E11D17AE065}" srcOrd="1" destOrd="0" parTransId="{F66593B9-76F3-AF45-B498-2819941023C7}" sibTransId="{2CE21469-C1EB-E644-A908-7DF015320153}"/>
    <dgm:cxn modelId="{B0F58BE3-6696-4B09-8C44-E11B313B4FFD}" type="presOf" srcId="{D7C73DB2-E12F-B144-8456-D7A340FB9FFB}" destId="{6D3018CD-4CF0-49DE-BDF5-390619877D8E}" srcOrd="0" destOrd="0" presId="urn:microsoft.com/office/officeart/2008/layout/VerticalCurvedList"/>
    <dgm:cxn modelId="{3A14E8EA-796E-4647-8A1A-2AB554747E53}" srcId="{DDE18665-D3FD-BD45-846B-1457CC17004F}" destId="{5A967587-03E4-0C44-AA55-FE86F87C0BBA}" srcOrd="3" destOrd="0" parTransId="{6C5F36D3-6150-3548-8DEB-2E5DD674EE1E}" sibTransId="{AEA4B72A-8479-894B-B7F9-1AEC9849D7F7}"/>
    <dgm:cxn modelId="{72408AF1-AE81-4F96-ACDA-AB936D32BA49}" srcId="{DDE18665-D3FD-BD45-846B-1457CC17004F}" destId="{0B284658-8801-442A-A0B7-5DB3C4448AC2}" srcOrd="5" destOrd="0" parTransId="{99079D31-0415-467D-939C-EA21A0F83F22}" sibTransId="{94E919C0-4E72-4392-87ED-5A200563DBF4}"/>
    <dgm:cxn modelId="{363BACFC-FA78-48D1-A3F3-AFD2F98879D5}" type="presOf" srcId="{40C3EDB8-14D0-6A4E-BE0C-3E11D17AE065}" destId="{6D9782AF-6974-477C-B32E-E649B11D987B}" srcOrd="0" destOrd="0" presId="urn:microsoft.com/office/officeart/2008/layout/VerticalCurvedList"/>
    <dgm:cxn modelId="{84FF0147-6C0F-4D85-9D40-0D630A8D7A22}" type="presParOf" srcId="{9A25CA02-9B1D-48F8-968E-E8EDC45E632D}" destId="{5F5B0A37-7F9A-43E1-B7D5-97A6E6C96154}" srcOrd="0" destOrd="0" presId="urn:microsoft.com/office/officeart/2008/layout/VerticalCurvedList"/>
    <dgm:cxn modelId="{BE3EB2D5-5CB6-4E62-8337-8D64D34ED599}" type="presParOf" srcId="{5F5B0A37-7F9A-43E1-B7D5-97A6E6C96154}" destId="{83578998-6F9F-4FB3-9EBA-A613C212E2E0}" srcOrd="0" destOrd="0" presId="urn:microsoft.com/office/officeart/2008/layout/VerticalCurvedList"/>
    <dgm:cxn modelId="{4A26627E-4BE4-4CB9-82C7-C28F5214AA9C}" type="presParOf" srcId="{83578998-6F9F-4FB3-9EBA-A613C212E2E0}" destId="{3C722884-90F6-41A0-991F-A5EDC2F79861}" srcOrd="0" destOrd="0" presId="urn:microsoft.com/office/officeart/2008/layout/VerticalCurvedList"/>
    <dgm:cxn modelId="{5386640D-2FF9-4CBD-8207-9E1EBDB34CB5}" type="presParOf" srcId="{83578998-6F9F-4FB3-9EBA-A613C212E2E0}" destId="{BC049491-8286-44C0-B083-B9D9DE681F96}" srcOrd="1" destOrd="0" presId="urn:microsoft.com/office/officeart/2008/layout/VerticalCurvedList"/>
    <dgm:cxn modelId="{1E22CE0A-989A-4E84-A58C-19A95E07A854}" type="presParOf" srcId="{83578998-6F9F-4FB3-9EBA-A613C212E2E0}" destId="{CF89AA54-D8E3-4EB9-97B0-9E0BE434A484}" srcOrd="2" destOrd="0" presId="urn:microsoft.com/office/officeart/2008/layout/VerticalCurvedList"/>
    <dgm:cxn modelId="{752D07DF-7262-4A00-8A3F-F0B11E053B37}" type="presParOf" srcId="{83578998-6F9F-4FB3-9EBA-A613C212E2E0}" destId="{9DFD5E4B-0A04-4EAB-A7CD-A5F1A3E58801}" srcOrd="3" destOrd="0" presId="urn:microsoft.com/office/officeart/2008/layout/VerticalCurvedList"/>
    <dgm:cxn modelId="{CB7CF6B5-DF15-42BC-82F3-4139ACCA511B}" type="presParOf" srcId="{5F5B0A37-7F9A-43E1-B7D5-97A6E6C96154}" destId="{6D3018CD-4CF0-49DE-BDF5-390619877D8E}" srcOrd="1" destOrd="0" presId="urn:microsoft.com/office/officeart/2008/layout/VerticalCurvedList"/>
    <dgm:cxn modelId="{E556EEFF-49D9-461A-801B-70A329CA225C}" type="presParOf" srcId="{5F5B0A37-7F9A-43E1-B7D5-97A6E6C96154}" destId="{ED522022-28AF-4C5C-887E-02EEA437B40A}" srcOrd="2" destOrd="0" presId="urn:microsoft.com/office/officeart/2008/layout/VerticalCurvedList"/>
    <dgm:cxn modelId="{FFA4EF88-4FC3-4737-948A-7B2572732D8A}" type="presParOf" srcId="{ED522022-28AF-4C5C-887E-02EEA437B40A}" destId="{22FF71E3-82C9-4C61-9742-AFC75B0D4070}" srcOrd="0" destOrd="0" presId="urn:microsoft.com/office/officeart/2008/layout/VerticalCurvedList"/>
    <dgm:cxn modelId="{779F90F0-6C14-4964-A1C2-24D3EA70887B}" type="presParOf" srcId="{5F5B0A37-7F9A-43E1-B7D5-97A6E6C96154}" destId="{6D9782AF-6974-477C-B32E-E649B11D987B}" srcOrd="3" destOrd="0" presId="urn:microsoft.com/office/officeart/2008/layout/VerticalCurvedList"/>
    <dgm:cxn modelId="{133F4838-9C74-480C-9DF2-38A2D0E67076}" type="presParOf" srcId="{5F5B0A37-7F9A-43E1-B7D5-97A6E6C96154}" destId="{089E0C4A-97D0-4EC9-9C84-E68D3463711B}" srcOrd="4" destOrd="0" presId="urn:microsoft.com/office/officeart/2008/layout/VerticalCurvedList"/>
    <dgm:cxn modelId="{6D5690F1-85C9-49D3-BDF6-FA897CA2F443}" type="presParOf" srcId="{089E0C4A-97D0-4EC9-9C84-E68D3463711B}" destId="{4015382A-033A-4B05-B87F-2B7A68954D8F}" srcOrd="0" destOrd="0" presId="urn:microsoft.com/office/officeart/2008/layout/VerticalCurvedList"/>
    <dgm:cxn modelId="{2E01E875-E9EF-4E0A-9E64-D06DA9CA3D8C}" type="presParOf" srcId="{5F5B0A37-7F9A-43E1-B7D5-97A6E6C96154}" destId="{62341356-2332-4EF6-9729-9F5B0D299D4D}" srcOrd="5" destOrd="0" presId="urn:microsoft.com/office/officeart/2008/layout/VerticalCurvedList"/>
    <dgm:cxn modelId="{CF301215-4AA4-403D-AE54-77D4083B953F}" type="presParOf" srcId="{5F5B0A37-7F9A-43E1-B7D5-97A6E6C96154}" destId="{C1F6D4C9-463B-4989-920F-38AA4E55E1F1}" srcOrd="6" destOrd="0" presId="urn:microsoft.com/office/officeart/2008/layout/VerticalCurvedList"/>
    <dgm:cxn modelId="{6686FA5D-A03B-4FFA-A83C-EA3CAC5C7148}" type="presParOf" srcId="{C1F6D4C9-463B-4989-920F-38AA4E55E1F1}" destId="{136D835F-CC01-46E5-B2E5-2042B59B4D2D}" srcOrd="0" destOrd="0" presId="urn:microsoft.com/office/officeart/2008/layout/VerticalCurvedList"/>
    <dgm:cxn modelId="{F7F3CA09-9E7F-4FAF-9B9C-2E0ADED50BE7}" type="presParOf" srcId="{5F5B0A37-7F9A-43E1-B7D5-97A6E6C96154}" destId="{4EAA84BD-5691-4217-94CD-77D9921F651B}" srcOrd="7" destOrd="0" presId="urn:microsoft.com/office/officeart/2008/layout/VerticalCurvedList"/>
    <dgm:cxn modelId="{72F34E6A-1C17-416B-BD13-70526162B02D}" type="presParOf" srcId="{5F5B0A37-7F9A-43E1-B7D5-97A6E6C96154}" destId="{054F4901-9694-4F2D-83BA-C3CB36B01A13}" srcOrd="8" destOrd="0" presId="urn:microsoft.com/office/officeart/2008/layout/VerticalCurvedList"/>
    <dgm:cxn modelId="{F048BD9C-DAFD-4DFA-9528-9592F8BF0CCF}" type="presParOf" srcId="{054F4901-9694-4F2D-83BA-C3CB36B01A13}" destId="{2F22B48D-9A68-400D-8FA8-185653CCE0A1}" srcOrd="0" destOrd="0" presId="urn:microsoft.com/office/officeart/2008/layout/VerticalCurvedList"/>
    <dgm:cxn modelId="{B63879DB-B7D5-48B8-A1E2-16C311F85102}" type="presParOf" srcId="{5F5B0A37-7F9A-43E1-B7D5-97A6E6C96154}" destId="{EBD593BA-523B-41B8-8041-25124778D0BC}" srcOrd="9" destOrd="0" presId="urn:microsoft.com/office/officeart/2008/layout/VerticalCurvedList"/>
    <dgm:cxn modelId="{3FE501FE-A31C-43FC-8836-26E3EECAF659}" type="presParOf" srcId="{5F5B0A37-7F9A-43E1-B7D5-97A6E6C96154}" destId="{FC2BB263-1DB0-4120-AF53-991889CB6296}" srcOrd="10" destOrd="0" presId="urn:microsoft.com/office/officeart/2008/layout/VerticalCurvedList"/>
    <dgm:cxn modelId="{B669FE13-B607-41F9-AB57-052D870B2ABC}" type="presParOf" srcId="{FC2BB263-1DB0-4120-AF53-991889CB6296}" destId="{DA3517A8-3246-43FD-B006-7A2CA27B5D6A}" srcOrd="0" destOrd="0" presId="urn:microsoft.com/office/officeart/2008/layout/VerticalCurvedList"/>
    <dgm:cxn modelId="{EB0984D9-255B-45F0-A5C6-13D2445C1C94}" type="presParOf" srcId="{5F5B0A37-7F9A-43E1-B7D5-97A6E6C96154}" destId="{548305B4-11B8-4A63-93D1-C776190FDDDC}" srcOrd="11" destOrd="0" presId="urn:microsoft.com/office/officeart/2008/layout/VerticalCurvedList"/>
    <dgm:cxn modelId="{4898E8C3-A0CB-439C-9ECC-FCDF23E730AC}" type="presParOf" srcId="{5F5B0A37-7F9A-43E1-B7D5-97A6E6C96154}" destId="{F72D288D-C268-460D-958C-32EC5EFAD36A}" srcOrd="12" destOrd="0" presId="urn:microsoft.com/office/officeart/2008/layout/VerticalCurvedList"/>
    <dgm:cxn modelId="{4940A819-3418-4524-BFAB-720F6D8C0B42}" type="presParOf" srcId="{F72D288D-C268-460D-958C-32EC5EFAD36A}" destId="{8AD08976-69FC-4156-988C-B813598CBC64}"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B5254-5501-9846-AEDA-CBBD5C57B120}">
      <dsp:nvSpPr>
        <dsp:cNvPr id="0" name=""/>
        <dsp:cNvSpPr/>
      </dsp:nvSpPr>
      <dsp:spPr>
        <a:xfrm>
          <a:off x="0" y="317913"/>
          <a:ext cx="10423589" cy="478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2F24B03-96A2-1041-A80C-DB9ECE3F56DC}">
      <dsp:nvSpPr>
        <dsp:cNvPr id="0" name=""/>
        <dsp:cNvSpPr/>
      </dsp:nvSpPr>
      <dsp:spPr>
        <a:xfrm>
          <a:off x="496240" y="37473"/>
          <a:ext cx="9924794" cy="560880"/>
        </a:xfrm>
        <a:prstGeom prst="round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5791" tIns="0" rIns="275791" bIns="0" numCol="1" spcCol="1270" anchor="ctr" anchorCtr="0">
          <a:noAutofit/>
        </a:bodyPr>
        <a:lstStyle/>
        <a:p>
          <a:pPr marL="0" lvl="0" indent="0" algn="l" defTabSz="800100" rtl="0">
            <a:lnSpc>
              <a:spcPct val="90000"/>
            </a:lnSpc>
            <a:spcBef>
              <a:spcPct val="0"/>
            </a:spcBef>
            <a:spcAft>
              <a:spcPct val="35000"/>
            </a:spcAft>
            <a:buNone/>
          </a:pPr>
          <a:r>
            <a:rPr lang="id-ID" sz="1800" kern="1200" dirty="0">
              <a:latin typeface="+mj-lt"/>
            </a:rPr>
            <a:t>memperkuat kapasitas masyarakat untuk turut mengawasi berjalannya usaha dari BUMDes</a:t>
          </a:r>
          <a:r>
            <a:rPr lang="en-US" sz="1800" kern="1200" dirty="0">
              <a:latin typeface="+mj-lt"/>
            </a:rPr>
            <a:t>a</a:t>
          </a:r>
          <a:endParaRPr lang="en-US" sz="1800" kern="1200" dirty="0">
            <a:latin typeface="+mj-lt"/>
            <a:cs typeface="Cambria"/>
          </a:endParaRPr>
        </a:p>
      </dsp:txBody>
      <dsp:txXfrm>
        <a:off x="523620" y="64853"/>
        <a:ext cx="9870034" cy="506120"/>
      </dsp:txXfrm>
    </dsp:sp>
    <dsp:sp modelId="{E315A4ED-6CE6-2A42-AE6A-3DAA450FC1BE}">
      <dsp:nvSpPr>
        <dsp:cNvPr id="0" name=""/>
        <dsp:cNvSpPr/>
      </dsp:nvSpPr>
      <dsp:spPr>
        <a:xfrm>
          <a:off x="0" y="1179753"/>
          <a:ext cx="10423589" cy="478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AFF75FE-A605-5243-8F34-77E0FF8EC655}">
      <dsp:nvSpPr>
        <dsp:cNvPr id="0" name=""/>
        <dsp:cNvSpPr/>
      </dsp:nvSpPr>
      <dsp:spPr>
        <a:xfrm>
          <a:off x="496240" y="899313"/>
          <a:ext cx="9924794" cy="560880"/>
        </a:xfrm>
        <a:prstGeom prst="round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5791" tIns="0" rIns="275791" bIns="0" numCol="1" spcCol="1270" anchor="ctr" anchorCtr="0">
          <a:noAutofit/>
        </a:bodyPr>
        <a:lstStyle/>
        <a:p>
          <a:pPr marL="0" lvl="0" indent="0" algn="l" defTabSz="800100" rtl="0">
            <a:lnSpc>
              <a:spcPct val="90000"/>
            </a:lnSpc>
            <a:spcBef>
              <a:spcPct val="0"/>
            </a:spcBef>
            <a:spcAft>
              <a:spcPct val="35000"/>
            </a:spcAft>
            <a:buNone/>
          </a:pPr>
          <a:r>
            <a:rPr lang="id-ID" sz="1800" kern="1200" dirty="0">
              <a:latin typeface="+mj-lt"/>
            </a:rPr>
            <a:t>struktur organisasi BUMDes</a:t>
          </a:r>
          <a:r>
            <a:rPr lang="en-US" sz="1800" kern="1200" dirty="0">
              <a:latin typeface="+mj-lt"/>
            </a:rPr>
            <a:t>a </a:t>
          </a:r>
          <a:r>
            <a:rPr lang="id-ID" sz="1800" kern="1200" dirty="0">
              <a:latin typeface="+mj-lt"/>
            </a:rPr>
            <a:t>yang menunjukan peranan kuat dan peran pemerintah desa harus dikurangi namun tetap memperhatikan penasihat  dijabat secara Ex-officio oleh Kades</a:t>
          </a:r>
          <a:endParaRPr lang="en-US" sz="1800" kern="1200" dirty="0">
            <a:latin typeface="+mj-lt"/>
            <a:cs typeface="Cambria"/>
          </a:endParaRPr>
        </a:p>
      </dsp:txBody>
      <dsp:txXfrm>
        <a:off x="523620" y="926693"/>
        <a:ext cx="9870034" cy="506120"/>
      </dsp:txXfrm>
    </dsp:sp>
    <dsp:sp modelId="{AA8C8822-BFF7-9C4E-A305-30A4FA210BF9}">
      <dsp:nvSpPr>
        <dsp:cNvPr id="0" name=""/>
        <dsp:cNvSpPr/>
      </dsp:nvSpPr>
      <dsp:spPr>
        <a:xfrm>
          <a:off x="0" y="2041593"/>
          <a:ext cx="10423589" cy="478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93310F0-7D8B-4948-BC97-CCBEE2E9CDFB}">
      <dsp:nvSpPr>
        <dsp:cNvPr id="0" name=""/>
        <dsp:cNvSpPr/>
      </dsp:nvSpPr>
      <dsp:spPr>
        <a:xfrm>
          <a:off x="496240" y="1761153"/>
          <a:ext cx="9924794" cy="560880"/>
        </a:xfrm>
        <a:prstGeom prst="round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5791" tIns="0" rIns="275791" bIns="0" numCol="1" spcCol="1270" anchor="ctr" anchorCtr="0">
          <a:noAutofit/>
        </a:bodyPr>
        <a:lstStyle/>
        <a:p>
          <a:pPr marL="0" lvl="0" indent="0" algn="l" defTabSz="800100" rtl="0">
            <a:lnSpc>
              <a:spcPct val="90000"/>
            </a:lnSpc>
            <a:spcBef>
              <a:spcPct val="0"/>
            </a:spcBef>
            <a:spcAft>
              <a:spcPct val="35000"/>
            </a:spcAft>
            <a:buNone/>
          </a:pPr>
          <a:r>
            <a:rPr lang="id-ID" sz="1800" kern="1200">
              <a:latin typeface="+mj-lt"/>
            </a:rPr>
            <a:t>kegiatan </a:t>
          </a:r>
          <a:r>
            <a:rPr lang="id-ID" sz="1800" kern="1200" dirty="0">
              <a:latin typeface="+mj-lt"/>
            </a:rPr>
            <a:t>ekonomi harus mengakar dengan kondisi sosial masyarakat desa</a:t>
          </a:r>
          <a:endParaRPr lang="en-US" sz="1800" kern="1200" dirty="0">
            <a:latin typeface="+mj-lt"/>
            <a:cs typeface="Cambria"/>
          </a:endParaRPr>
        </a:p>
      </dsp:txBody>
      <dsp:txXfrm>
        <a:off x="523620" y="1788533"/>
        <a:ext cx="9870034" cy="506120"/>
      </dsp:txXfrm>
    </dsp:sp>
    <dsp:sp modelId="{469CC427-A94D-A546-80B9-92975011E380}">
      <dsp:nvSpPr>
        <dsp:cNvPr id="0" name=""/>
        <dsp:cNvSpPr/>
      </dsp:nvSpPr>
      <dsp:spPr>
        <a:xfrm>
          <a:off x="0" y="2903433"/>
          <a:ext cx="10423589" cy="478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2EF47AF-CBCB-7C47-AB41-E57276D27449}">
      <dsp:nvSpPr>
        <dsp:cNvPr id="0" name=""/>
        <dsp:cNvSpPr/>
      </dsp:nvSpPr>
      <dsp:spPr>
        <a:xfrm>
          <a:off x="496240" y="2622993"/>
          <a:ext cx="9924794" cy="560880"/>
        </a:xfrm>
        <a:prstGeom prst="round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5791" tIns="0" rIns="275791" bIns="0" numCol="1" spcCol="1270" anchor="ctr" anchorCtr="0">
          <a:noAutofit/>
        </a:bodyPr>
        <a:lstStyle/>
        <a:p>
          <a:pPr marL="0" lvl="0" indent="0" algn="l" defTabSz="800100" rtl="0">
            <a:lnSpc>
              <a:spcPct val="90000"/>
            </a:lnSpc>
            <a:spcBef>
              <a:spcPct val="0"/>
            </a:spcBef>
            <a:spcAft>
              <a:spcPct val="35000"/>
            </a:spcAft>
            <a:buNone/>
          </a:pPr>
          <a:r>
            <a:rPr lang="id-ID" sz="1800" kern="1200" dirty="0">
              <a:latin typeface="+mj-lt"/>
            </a:rPr>
            <a:t>kegiatan ekonomi sesuai dengan potensi dan aset yang dimiliki desa</a:t>
          </a:r>
          <a:endParaRPr lang="en-US" sz="1800" kern="1200" dirty="0">
            <a:latin typeface="+mj-lt"/>
            <a:cs typeface="Cambria"/>
          </a:endParaRPr>
        </a:p>
      </dsp:txBody>
      <dsp:txXfrm>
        <a:off x="523620" y="2650373"/>
        <a:ext cx="9870034" cy="506120"/>
      </dsp:txXfrm>
    </dsp:sp>
    <dsp:sp modelId="{33995E06-67C6-E74E-8D3A-F7B3DF1C493B}">
      <dsp:nvSpPr>
        <dsp:cNvPr id="0" name=""/>
        <dsp:cNvSpPr/>
      </dsp:nvSpPr>
      <dsp:spPr>
        <a:xfrm>
          <a:off x="0" y="3765273"/>
          <a:ext cx="10423589" cy="478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496B2F3-89F6-504A-B8B5-F9D852C06810}">
      <dsp:nvSpPr>
        <dsp:cNvPr id="0" name=""/>
        <dsp:cNvSpPr/>
      </dsp:nvSpPr>
      <dsp:spPr>
        <a:xfrm>
          <a:off x="496240" y="3484833"/>
          <a:ext cx="9924794" cy="560880"/>
        </a:xfrm>
        <a:prstGeom prst="round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5791" tIns="0" rIns="275791" bIns="0" numCol="1" spcCol="1270" anchor="ctr" anchorCtr="0">
          <a:noAutofit/>
        </a:bodyPr>
        <a:lstStyle/>
        <a:p>
          <a:pPr marL="0" lvl="0" indent="0" algn="l" defTabSz="800100" rtl="0">
            <a:lnSpc>
              <a:spcPct val="90000"/>
            </a:lnSpc>
            <a:spcBef>
              <a:spcPct val="0"/>
            </a:spcBef>
            <a:spcAft>
              <a:spcPct val="35000"/>
            </a:spcAft>
            <a:buNone/>
          </a:pPr>
          <a:r>
            <a:rPr lang="id-ID" sz="1800" kern="1200" dirty="0">
              <a:latin typeface="+mj-lt"/>
            </a:rPr>
            <a:t>pendistribusian manfaat BUMDesa harus dilakukan secara adil, jelas dan transparan dan modern</a:t>
          </a:r>
          <a:endParaRPr lang="en-US" sz="1800" kern="1200" dirty="0">
            <a:latin typeface="+mj-lt"/>
            <a:cs typeface="Cambria"/>
          </a:endParaRPr>
        </a:p>
      </dsp:txBody>
      <dsp:txXfrm>
        <a:off x="523620" y="3512213"/>
        <a:ext cx="9870034"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49491-8286-44C0-B083-B9D9DE681F96}">
      <dsp:nvSpPr>
        <dsp:cNvPr id="0" name=""/>
        <dsp:cNvSpPr/>
      </dsp:nvSpPr>
      <dsp:spPr>
        <a:xfrm>
          <a:off x="-6334561" y="-968968"/>
          <a:ext cx="7540078" cy="7540078"/>
        </a:xfrm>
        <a:prstGeom prst="blockArc">
          <a:avLst>
            <a:gd name="adj1" fmla="val 18900000"/>
            <a:gd name="adj2" fmla="val 2700000"/>
            <a:gd name="adj3" fmla="val 286"/>
          </a:avLst>
        </a:pr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3018CD-4CF0-49DE-BDF5-390619877D8E}">
      <dsp:nvSpPr>
        <dsp:cNvPr id="0" name=""/>
        <dsp:cNvSpPr/>
      </dsp:nvSpPr>
      <dsp:spPr>
        <a:xfrm>
          <a:off x="448802" y="295008"/>
          <a:ext cx="9895307" cy="589793"/>
        </a:xfrm>
        <a:prstGeom prst="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68149" tIns="45720" rIns="45720" bIns="45720" numCol="1" spcCol="1270" anchor="ctr" anchorCtr="0">
          <a:noAutofit/>
        </a:bodyPr>
        <a:lstStyle/>
        <a:p>
          <a:pPr marL="0" lvl="0" indent="0" algn="l" defTabSz="800100" rtl="0">
            <a:lnSpc>
              <a:spcPct val="90000"/>
            </a:lnSpc>
            <a:spcBef>
              <a:spcPct val="0"/>
            </a:spcBef>
            <a:spcAft>
              <a:spcPct val="35000"/>
            </a:spcAft>
            <a:buNone/>
          </a:pPr>
          <a:r>
            <a:rPr lang="en-US" sz="1800" b="1" kern="1200" dirty="0">
              <a:latin typeface="+mj-lt"/>
              <a:cs typeface="Cambria"/>
            </a:rPr>
            <a:t>KOOPERATIF.</a:t>
          </a:r>
          <a:r>
            <a:rPr lang="en-US" sz="1800" kern="1200" dirty="0">
              <a:latin typeface="+mj-lt"/>
              <a:cs typeface="Cambria"/>
            </a:rPr>
            <a:t> </a:t>
          </a:r>
          <a:r>
            <a:rPr lang="en-US" sz="1800" kern="1200" dirty="0" err="1">
              <a:latin typeface="+mj-lt"/>
              <a:cs typeface="Cambria"/>
            </a:rPr>
            <a:t>Semua</a:t>
          </a:r>
          <a:r>
            <a:rPr lang="en-US" sz="1800" kern="1200" dirty="0">
              <a:latin typeface="+mj-lt"/>
              <a:cs typeface="Cambria"/>
            </a:rPr>
            <a:t> </a:t>
          </a:r>
          <a:r>
            <a:rPr lang="en-US" sz="1800" kern="1200" dirty="0" err="1">
              <a:latin typeface="+mj-lt"/>
              <a:cs typeface="Cambria"/>
            </a:rPr>
            <a:t>komponen</a:t>
          </a:r>
          <a:r>
            <a:rPr lang="en-US" sz="1800" kern="1200" dirty="0">
              <a:latin typeface="+mj-lt"/>
              <a:cs typeface="Cambria"/>
            </a:rPr>
            <a:t> yang </a:t>
          </a:r>
          <a:r>
            <a:rPr lang="en-US" sz="1800" kern="1200" dirty="0" err="1">
              <a:latin typeface="+mj-lt"/>
              <a:cs typeface="Cambria"/>
            </a:rPr>
            <a:t>terlibat</a:t>
          </a:r>
          <a:r>
            <a:rPr lang="en-US" sz="1800" kern="1200" dirty="0">
              <a:latin typeface="+mj-lt"/>
              <a:cs typeface="Cambria"/>
            </a:rPr>
            <a:t> di </a:t>
          </a:r>
          <a:r>
            <a:rPr lang="en-US" sz="1800" kern="1200" dirty="0" err="1">
              <a:latin typeface="+mj-lt"/>
              <a:cs typeface="Cambria"/>
            </a:rPr>
            <a:t>dalam</a:t>
          </a:r>
          <a:r>
            <a:rPr lang="en-US" sz="1800" kern="1200" dirty="0">
              <a:latin typeface="+mj-lt"/>
              <a:cs typeface="Cambria"/>
            </a:rPr>
            <a:t> </a:t>
          </a:r>
          <a:r>
            <a:rPr lang="en-US" sz="1800" kern="1200" dirty="0" err="1">
              <a:latin typeface="+mj-lt"/>
              <a:cs typeface="Cambria"/>
            </a:rPr>
            <a:t>BUMDesa</a:t>
          </a:r>
          <a:r>
            <a:rPr lang="en-US" sz="1800" kern="1200" dirty="0">
              <a:latin typeface="+mj-lt"/>
              <a:cs typeface="Cambria"/>
            </a:rPr>
            <a:t> </a:t>
          </a:r>
          <a:r>
            <a:rPr lang="en-US" sz="1800" kern="1200" dirty="0" err="1">
              <a:latin typeface="+mj-lt"/>
              <a:cs typeface="Cambria"/>
            </a:rPr>
            <a:t>harus</a:t>
          </a:r>
          <a:r>
            <a:rPr lang="en-US" sz="1800" kern="1200" dirty="0">
              <a:latin typeface="+mj-lt"/>
              <a:cs typeface="Cambria"/>
            </a:rPr>
            <a:t> </a:t>
          </a:r>
          <a:r>
            <a:rPr lang="en-US" sz="1800" kern="1200" dirty="0" err="1">
              <a:latin typeface="+mj-lt"/>
              <a:cs typeface="Cambria"/>
            </a:rPr>
            <a:t>mampu</a:t>
          </a:r>
          <a:r>
            <a:rPr lang="en-US" sz="1800" kern="1200" dirty="0">
              <a:latin typeface="+mj-lt"/>
              <a:cs typeface="Cambria"/>
            </a:rPr>
            <a:t> </a:t>
          </a:r>
          <a:r>
            <a:rPr lang="en-US" sz="1800" kern="1200" dirty="0" err="1">
              <a:latin typeface="+mj-lt"/>
              <a:cs typeface="Cambria"/>
            </a:rPr>
            <a:t>melakukan</a:t>
          </a:r>
          <a:r>
            <a:rPr lang="en-US" sz="1800" kern="1200" dirty="0">
              <a:latin typeface="+mj-lt"/>
              <a:cs typeface="Cambria"/>
            </a:rPr>
            <a:t> </a:t>
          </a:r>
          <a:r>
            <a:rPr lang="en-US" sz="1800" kern="1200" dirty="0" err="1">
              <a:latin typeface="+mj-lt"/>
              <a:cs typeface="Cambria"/>
            </a:rPr>
            <a:t>kerjasama</a:t>
          </a:r>
          <a:r>
            <a:rPr lang="en-US" sz="1800" kern="1200" dirty="0">
              <a:latin typeface="+mj-lt"/>
              <a:cs typeface="Cambria"/>
            </a:rPr>
            <a:t> yang </a:t>
          </a:r>
          <a:r>
            <a:rPr lang="en-US" sz="1800" kern="1200" dirty="0" err="1">
              <a:latin typeface="+mj-lt"/>
              <a:cs typeface="Cambria"/>
            </a:rPr>
            <a:t>baik</a:t>
          </a:r>
          <a:r>
            <a:rPr lang="en-US" sz="1800" kern="1200" dirty="0">
              <a:latin typeface="+mj-lt"/>
              <a:cs typeface="Cambria"/>
            </a:rPr>
            <a:t> demi </a:t>
          </a:r>
          <a:r>
            <a:rPr lang="en-US" sz="1800" kern="1200" dirty="0" err="1">
              <a:latin typeface="+mj-lt"/>
              <a:cs typeface="Cambria"/>
            </a:rPr>
            <a:t>pengembangan</a:t>
          </a:r>
          <a:r>
            <a:rPr lang="en-US" sz="1800" kern="1200" dirty="0">
              <a:latin typeface="+mj-lt"/>
              <a:cs typeface="Cambria"/>
            </a:rPr>
            <a:t> dan </a:t>
          </a:r>
          <a:r>
            <a:rPr lang="en-US" sz="1800" kern="1200" dirty="0" err="1">
              <a:latin typeface="+mj-lt"/>
              <a:cs typeface="Cambria"/>
            </a:rPr>
            <a:t>kelangsungan</a:t>
          </a:r>
          <a:r>
            <a:rPr lang="en-US" sz="1800" kern="1200" dirty="0">
              <a:latin typeface="+mj-lt"/>
              <a:cs typeface="Cambria"/>
            </a:rPr>
            <a:t> </a:t>
          </a:r>
          <a:r>
            <a:rPr lang="en-US" sz="1800" kern="1200" dirty="0" err="1">
              <a:latin typeface="+mj-lt"/>
              <a:cs typeface="Cambria"/>
            </a:rPr>
            <a:t>hidup</a:t>
          </a:r>
          <a:r>
            <a:rPr lang="en-US" sz="1800" kern="1200" dirty="0">
              <a:latin typeface="+mj-lt"/>
              <a:cs typeface="Cambria"/>
            </a:rPr>
            <a:t> </a:t>
          </a:r>
          <a:r>
            <a:rPr lang="en-US" sz="1800" kern="1200" dirty="0" err="1">
              <a:latin typeface="+mj-lt"/>
              <a:cs typeface="Cambria"/>
            </a:rPr>
            <a:t>usahanya</a:t>
          </a:r>
          <a:r>
            <a:rPr lang="en-US" sz="1800" kern="1200" dirty="0">
              <a:latin typeface="+mj-lt"/>
              <a:cs typeface="Cambria"/>
            </a:rPr>
            <a:t>.</a:t>
          </a:r>
        </a:p>
      </dsp:txBody>
      <dsp:txXfrm>
        <a:off x="448802" y="295008"/>
        <a:ext cx="9895307" cy="589793"/>
      </dsp:txXfrm>
    </dsp:sp>
    <dsp:sp modelId="{22FF71E3-82C9-4C61-9742-AFC75B0D4070}">
      <dsp:nvSpPr>
        <dsp:cNvPr id="0" name=""/>
        <dsp:cNvSpPr/>
      </dsp:nvSpPr>
      <dsp:spPr>
        <a:xfrm>
          <a:off x="80181" y="221284"/>
          <a:ext cx="737241" cy="737241"/>
        </a:xfrm>
        <a:prstGeom prst="ellipse">
          <a:avLst/>
        </a:prstGeom>
        <a:gradFill rotWithShape="0">
          <a:gsLst>
            <a:gs pos="0">
              <a:schemeClr val="lt1">
                <a:hueOff val="0"/>
                <a:satOff val="0"/>
                <a:lumOff val="0"/>
                <a:alphaOff val="0"/>
                <a:tint val="50000"/>
                <a:shade val="86000"/>
                <a:satMod val="140000"/>
              </a:schemeClr>
            </a:gs>
            <a:gs pos="45000">
              <a:schemeClr val="lt1">
                <a:hueOff val="0"/>
                <a:satOff val="0"/>
                <a:lumOff val="0"/>
                <a:alphaOff val="0"/>
                <a:tint val="48000"/>
                <a:satMod val="150000"/>
              </a:schemeClr>
            </a:gs>
            <a:gs pos="100000">
              <a:schemeClr val="lt1">
                <a:hueOff val="0"/>
                <a:satOff val="0"/>
                <a:lumOff val="0"/>
                <a:alphaOff val="0"/>
                <a:tint val="28000"/>
                <a:satMod val="160000"/>
              </a:schemeClr>
            </a:gs>
          </a:gsLst>
          <a:path path="circle">
            <a:fillToRect l="100000" t="100000" r="100000" b="100000"/>
          </a:path>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6D9782AF-6974-477C-B32E-E649B11D987B}">
      <dsp:nvSpPr>
        <dsp:cNvPr id="0" name=""/>
        <dsp:cNvSpPr/>
      </dsp:nvSpPr>
      <dsp:spPr>
        <a:xfrm>
          <a:off x="933947" y="1076098"/>
          <a:ext cx="9410161" cy="796769"/>
        </a:xfrm>
        <a:prstGeom prst="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68149" tIns="45720" rIns="45720" bIns="45720" numCol="1" spcCol="1270" anchor="ctr" anchorCtr="0">
          <a:noAutofit/>
        </a:bodyPr>
        <a:lstStyle/>
        <a:p>
          <a:pPr marL="0" lvl="0" indent="0" algn="l" defTabSz="800100" rtl="0">
            <a:lnSpc>
              <a:spcPct val="90000"/>
            </a:lnSpc>
            <a:spcBef>
              <a:spcPct val="0"/>
            </a:spcBef>
            <a:spcAft>
              <a:spcPct val="35000"/>
            </a:spcAft>
            <a:buNone/>
          </a:pPr>
          <a:r>
            <a:rPr lang="en-US" sz="1800" b="1" kern="1200" dirty="0">
              <a:latin typeface="+mj-lt"/>
              <a:cs typeface="Cambria"/>
            </a:rPr>
            <a:t>PARTISIPATIF. </a:t>
          </a:r>
          <a:r>
            <a:rPr lang="en-US" sz="1800" kern="1200" dirty="0" err="1">
              <a:latin typeface="+mj-lt"/>
              <a:cs typeface="Cambria"/>
            </a:rPr>
            <a:t>Semua</a:t>
          </a:r>
          <a:r>
            <a:rPr lang="en-US" sz="1800" kern="1200" dirty="0">
              <a:latin typeface="+mj-lt"/>
              <a:cs typeface="Cambria"/>
            </a:rPr>
            <a:t> </a:t>
          </a:r>
          <a:r>
            <a:rPr lang="en-US" sz="1800" kern="1200" dirty="0" err="1">
              <a:latin typeface="+mj-lt"/>
              <a:cs typeface="Cambria"/>
            </a:rPr>
            <a:t>komponen</a:t>
          </a:r>
          <a:r>
            <a:rPr lang="en-US" sz="1800" kern="1200" dirty="0">
              <a:latin typeface="+mj-lt"/>
              <a:cs typeface="Cambria"/>
            </a:rPr>
            <a:t> yang </a:t>
          </a:r>
          <a:r>
            <a:rPr lang="en-US" sz="1800" kern="1200" dirty="0" err="1">
              <a:latin typeface="+mj-lt"/>
              <a:cs typeface="Cambria"/>
            </a:rPr>
            <a:t>terlibat</a:t>
          </a:r>
          <a:r>
            <a:rPr lang="en-US" sz="1800" kern="1200" dirty="0">
              <a:latin typeface="+mj-lt"/>
              <a:cs typeface="Cambria"/>
            </a:rPr>
            <a:t> di </a:t>
          </a:r>
          <a:r>
            <a:rPr lang="en-US" sz="1800" kern="1200" dirty="0" err="1">
              <a:latin typeface="+mj-lt"/>
              <a:cs typeface="Cambria"/>
            </a:rPr>
            <a:t>dalam</a:t>
          </a:r>
          <a:r>
            <a:rPr lang="en-US" sz="1800" kern="1200" dirty="0">
              <a:latin typeface="+mj-lt"/>
              <a:cs typeface="Cambria"/>
            </a:rPr>
            <a:t> </a:t>
          </a:r>
          <a:r>
            <a:rPr lang="en-US" sz="1800" kern="1200" dirty="0" err="1">
              <a:latin typeface="+mj-lt"/>
              <a:cs typeface="Cambria"/>
            </a:rPr>
            <a:t>BUMDesa</a:t>
          </a:r>
          <a:r>
            <a:rPr lang="en-US" sz="1800" kern="1200" dirty="0">
              <a:latin typeface="+mj-lt"/>
              <a:cs typeface="Cambria"/>
            </a:rPr>
            <a:t> </a:t>
          </a:r>
          <a:r>
            <a:rPr lang="en-US" sz="1800" kern="1200" dirty="0" err="1">
              <a:latin typeface="+mj-lt"/>
              <a:cs typeface="Cambria"/>
            </a:rPr>
            <a:t>harus</a:t>
          </a:r>
          <a:r>
            <a:rPr lang="en-US" sz="1800" kern="1200" dirty="0">
              <a:latin typeface="+mj-lt"/>
              <a:cs typeface="Cambria"/>
            </a:rPr>
            <a:t> </a:t>
          </a:r>
          <a:r>
            <a:rPr lang="en-US" sz="1800" kern="1200" dirty="0" err="1">
              <a:latin typeface="+mj-lt"/>
              <a:cs typeface="Cambria"/>
            </a:rPr>
            <a:t>bersedia</a:t>
          </a:r>
          <a:r>
            <a:rPr lang="en-US" sz="1800" kern="1200" dirty="0">
              <a:latin typeface="+mj-lt"/>
              <a:cs typeface="Cambria"/>
            </a:rPr>
            <a:t> </a:t>
          </a:r>
          <a:r>
            <a:rPr lang="en-US" sz="1800" kern="1200" dirty="0" err="1">
              <a:latin typeface="+mj-lt"/>
              <a:cs typeface="Cambria"/>
            </a:rPr>
            <a:t>secara</a:t>
          </a:r>
          <a:r>
            <a:rPr lang="en-US" sz="1800" kern="1200" dirty="0">
              <a:latin typeface="+mj-lt"/>
              <a:cs typeface="Cambria"/>
            </a:rPr>
            <a:t> </a:t>
          </a:r>
          <a:r>
            <a:rPr lang="en-US" sz="1800" kern="1200" dirty="0" err="1">
              <a:latin typeface="+mj-lt"/>
              <a:cs typeface="Cambria"/>
            </a:rPr>
            <a:t>sukarela</a:t>
          </a:r>
          <a:r>
            <a:rPr lang="en-US" sz="1800" kern="1200" dirty="0">
              <a:latin typeface="+mj-lt"/>
              <a:cs typeface="Cambria"/>
            </a:rPr>
            <a:t> </a:t>
          </a:r>
          <a:r>
            <a:rPr lang="en-US" sz="1800" kern="1200" dirty="0" err="1">
              <a:latin typeface="+mj-lt"/>
              <a:cs typeface="Cambria"/>
            </a:rPr>
            <a:t>atau</a:t>
          </a:r>
          <a:r>
            <a:rPr lang="en-US" sz="1800" kern="1200" dirty="0">
              <a:latin typeface="+mj-lt"/>
              <a:cs typeface="Cambria"/>
            </a:rPr>
            <a:t> </a:t>
          </a:r>
          <a:r>
            <a:rPr lang="en-US" sz="1800" kern="1200" dirty="0" err="1">
              <a:latin typeface="+mj-lt"/>
              <a:cs typeface="Cambria"/>
            </a:rPr>
            <a:t>diminta</a:t>
          </a:r>
          <a:r>
            <a:rPr lang="en-US" sz="1800" kern="1200" dirty="0">
              <a:latin typeface="+mj-lt"/>
              <a:cs typeface="Cambria"/>
            </a:rPr>
            <a:t> </a:t>
          </a:r>
          <a:r>
            <a:rPr lang="en-US" sz="1800" kern="1200" dirty="0" err="1">
              <a:latin typeface="+mj-lt"/>
              <a:cs typeface="Cambria"/>
            </a:rPr>
            <a:t>memberikan</a:t>
          </a:r>
          <a:r>
            <a:rPr lang="en-US" sz="1800" kern="1200" dirty="0">
              <a:latin typeface="+mj-lt"/>
              <a:cs typeface="Cambria"/>
            </a:rPr>
            <a:t> </a:t>
          </a:r>
          <a:r>
            <a:rPr lang="en-US" sz="1800" kern="1200" dirty="0" err="1">
              <a:latin typeface="+mj-lt"/>
              <a:cs typeface="Cambria"/>
            </a:rPr>
            <a:t>dukungan</a:t>
          </a:r>
          <a:r>
            <a:rPr lang="en-US" sz="1800" kern="1200" dirty="0">
              <a:latin typeface="+mj-lt"/>
              <a:cs typeface="Cambria"/>
            </a:rPr>
            <a:t> dan </a:t>
          </a:r>
          <a:r>
            <a:rPr lang="en-US" sz="1800" kern="1200" dirty="0" err="1">
              <a:latin typeface="+mj-lt"/>
              <a:cs typeface="Cambria"/>
            </a:rPr>
            <a:t>kontribusi</a:t>
          </a:r>
          <a:r>
            <a:rPr lang="en-US" sz="1800" kern="1200" dirty="0">
              <a:latin typeface="+mj-lt"/>
              <a:cs typeface="Cambria"/>
            </a:rPr>
            <a:t> yang </a:t>
          </a:r>
          <a:r>
            <a:rPr lang="en-US" sz="1800" kern="1200" dirty="0" err="1">
              <a:latin typeface="+mj-lt"/>
              <a:cs typeface="Cambria"/>
            </a:rPr>
            <a:t>dapat</a:t>
          </a:r>
          <a:r>
            <a:rPr lang="en-US" sz="1800" kern="1200" dirty="0">
              <a:latin typeface="+mj-lt"/>
              <a:cs typeface="Cambria"/>
            </a:rPr>
            <a:t> </a:t>
          </a:r>
          <a:r>
            <a:rPr lang="en-US" sz="1800" kern="1200" dirty="0" err="1">
              <a:latin typeface="+mj-lt"/>
              <a:cs typeface="Cambria"/>
            </a:rPr>
            <a:t>mendorong</a:t>
          </a:r>
          <a:r>
            <a:rPr lang="en-US" sz="1800" kern="1200" dirty="0">
              <a:latin typeface="+mj-lt"/>
              <a:cs typeface="Cambria"/>
            </a:rPr>
            <a:t> </a:t>
          </a:r>
          <a:r>
            <a:rPr lang="en-US" sz="1800" kern="1200" dirty="0" err="1">
              <a:latin typeface="+mj-lt"/>
              <a:cs typeface="Cambria"/>
            </a:rPr>
            <a:t>kemajuan</a:t>
          </a:r>
          <a:r>
            <a:rPr lang="en-US" sz="1800" kern="1200" dirty="0">
              <a:latin typeface="+mj-lt"/>
              <a:cs typeface="Cambria"/>
            </a:rPr>
            <a:t> </a:t>
          </a:r>
          <a:r>
            <a:rPr lang="en-US" sz="1800" kern="1200" dirty="0" err="1">
              <a:latin typeface="+mj-lt"/>
              <a:cs typeface="Cambria"/>
            </a:rPr>
            <a:t>usaha</a:t>
          </a:r>
          <a:r>
            <a:rPr lang="en-US" sz="1800" kern="1200" dirty="0">
              <a:latin typeface="+mj-lt"/>
              <a:cs typeface="Cambria"/>
            </a:rPr>
            <a:t> </a:t>
          </a:r>
          <a:r>
            <a:rPr lang="en-US" sz="1800" kern="1200" dirty="0" err="1">
              <a:latin typeface="+mj-lt"/>
              <a:cs typeface="Cambria"/>
            </a:rPr>
            <a:t>BUMDesa</a:t>
          </a:r>
          <a:r>
            <a:rPr lang="en-US" sz="1800" kern="1200" dirty="0">
              <a:latin typeface="+mj-lt"/>
              <a:cs typeface="Cambria"/>
            </a:rPr>
            <a:t> .</a:t>
          </a:r>
        </a:p>
      </dsp:txBody>
      <dsp:txXfrm>
        <a:off x="933947" y="1076098"/>
        <a:ext cx="9410161" cy="796769"/>
      </dsp:txXfrm>
    </dsp:sp>
    <dsp:sp modelId="{4015382A-033A-4B05-B87F-2B7A68954D8F}">
      <dsp:nvSpPr>
        <dsp:cNvPr id="0" name=""/>
        <dsp:cNvSpPr/>
      </dsp:nvSpPr>
      <dsp:spPr>
        <a:xfrm>
          <a:off x="565326" y="1105862"/>
          <a:ext cx="737241" cy="737241"/>
        </a:xfrm>
        <a:prstGeom prst="ellipse">
          <a:avLst/>
        </a:prstGeom>
        <a:gradFill rotWithShape="0">
          <a:gsLst>
            <a:gs pos="0">
              <a:schemeClr val="lt1">
                <a:hueOff val="0"/>
                <a:satOff val="0"/>
                <a:lumOff val="0"/>
                <a:alphaOff val="0"/>
                <a:tint val="50000"/>
                <a:shade val="86000"/>
                <a:satMod val="140000"/>
              </a:schemeClr>
            </a:gs>
            <a:gs pos="45000">
              <a:schemeClr val="lt1">
                <a:hueOff val="0"/>
                <a:satOff val="0"/>
                <a:lumOff val="0"/>
                <a:alphaOff val="0"/>
                <a:tint val="48000"/>
                <a:satMod val="150000"/>
              </a:schemeClr>
            </a:gs>
            <a:gs pos="100000">
              <a:schemeClr val="lt1">
                <a:hueOff val="0"/>
                <a:satOff val="0"/>
                <a:lumOff val="0"/>
                <a:alphaOff val="0"/>
                <a:tint val="28000"/>
                <a:satMod val="160000"/>
              </a:schemeClr>
            </a:gs>
          </a:gsLst>
          <a:path path="circle">
            <a:fillToRect l="100000" t="100000" r="100000" b="100000"/>
          </a:path>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62341356-2332-4EF6-9729-9F5B0D299D4D}">
      <dsp:nvSpPr>
        <dsp:cNvPr id="0" name=""/>
        <dsp:cNvSpPr/>
      </dsp:nvSpPr>
      <dsp:spPr>
        <a:xfrm>
          <a:off x="1155792" y="2064165"/>
          <a:ext cx="9188316" cy="589793"/>
        </a:xfrm>
        <a:prstGeom prst="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68149" tIns="45720" rIns="45720" bIns="45720" numCol="1" spcCol="1270" anchor="ctr" anchorCtr="0">
          <a:noAutofit/>
        </a:bodyPr>
        <a:lstStyle/>
        <a:p>
          <a:pPr marL="0" lvl="0" indent="0" algn="l" defTabSz="800100" rtl="0">
            <a:lnSpc>
              <a:spcPct val="90000"/>
            </a:lnSpc>
            <a:spcBef>
              <a:spcPct val="0"/>
            </a:spcBef>
            <a:spcAft>
              <a:spcPct val="35000"/>
            </a:spcAft>
            <a:buNone/>
          </a:pPr>
          <a:r>
            <a:rPr lang="en-US" sz="1800" b="1" kern="1200" dirty="0">
              <a:latin typeface="+mj-lt"/>
              <a:cs typeface="Cambria"/>
            </a:rPr>
            <a:t>EMANSIPATIF.</a:t>
          </a:r>
          <a:r>
            <a:rPr lang="en-US" sz="1800" kern="1200" dirty="0">
              <a:latin typeface="+mj-lt"/>
              <a:cs typeface="Cambria"/>
            </a:rPr>
            <a:t> </a:t>
          </a:r>
          <a:r>
            <a:rPr lang="en-US" sz="1800" kern="1200" dirty="0" err="1">
              <a:latin typeface="+mj-lt"/>
              <a:cs typeface="Cambria"/>
            </a:rPr>
            <a:t>Semua</a:t>
          </a:r>
          <a:r>
            <a:rPr lang="en-US" sz="1800" kern="1200" dirty="0">
              <a:latin typeface="+mj-lt"/>
              <a:cs typeface="Cambria"/>
            </a:rPr>
            <a:t> </a:t>
          </a:r>
          <a:r>
            <a:rPr lang="en-US" sz="1800" kern="1200" dirty="0" err="1">
              <a:latin typeface="+mj-lt"/>
              <a:cs typeface="Cambria"/>
            </a:rPr>
            <a:t>komponen</a:t>
          </a:r>
          <a:r>
            <a:rPr lang="en-US" sz="1800" kern="1200" dirty="0">
              <a:latin typeface="+mj-lt"/>
              <a:cs typeface="Cambria"/>
            </a:rPr>
            <a:t> yang </a:t>
          </a:r>
          <a:r>
            <a:rPr lang="en-US" sz="1800" kern="1200" dirty="0" err="1">
              <a:latin typeface="+mj-lt"/>
              <a:cs typeface="Cambria"/>
            </a:rPr>
            <a:t>terlibat</a:t>
          </a:r>
          <a:r>
            <a:rPr lang="en-US" sz="1800" kern="1200" dirty="0">
              <a:latin typeface="+mj-lt"/>
              <a:cs typeface="Cambria"/>
            </a:rPr>
            <a:t> di </a:t>
          </a:r>
          <a:r>
            <a:rPr lang="en-US" sz="1800" kern="1200" dirty="0" err="1">
              <a:latin typeface="+mj-lt"/>
              <a:cs typeface="Cambria"/>
            </a:rPr>
            <a:t>dalam</a:t>
          </a:r>
          <a:r>
            <a:rPr lang="en-US" sz="1800" kern="1200" dirty="0">
              <a:latin typeface="+mj-lt"/>
              <a:cs typeface="Cambria"/>
            </a:rPr>
            <a:t> </a:t>
          </a:r>
          <a:r>
            <a:rPr lang="en-US" sz="1800" kern="1200" dirty="0" err="1">
              <a:latin typeface="+mj-lt"/>
              <a:cs typeface="Cambria"/>
            </a:rPr>
            <a:t>BUMDesa</a:t>
          </a:r>
          <a:r>
            <a:rPr lang="en-US" sz="1800" kern="1200" dirty="0">
              <a:latin typeface="+mj-lt"/>
              <a:cs typeface="Cambria"/>
            </a:rPr>
            <a:t> </a:t>
          </a:r>
          <a:r>
            <a:rPr lang="en-US" sz="1800" kern="1200" dirty="0" err="1">
              <a:latin typeface="+mj-lt"/>
              <a:cs typeface="Cambria"/>
            </a:rPr>
            <a:t>harus</a:t>
          </a:r>
          <a:r>
            <a:rPr lang="en-US" sz="1800" kern="1200" dirty="0">
              <a:latin typeface="+mj-lt"/>
              <a:cs typeface="Cambria"/>
            </a:rPr>
            <a:t> </a:t>
          </a:r>
          <a:r>
            <a:rPr lang="en-US" sz="1800" kern="1200" dirty="0" err="1">
              <a:latin typeface="+mj-lt"/>
              <a:cs typeface="Cambria"/>
            </a:rPr>
            <a:t>diperlakukan</a:t>
          </a:r>
          <a:r>
            <a:rPr lang="en-US" sz="1800" kern="1200" dirty="0">
              <a:latin typeface="+mj-lt"/>
              <a:cs typeface="Cambria"/>
            </a:rPr>
            <a:t> </a:t>
          </a:r>
          <a:r>
            <a:rPr lang="en-US" sz="1800" kern="1200" dirty="0" err="1">
              <a:latin typeface="+mj-lt"/>
              <a:cs typeface="Cambria"/>
            </a:rPr>
            <a:t>sama</a:t>
          </a:r>
          <a:r>
            <a:rPr lang="en-US" sz="1800" kern="1200" dirty="0">
              <a:latin typeface="+mj-lt"/>
              <a:cs typeface="Cambria"/>
            </a:rPr>
            <a:t> </a:t>
          </a:r>
          <a:r>
            <a:rPr lang="en-US" sz="1800" kern="1200" dirty="0" err="1">
              <a:latin typeface="+mj-lt"/>
              <a:cs typeface="Cambria"/>
            </a:rPr>
            <a:t>tanpa</a:t>
          </a:r>
          <a:r>
            <a:rPr lang="en-US" sz="1800" kern="1200" dirty="0">
              <a:latin typeface="+mj-lt"/>
              <a:cs typeface="Cambria"/>
            </a:rPr>
            <a:t> </a:t>
          </a:r>
          <a:r>
            <a:rPr lang="en-US" sz="1800" kern="1200" dirty="0" err="1">
              <a:latin typeface="+mj-lt"/>
              <a:cs typeface="Cambria"/>
            </a:rPr>
            <a:t>memandang</a:t>
          </a:r>
          <a:r>
            <a:rPr lang="en-US" sz="1800" kern="1200" dirty="0">
              <a:latin typeface="+mj-lt"/>
              <a:cs typeface="Cambria"/>
            </a:rPr>
            <a:t> </a:t>
          </a:r>
          <a:r>
            <a:rPr lang="en-US" sz="1800" kern="1200" dirty="0" err="1">
              <a:latin typeface="+mj-lt"/>
              <a:cs typeface="Cambria"/>
            </a:rPr>
            <a:t>golongan</a:t>
          </a:r>
          <a:r>
            <a:rPr lang="en-US" sz="1800" kern="1200" dirty="0">
              <a:latin typeface="+mj-lt"/>
              <a:cs typeface="Cambria"/>
            </a:rPr>
            <a:t>, </a:t>
          </a:r>
          <a:r>
            <a:rPr lang="en-US" sz="1800" kern="1200" dirty="0" err="1">
              <a:latin typeface="+mj-lt"/>
              <a:cs typeface="Cambria"/>
            </a:rPr>
            <a:t>suku</a:t>
          </a:r>
          <a:r>
            <a:rPr lang="en-US" sz="1800" kern="1200" dirty="0">
              <a:latin typeface="+mj-lt"/>
              <a:cs typeface="Cambria"/>
            </a:rPr>
            <a:t> dan agama.</a:t>
          </a:r>
        </a:p>
      </dsp:txBody>
      <dsp:txXfrm>
        <a:off x="1155792" y="2064165"/>
        <a:ext cx="9188316" cy="589793"/>
      </dsp:txXfrm>
    </dsp:sp>
    <dsp:sp modelId="{136D835F-CC01-46E5-B2E5-2042B59B4D2D}">
      <dsp:nvSpPr>
        <dsp:cNvPr id="0" name=""/>
        <dsp:cNvSpPr/>
      </dsp:nvSpPr>
      <dsp:spPr>
        <a:xfrm>
          <a:off x="787171" y="1990441"/>
          <a:ext cx="737241" cy="737241"/>
        </a:xfrm>
        <a:prstGeom prst="ellipse">
          <a:avLst/>
        </a:prstGeom>
        <a:gradFill rotWithShape="0">
          <a:gsLst>
            <a:gs pos="0">
              <a:schemeClr val="lt1">
                <a:hueOff val="0"/>
                <a:satOff val="0"/>
                <a:lumOff val="0"/>
                <a:alphaOff val="0"/>
                <a:tint val="50000"/>
                <a:shade val="86000"/>
                <a:satMod val="140000"/>
              </a:schemeClr>
            </a:gs>
            <a:gs pos="45000">
              <a:schemeClr val="lt1">
                <a:hueOff val="0"/>
                <a:satOff val="0"/>
                <a:lumOff val="0"/>
                <a:alphaOff val="0"/>
                <a:tint val="48000"/>
                <a:satMod val="150000"/>
              </a:schemeClr>
            </a:gs>
            <a:gs pos="100000">
              <a:schemeClr val="lt1">
                <a:hueOff val="0"/>
                <a:satOff val="0"/>
                <a:lumOff val="0"/>
                <a:alphaOff val="0"/>
                <a:tint val="28000"/>
                <a:satMod val="160000"/>
              </a:schemeClr>
            </a:gs>
          </a:gsLst>
          <a:path path="circle">
            <a:fillToRect l="100000" t="100000" r="100000" b="100000"/>
          </a:path>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4EAA84BD-5691-4217-94CD-77D9921F651B}">
      <dsp:nvSpPr>
        <dsp:cNvPr id="0" name=""/>
        <dsp:cNvSpPr/>
      </dsp:nvSpPr>
      <dsp:spPr>
        <a:xfrm>
          <a:off x="1155792" y="2948183"/>
          <a:ext cx="9188316" cy="589793"/>
        </a:xfrm>
        <a:prstGeom prst="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68149" tIns="45720" rIns="45720" bIns="45720" numCol="1" spcCol="1270" anchor="t" anchorCtr="0">
          <a:noAutofit/>
        </a:bodyPr>
        <a:lstStyle/>
        <a:p>
          <a:pPr marL="0" lvl="0" indent="0" algn="l" defTabSz="800100" rtl="0">
            <a:lnSpc>
              <a:spcPct val="90000"/>
            </a:lnSpc>
            <a:spcBef>
              <a:spcPct val="0"/>
            </a:spcBef>
            <a:spcAft>
              <a:spcPct val="35000"/>
            </a:spcAft>
            <a:buNone/>
          </a:pPr>
          <a:r>
            <a:rPr lang="en-US" sz="1800" b="1" kern="1200" dirty="0">
              <a:latin typeface="+mj-lt"/>
              <a:cs typeface="Cambria"/>
            </a:rPr>
            <a:t>TRANSPARAN. </a:t>
          </a:r>
          <a:r>
            <a:rPr lang="en-US" sz="1800" kern="1200" dirty="0" err="1">
              <a:latin typeface="Cambria Math" panose="02040503050406030204" pitchFamily="18" charset="0"/>
              <a:ea typeface="Cambria Math" panose="02040503050406030204" pitchFamily="18" charset="0"/>
            </a:rPr>
            <a:t>Aktivitas</a:t>
          </a:r>
          <a:r>
            <a:rPr lang="en-US" sz="1800" kern="1200" dirty="0">
              <a:latin typeface="Cambria Math" panose="02040503050406030204" pitchFamily="18" charset="0"/>
              <a:ea typeface="Cambria Math" panose="02040503050406030204" pitchFamily="18" charset="0"/>
            </a:rPr>
            <a:t> yang </a:t>
          </a:r>
          <a:r>
            <a:rPr lang="en-US" sz="1800" kern="1200" dirty="0" err="1">
              <a:latin typeface="Cambria Math" panose="02040503050406030204" pitchFamily="18" charset="0"/>
              <a:ea typeface="Cambria Math" panose="02040503050406030204" pitchFamily="18" charset="0"/>
            </a:rPr>
            <a:t>berpengaruh</a:t>
          </a:r>
          <a:r>
            <a:rPr lang="en-US" sz="1800" kern="1200" dirty="0">
              <a:latin typeface="Cambria Math" panose="02040503050406030204" pitchFamily="18" charset="0"/>
              <a:ea typeface="Cambria Math" panose="02040503050406030204" pitchFamily="18" charset="0"/>
            </a:rPr>
            <a:t> </a:t>
          </a:r>
          <a:r>
            <a:rPr lang="en-US" sz="1800" kern="1200" dirty="0" err="1">
              <a:latin typeface="Cambria Math" panose="02040503050406030204" pitchFamily="18" charset="0"/>
              <a:ea typeface="Cambria Math" panose="02040503050406030204" pitchFamily="18" charset="0"/>
            </a:rPr>
            <a:t>terhadap</a:t>
          </a:r>
          <a:r>
            <a:rPr lang="en-US" sz="1800" kern="1200" dirty="0">
              <a:latin typeface="Cambria Math" panose="02040503050406030204" pitchFamily="18" charset="0"/>
              <a:ea typeface="Cambria Math" panose="02040503050406030204" pitchFamily="18" charset="0"/>
            </a:rPr>
            <a:t> </a:t>
          </a:r>
          <a:r>
            <a:rPr lang="en-US" sz="1800" kern="1200" dirty="0" err="1">
              <a:latin typeface="Cambria Math" panose="02040503050406030204" pitchFamily="18" charset="0"/>
              <a:ea typeface="Cambria Math" panose="02040503050406030204" pitchFamily="18" charset="0"/>
            </a:rPr>
            <a:t>kepentingan</a:t>
          </a:r>
          <a:r>
            <a:rPr lang="en-US" sz="1800" kern="1200" dirty="0">
              <a:latin typeface="Cambria Math" panose="02040503050406030204" pitchFamily="18" charset="0"/>
              <a:ea typeface="Cambria Math" panose="02040503050406030204" pitchFamily="18" charset="0"/>
            </a:rPr>
            <a:t> </a:t>
          </a:r>
          <a:r>
            <a:rPr lang="en-US" sz="1800" kern="1200" dirty="0" err="1">
              <a:latin typeface="Cambria Math" panose="02040503050406030204" pitchFamily="18" charset="0"/>
              <a:ea typeface="Cambria Math" panose="02040503050406030204" pitchFamily="18" charset="0"/>
            </a:rPr>
            <a:t>masyarakat</a:t>
          </a:r>
          <a:r>
            <a:rPr lang="en-US" sz="1800" kern="1200" dirty="0">
              <a:latin typeface="Cambria Math" panose="02040503050406030204" pitchFamily="18" charset="0"/>
              <a:ea typeface="Cambria Math" panose="02040503050406030204" pitchFamily="18" charset="0"/>
            </a:rPr>
            <a:t> </a:t>
          </a:r>
          <a:r>
            <a:rPr lang="en-US" sz="1800" kern="1200" dirty="0" err="1">
              <a:latin typeface="Cambria Math" panose="02040503050406030204" pitchFamily="18" charset="0"/>
              <a:ea typeface="Cambria Math" panose="02040503050406030204" pitchFamily="18" charset="0"/>
            </a:rPr>
            <a:t>umum</a:t>
          </a:r>
          <a:r>
            <a:rPr lang="en-US" sz="1800" kern="1200" dirty="0">
              <a:latin typeface="Cambria Math" panose="02040503050406030204" pitchFamily="18" charset="0"/>
              <a:ea typeface="Cambria Math" panose="02040503050406030204" pitchFamily="18" charset="0"/>
            </a:rPr>
            <a:t> </a:t>
          </a:r>
          <a:r>
            <a:rPr lang="en-US" sz="1800" kern="1200" dirty="0" err="1">
              <a:latin typeface="Cambria Math" panose="02040503050406030204" pitchFamily="18" charset="0"/>
              <a:ea typeface="Cambria Math" panose="02040503050406030204" pitchFamily="18" charset="0"/>
            </a:rPr>
            <a:t>harus</a:t>
          </a:r>
          <a:r>
            <a:rPr lang="en-US" sz="1800" kern="1200" dirty="0">
              <a:latin typeface="Cambria Math" panose="02040503050406030204" pitchFamily="18" charset="0"/>
              <a:ea typeface="Cambria Math" panose="02040503050406030204" pitchFamily="18" charset="0"/>
            </a:rPr>
            <a:t> </a:t>
          </a:r>
          <a:r>
            <a:rPr lang="en-US" sz="1800" kern="1200" dirty="0" err="1">
              <a:latin typeface="Cambria Math" panose="02040503050406030204" pitchFamily="18" charset="0"/>
              <a:ea typeface="Cambria Math" panose="02040503050406030204" pitchFamily="18" charset="0"/>
            </a:rPr>
            <a:t>dapat</a:t>
          </a:r>
          <a:r>
            <a:rPr lang="en-US" sz="1800" kern="1200" dirty="0">
              <a:latin typeface="Cambria Math" panose="02040503050406030204" pitchFamily="18" charset="0"/>
              <a:ea typeface="Cambria Math" panose="02040503050406030204" pitchFamily="18" charset="0"/>
            </a:rPr>
            <a:t> </a:t>
          </a:r>
          <a:r>
            <a:rPr lang="en-US" sz="1800" kern="1200" dirty="0" err="1">
              <a:latin typeface="Cambria Math" panose="02040503050406030204" pitchFamily="18" charset="0"/>
              <a:ea typeface="Cambria Math" panose="02040503050406030204" pitchFamily="18" charset="0"/>
            </a:rPr>
            <a:t>diketahui</a:t>
          </a:r>
          <a:r>
            <a:rPr lang="en-US" sz="1800" kern="1200" dirty="0">
              <a:latin typeface="Cambria Math" panose="02040503050406030204" pitchFamily="18" charset="0"/>
              <a:ea typeface="Cambria Math" panose="02040503050406030204" pitchFamily="18" charset="0"/>
            </a:rPr>
            <a:t> oleh </a:t>
          </a:r>
          <a:r>
            <a:rPr lang="en-US" sz="1800" kern="1200" dirty="0" err="1">
              <a:latin typeface="Cambria Math" panose="02040503050406030204" pitchFamily="18" charset="0"/>
              <a:ea typeface="Cambria Math" panose="02040503050406030204" pitchFamily="18" charset="0"/>
            </a:rPr>
            <a:t>segenap</a:t>
          </a:r>
          <a:r>
            <a:rPr lang="en-US" sz="1800" kern="1200" dirty="0">
              <a:latin typeface="Cambria Math" panose="02040503050406030204" pitchFamily="18" charset="0"/>
              <a:ea typeface="Cambria Math" panose="02040503050406030204" pitchFamily="18" charset="0"/>
            </a:rPr>
            <a:t> </a:t>
          </a:r>
          <a:r>
            <a:rPr lang="en-US" sz="1800" kern="1200" dirty="0" err="1">
              <a:latin typeface="Cambria Math" panose="02040503050406030204" pitchFamily="18" charset="0"/>
              <a:ea typeface="Cambria Math" panose="02040503050406030204" pitchFamily="18" charset="0"/>
            </a:rPr>
            <a:t>lapisan</a:t>
          </a:r>
          <a:r>
            <a:rPr lang="en-US" sz="1800" kern="1200" dirty="0">
              <a:latin typeface="Cambria Math" panose="02040503050406030204" pitchFamily="18" charset="0"/>
              <a:ea typeface="Cambria Math" panose="02040503050406030204" pitchFamily="18" charset="0"/>
            </a:rPr>
            <a:t> </a:t>
          </a:r>
          <a:r>
            <a:rPr lang="en-US" sz="1800" kern="1200" dirty="0" err="1">
              <a:latin typeface="Cambria Math" panose="02040503050406030204" pitchFamily="18" charset="0"/>
              <a:ea typeface="Cambria Math" panose="02040503050406030204" pitchFamily="18" charset="0"/>
            </a:rPr>
            <a:t>masyarakat</a:t>
          </a:r>
          <a:r>
            <a:rPr lang="en-US" sz="1800" kern="1200" dirty="0">
              <a:latin typeface="Cambria Math" panose="02040503050406030204" pitchFamily="18" charset="0"/>
              <a:ea typeface="Cambria Math" panose="02040503050406030204" pitchFamily="18" charset="0"/>
            </a:rPr>
            <a:t> </a:t>
          </a:r>
          <a:r>
            <a:rPr lang="en-US" sz="1800" kern="1200" dirty="0" err="1">
              <a:latin typeface="Cambria Math" panose="02040503050406030204" pitchFamily="18" charset="0"/>
              <a:ea typeface="Cambria Math" panose="02040503050406030204" pitchFamily="18" charset="0"/>
            </a:rPr>
            <a:t>dengan</a:t>
          </a:r>
          <a:r>
            <a:rPr lang="en-US" sz="1800" kern="1200" dirty="0">
              <a:latin typeface="Cambria Math" panose="02040503050406030204" pitchFamily="18" charset="0"/>
              <a:ea typeface="Cambria Math" panose="02040503050406030204" pitchFamily="18" charset="0"/>
            </a:rPr>
            <a:t> </a:t>
          </a:r>
          <a:r>
            <a:rPr lang="en-US" sz="1800" kern="1200" dirty="0" err="1">
              <a:latin typeface="Cambria Math" panose="02040503050406030204" pitchFamily="18" charset="0"/>
              <a:ea typeface="Cambria Math" panose="02040503050406030204" pitchFamily="18" charset="0"/>
            </a:rPr>
            <a:t>mudah</a:t>
          </a:r>
          <a:r>
            <a:rPr lang="en-US" sz="1800" kern="1200" dirty="0">
              <a:latin typeface="Cambria Math" panose="02040503050406030204" pitchFamily="18" charset="0"/>
              <a:ea typeface="Cambria Math" panose="02040503050406030204" pitchFamily="18" charset="0"/>
            </a:rPr>
            <a:t> dan </a:t>
          </a:r>
          <a:r>
            <a:rPr lang="en-US" sz="1800" kern="1200" dirty="0" err="1">
              <a:latin typeface="Cambria Math" panose="02040503050406030204" pitchFamily="18" charset="0"/>
              <a:ea typeface="Cambria Math" panose="02040503050406030204" pitchFamily="18" charset="0"/>
            </a:rPr>
            <a:t>terbuka</a:t>
          </a:r>
          <a:r>
            <a:rPr lang="en-US" sz="1800" kern="1200" dirty="0">
              <a:latin typeface="Cambria Math" panose="02040503050406030204" pitchFamily="18" charset="0"/>
              <a:ea typeface="Cambria Math" panose="02040503050406030204" pitchFamily="18" charset="0"/>
            </a:rPr>
            <a:t>. </a:t>
          </a:r>
          <a:endParaRPr lang="en-US" sz="1800" kern="1200" dirty="0">
            <a:latin typeface="Cambria Math" panose="02040503050406030204" pitchFamily="18" charset="0"/>
            <a:ea typeface="Cambria Math" panose="02040503050406030204" pitchFamily="18" charset="0"/>
            <a:cs typeface="Cambria"/>
          </a:endParaRPr>
        </a:p>
        <a:p>
          <a:pPr marL="285750" lvl="1" indent="-285750" algn="l" defTabSz="1600200">
            <a:lnSpc>
              <a:spcPct val="90000"/>
            </a:lnSpc>
            <a:spcBef>
              <a:spcPct val="0"/>
            </a:spcBef>
            <a:spcAft>
              <a:spcPct val="15000"/>
            </a:spcAft>
            <a:buChar char="•"/>
          </a:pPr>
          <a:endParaRPr lang="en-US" sz="3600" kern="1200" dirty="0"/>
        </a:p>
        <a:p>
          <a:pPr marL="285750" lvl="1" indent="-285750" algn="l" defTabSz="1600200">
            <a:lnSpc>
              <a:spcPct val="90000"/>
            </a:lnSpc>
            <a:spcBef>
              <a:spcPct val="0"/>
            </a:spcBef>
            <a:spcAft>
              <a:spcPct val="15000"/>
            </a:spcAft>
            <a:buChar char="•"/>
          </a:pPr>
          <a:endParaRPr lang="en-US" sz="3600" kern="1200"/>
        </a:p>
      </dsp:txBody>
      <dsp:txXfrm>
        <a:off x="1155792" y="2948183"/>
        <a:ext cx="9188316" cy="589793"/>
      </dsp:txXfrm>
    </dsp:sp>
    <dsp:sp modelId="{2F22B48D-9A68-400D-8FA8-185653CCE0A1}">
      <dsp:nvSpPr>
        <dsp:cNvPr id="0" name=""/>
        <dsp:cNvSpPr/>
      </dsp:nvSpPr>
      <dsp:spPr>
        <a:xfrm>
          <a:off x="787171" y="2874459"/>
          <a:ext cx="737241" cy="737241"/>
        </a:xfrm>
        <a:prstGeom prst="ellipse">
          <a:avLst/>
        </a:prstGeom>
        <a:gradFill rotWithShape="0">
          <a:gsLst>
            <a:gs pos="0">
              <a:schemeClr val="lt1">
                <a:hueOff val="0"/>
                <a:satOff val="0"/>
                <a:lumOff val="0"/>
                <a:alphaOff val="0"/>
                <a:tint val="50000"/>
                <a:shade val="86000"/>
                <a:satMod val="140000"/>
              </a:schemeClr>
            </a:gs>
            <a:gs pos="45000">
              <a:schemeClr val="lt1">
                <a:hueOff val="0"/>
                <a:satOff val="0"/>
                <a:lumOff val="0"/>
                <a:alphaOff val="0"/>
                <a:tint val="48000"/>
                <a:satMod val="150000"/>
              </a:schemeClr>
            </a:gs>
            <a:gs pos="100000">
              <a:schemeClr val="lt1">
                <a:hueOff val="0"/>
                <a:satOff val="0"/>
                <a:lumOff val="0"/>
                <a:alphaOff val="0"/>
                <a:tint val="28000"/>
                <a:satMod val="160000"/>
              </a:schemeClr>
            </a:gs>
          </a:gsLst>
          <a:path path="circle">
            <a:fillToRect l="100000" t="100000" r="100000" b="100000"/>
          </a:path>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EBD593BA-523B-41B8-8041-25124778D0BC}">
      <dsp:nvSpPr>
        <dsp:cNvPr id="0" name=""/>
        <dsp:cNvSpPr/>
      </dsp:nvSpPr>
      <dsp:spPr>
        <a:xfrm>
          <a:off x="933947" y="3832761"/>
          <a:ext cx="9410161" cy="589793"/>
        </a:xfrm>
        <a:prstGeom prst="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68149" tIns="45720" rIns="45720" bIns="45720" numCol="1" spcCol="1270" anchor="ctr" anchorCtr="0">
          <a:noAutofit/>
        </a:bodyPr>
        <a:lstStyle/>
        <a:p>
          <a:pPr marL="0" lvl="0" indent="0" algn="l" defTabSz="800100" rtl="0">
            <a:lnSpc>
              <a:spcPct val="90000"/>
            </a:lnSpc>
            <a:spcBef>
              <a:spcPct val="0"/>
            </a:spcBef>
            <a:spcAft>
              <a:spcPct val="35000"/>
            </a:spcAft>
            <a:buNone/>
          </a:pPr>
          <a:r>
            <a:rPr lang="en-US" sz="1800" b="1" i="0" u="none" kern="1200" dirty="0">
              <a:uFillTx/>
              <a:latin typeface="Cambria Math" panose="02040503050406030204" pitchFamily="18" charset="0"/>
              <a:ea typeface="Cambria Math" panose="02040503050406030204" pitchFamily="18" charset="0"/>
            </a:rPr>
            <a:t>AKUNTABEL.</a:t>
          </a:r>
          <a:r>
            <a:rPr lang="en-US" sz="1800" i="1"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Seluruh</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kegiatan</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usaha</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harus</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dapat</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dipertanggung</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jawabkan</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secara</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teknis</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maupun</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administratif</a:t>
          </a:r>
          <a:r>
            <a:rPr lang="en-US" sz="1800" u="none" kern="1200" dirty="0">
              <a:uFillTx/>
              <a:latin typeface="Cambria Math" panose="02040503050406030204" pitchFamily="18" charset="0"/>
              <a:ea typeface="Cambria Math" panose="02040503050406030204" pitchFamily="18" charset="0"/>
            </a:rPr>
            <a:t>. </a:t>
          </a:r>
          <a:endParaRPr lang="en-US" sz="1800" kern="1200" dirty="0">
            <a:latin typeface="Cambria Math" panose="02040503050406030204" pitchFamily="18" charset="0"/>
            <a:ea typeface="Cambria Math" panose="02040503050406030204" pitchFamily="18" charset="0"/>
            <a:cs typeface="Cambria"/>
          </a:endParaRPr>
        </a:p>
      </dsp:txBody>
      <dsp:txXfrm>
        <a:off x="933947" y="3832761"/>
        <a:ext cx="9410161" cy="589793"/>
      </dsp:txXfrm>
    </dsp:sp>
    <dsp:sp modelId="{DA3517A8-3246-43FD-B006-7A2CA27B5D6A}">
      <dsp:nvSpPr>
        <dsp:cNvPr id="0" name=""/>
        <dsp:cNvSpPr/>
      </dsp:nvSpPr>
      <dsp:spPr>
        <a:xfrm>
          <a:off x="565326" y="3759037"/>
          <a:ext cx="737241" cy="737241"/>
        </a:xfrm>
        <a:prstGeom prst="ellipse">
          <a:avLst/>
        </a:prstGeom>
        <a:gradFill rotWithShape="0">
          <a:gsLst>
            <a:gs pos="0">
              <a:schemeClr val="lt1">
                <a:hueOff val="0"/>
                <a:satOff val="0"/>
                <a:lumOff val="0"/>
                <a:alphaOff val="0"/>
                <a:tint val="50000"/>
                <a:shade val="86000"/>
                <a:satMod val="140000"/>
              </a:schemeClr>
            </a:gs>
            <a:gs pos="45000">
              <a:schemeClr val="lt1">
                <a:hueOff val="0"/>
                <a:satOff val="0"/>
                <a:lumOff val="0"/>
                <a:alphaOff val="0"/>
                <a:tint val="48000"/>
                <a:satMod val="150000"/>
              </a:schemeClr>
            </a:gs>
            <a:gs pos="100000">
              <a:schemeClr val="lt1">
                <a:hueOff val="0"/>
                <a:satOff val="0"/>
                <a:lumOff val="0"/>
                <a:alphaOff val="0"/>
                <a:tint val="28000"/>
                <a:satMod val="160000"/>
              </a:schemeClr>
            </a:gs>
          </a:gsLst>
          <a:path path="circle">
            <a:fillToRect l="100000" t="100000" r="100000" b="100000"/>
          </a:path>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548305B4-11B8-4A63-93D1-C776190FDDDC}">
      <dsp:nvSpPr>
        <dsp:cNvPr id="0" name=""/>
        <dsp:cNvSpPr/>
      </dsp:nvSpPr>
      <dsp:spPr>
        <a:xfrm>
          <a:off x="448802" y="4717339"/>
          <a:ext cx="9895307" cy="589793"/>
        </a:xfrm>
        <a:prstGeom prst="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68149"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i="0" u="none" kern="1200" dirty="0">
              <a:uFillTx/>
              <a:latin typeface="Cambria Math" panose="02040503050406030204" pitchFamily="18" charset="0"/>
              <a:ea typeface="Cambria Math" panose="02040503050406030204" pitchFamily="18" charset="0"/>
            </a:rPr>
            <a:t>SUSTAINABEL.</a:t>
          </a:r>
          <a:r>
            <a:rPr lang="en-US" sz="1800" i="1" u="none" kern="1200" dirty="0">
              <a:uFillTx/>
            </a:rPr>
            <a:t> </a:t>
          </a:r>
          <a:r>
            <a:rPr lang="en-US" sz="1800" u="none" kern="1200" dirty="0" err="1">
              <a:uFillTx/>
              <a:latin typeface="Cambria Math" panose="02040503050406030204" pitchFamily="18" charset="0"/>
              <a:ea typeface="Cambria Math" panose="02040503050406030204" pitchFamily="18" charset="0"/>
            </a:rPr>
            <a:t>Kegiatan</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usaha</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harus</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dapat</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dikembangkan</a:t>
          </a:r>
          <a:r>
            <a:rPr lang="en-US" sz="1800" u="none" kern="1200" dirty="0">
              <a:uFillTx/>
              <a:latin typeface="Cambria Math" panose="02040503050406030204" pitchFamily="18" charset="0"/>
              <a:ea typeface="Cambria Math" panose="02040503050406030204" pitchFamily="18" charset="0"/>
            </a:rPr>
            <a:t> dan </a:t>
          </a:r>
          <a:r>
            <a:rPr lang="en-US" sz="1800" u="none" kern="1200" dirty="0" err="1">
              <a:uFillTx/>
              <a:latin typeface="Cambria Math" panose="02040503050406030204" pitchFamily="18" charset="0"/>
              <a:ea typeface="Cambria Math" panose="02040503050406030204" pitchFamily="18" charset="0"/>
            </a:rPr>
            <a:t>dilestarikan</a:t>
          </a:r>
          <a:r>
            <a:rPr lang="en-US" sz="1800" u="none" kern="1200" dirty="0">
              <a:uFillTx/>
              <a:latin typeface="Cambria Math" panose="02040503050406030204" pitchFamily="18" charset="0"/>
              <a:ea typeface="Cambria Math" panose="02040503050406030204" pitchFamily="18" charset="0"/>
            </a:rPr>
            <a:t> oleh </a:t>
          </a:r>
          <a:r>
            <a:rPr lang="en-US" sz="1800" u="none" kern="1200" dirty="0" err="1">
              <a:uFillTx/>
              <a:latin typeface="Cambria Math" panose="02040503050406030204" pitchFamily="18" charset="0"/>
              <a:ea typeface="Cambria Math" panose="02040503050406030204" pitchFamily="18" charset="0"/>
            </a:rPr>
            <a:t>masyarakat</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dalam</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wadah</a:t>
          </a:r>
          <a:r>
            <a:rPr lang="en-US" sz="1800" u="none" kern="1200" dirty="0">
              <a:uFillTx/>
              <a:latin typeface="Cambria Math" panose="02040503050406030204" pitchFamily="18" charset="0"/>
              <a:ea typeface="Cambria Math" panose="02040503050406030204" pitchFamily="18" charset="0"/>
            </a:rPr>
            <a:t> </a:t>
          </a:r>
          <a:r>
            <a:rPr lang="en-US" sz="1800" u="none" kern="1200" dirty="0" err="1">
              <a:uFillTx/>
              <a:latin typeface="Cambria Math" panose="02040503050406030204" pitchFamily="18" charset="0"/>
              <a:ea typeface="Cambria Math" panose="02040503050406030204" pitchFamily="18" charset="0"/>
            </a:rPr>
            <a:t>BUMDesa</a:t>
          </a:r>
          <a:r>
            <a:rPr lang="en-US" sz="1800" u="none" kern="1200" dirty="0">
              <a:uFillTx/>
              <a:latin typeface="Cambria Math" panose="02040503050406030204" pitchFamily="18" charset="0"/>
              <a:ea typeface="Cambria Math" panose="02040503050406030204" pitchFamily="18" charset="0"/>
            </a:rPr>
            <a:t>. </a:t>
          </a:r>
          <a:endParaRPr lang="en-US" sz="1800" kern="1200" dirty="0">
            <a:latin typeface="Cambria Math" panose="02040503050406030204" pitchFamily="18" charset="0"/>
            <a:ea typeface="Cambria Math" panose="02040503050406030204" pitchFamily="18" charset="0"/>
          </a:endParaRPr>
        </a:p>
      </dsp:txBody>
      <dsp:txXfrm>
        <a:off x="448802" y="4717339"/>
        <a:ext cx="9895307" cy="589793"/>
      </dsp:txXfrm>
    </dsp:sp>
    <dsp:sp modelId="{8AD08976-69FC-4156-988C-B813598CBC64}">
      <dsp:nvSpPr>
        <dsp:cNvPr id="0" name=""/>
        <dsp:cNvSpPr/>
      </dsp:nvSpPr>
      <dsp:spPr>
        <a:xfrm>
          <a:off x="80181" y="4643615"/>
          <a:ext cx="737241" cy="737241"/>
        </a:xfrm>
        <a:prstGeom prst="ellipse">
          <a:avLst/>
        </a:prstGeom>
        <a:gradFill rotWithShape="0">
          <a:gsLst>
            <a:gs pos="0">
              <a:schemeClr val="lt1">
                <a:hueOff val="0"/>
                <a:satOff val="0"/>
                <a:lumOff val="0"/>
                <a:alphaOff val="0"/>
                <a:tint val="50000"/>
                <a:shade val="86000"/>
                <a:satMod val="140000"/>
              </a:schemeClr>
            </a:gs>
            <a:gs pos="45000">
              <a:schemeClr val="lt1">
                <a:hueOff val="0"/>
                <a:satOff val="0"/>
                <a:lumOff val="0"/>
                <a:alphaOff val="0"/>
                <a:tint val="48000"/>
                <a:satMod val="150000"/>
              </a:schemeClr>
            </a:gs>
            <a:gs pos="100000">
              <a:schemeClr val="lt1">
                <a:hueOff val="0"/>
                <a:satOff val="0"/>
                <a:lumOff val="0"/>
                <a:alphaOff val="0"/>
                <a:tint val="28000"/>
                <a:satMod val="160000"/>
              </a:schemeClr>
            </a:gs>
          </a:gsLst>
          <a:path path="circle">
            <a:fillToRect l="100000" t="100000" r="100000" b="100000"/>
          </a:path>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4033942" cy="352663"/>
          </a:xfrm>
          <a:prstGeom prst="rect">
            <a:avLst/>
          </a:prstGeom>
        </p:spPr>
        <p:txBody>
          <a:bodyPr vert="horz" lIns="106284" tIns="53142" rIns="106284" bIns="53142" rtlCol="0"/>
          <a:lstStyle>
            <a:lvl1pPr algn="l">
              <a:defRPr sz="1400"/>
            </a:lvl1pPr>
          </a:lstStyle>
          <a:p>
            <a:endParaRPr lang="en-US"/>
          </a:p>
        </p:txBody>
      </p:sp>
      <p:sp>
        <p:nvSpPr>
          <p:cNvPr id="3" name="Date Placeholder 2"/>
          <p:cNvSpPr>
            <a:spLocks noGrp="1"/>
          </p:cNvSpPr>
          <p:nvPr>
            <p:ph type="dt" sz="quarter" idx="1"/>
          </p:nvPr>
        </p:nvSpPr>
        <p:spPr>
          <a:xfrm>
            <a:off x="5273007" y="1"/>
            <a:ext cx="4033942" cy="352663"/>
          </a:xfrm>
          <a:prstGeom prst="rect">
            <a:avLst/>
          </a:prstGeom>
        </p:spPr>
        <p:txBody>
          <a:bodyPr vert="horz" lIns="106284" tIns="53142" rIns="106284" bIns="53142" rtlCol="0"/>
          <a:lstStyle>
            <a:lvl1pPr algn="r">
              <a:defRPr sz="1400"/>
            </a:lvl1pPr>
          </a:lstStyle>
          <a:p>
            <a:fld id="{15407410-16A5-D242-902A-7BC766D7D0D2}" type="datetimeFigureOut">
              <a:rPr lang="en-US"/>
              <a:pPr/>
              <a:t>5/21/2018</a:t>
            </a:fld>
            <a:endParaRPr lang="en-US"/>
          </a:p>
        </p:txBody>
      </p:sp>
      <p:sp>
        <p:nvSpPr>
          <p:cNvPr id="4" name="Footer Placeholder 3"/>
          <p:cNvSpPr>
            <a:spLocks noGrp="1"/>
          </p:cNvSpPr>
          <p:nvPr>
            <p:ph type="ftr" sz="quarter" idx="2"/>
          </p:nvPr>
        </p:nvSpPr>
        <p:spPr>
          <a:xfrm>
            <a:off x="3" y="6699378"/>
            <a:ext cx="4033942" cy="352663"/>
          </a:xfrm>
          <a:prstGeom prst="rect">
            <a:avLst/>
          </a:prstGeom>
        </p:spPr>
        <p:txBody>
          <a:bodyPr vert="horz" lIns="106284" tIns="53142" rIns="106284" bIns="53142" rtlCol="0" anchor="b"/>
          <a:lstStyle>
            <a:lvl1pPr algn="l">
              <a:defRPr sz="1400"/>
            </a:lvl1pPr>
          </a:lstStyle>
          <a:p>
            <a:endParaRPr lang="en-US"/>
          </a:p>
        </p:txBody>
      </p:sp>
      <p:sp>
        <p:nvSpPr>
          <p:cNvPr id="5" name="Slide Number Placeholder 4"/>
          <p:cNvSpPr>
            <a:spLocks noGrp="1"/>
          </p:cNvSpPr>
          <p:nvPr>
            <p:ph type="sldNum" sz="quarter" idx="3"/>
          </p:nvPr>
        </p:nvSpPr>
        <p:spPr>
          <a:xfrm>
            <a:off x="5273007" y="6699378"/>
            <a:ext cx="4033942" cy="352663"/>
          </a:xfrm>
          <a:prstGeom prst="rect">
            <a:avLst/>
          </a:prstGeom>
        </p:spPr>
        <p:txBody>
          <a:bodyPr vert="horz" lIns="106284" tIns="53142" rIns="106284" bIns="53142" rtlCol="0" anchor="b"/>
          <a:lstStyle>
            <a:lvl1pPr algn="r">
              <a:defRPr sz="1400"/>
            </a:lvl1pPr>
          </a:lstStyle>
          <a:p>
            <a:fld id="{5062BDA3-38F5-DB40-967C-A15BD47983F1}" type="slidenum">
              <a:rPr/>
              <a:pPr/>
              <a:t>‹#›</a:t>
            </a:fld>
            <a:endParaRPr lang="en-US"/>
          </a:p>
        </p:txBody>
      </p:sp>
    </p:spTree>
    <p:extLst>
      <p:ext uri="{BB962C8B-B14F-4D97-AF65-F5344CB8AC3E}">
        <p14:creationId xmlns:p14="http://schemas.microsoft.com/office/powerpoint/2010/main" val="13875349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4033942" cy="352663"/>
          </a:xfrm>
          <a:prstGeom prst="rect">
            <a:avLst/>
          </a:prstGeom>
        </p:spPr>
        <p:txBody>
          <a:bodyPr vert="horz" lIns="106284" tIns="53142" rIns="106284" bIns="53142" rtlCol="0"/>
          <a:lstStyle>
            <a:lvl1pPr algn="l">
              <a:defRPr sz="1400"/>
            </a:lvl1pPr>
          </a:lstStyle>
          <a:p>
            <a:endParaRPr lang="en-US"/>
          </a:p>
        </p:txBody>
      </p:sp>
      <p:sp>
        <p:nvSpPr>
          <p:cNvPr id="3" name="Date Placeholder 2"/>
          <p:cNvSpPr>
            <a:spLocks noGrp="1"/>
          </p:cNvSpPr>
          <p:nvPr>
            <p:ph type="dt" idx="1"/>
          </p:nvPr>
        </p:nvSpPr>
        <p:spPr>
          <a:xfrm>
            <a:off x="5273007" y="1"/>
            <a:ext cx="4033942" cy="352663"/>
          </a:xfrm>
          <a:prstGeom prst="rect">
            <a:avLst/>
          </a:prstGeom>
        </p:spPr>
        <p:txBody>
          <a:bodyPr vert="horz" lIns="106284" tIns="53142" rIns="106284" bIns="53142" rtlCol="0"/>
          <a:lstStyle>
            <a:lvl1pPr algn="r">
              <a:defRPr sz="1400"/>
            </a:lvl1pPr>
          </a:lstStyle>
          <a:p>
            <a:fld id="{CF880345-9773-274B-89DF-8855E5611B45}" type="datetimeFigureOut">
              <a:rPr lang="en-US"/>
              <a:pPr/>
              <a:t>5/21/2018</a:t>
            </a:fld>
            <a:endParaRPr lang="en-US"/>
          </a:p>
        </p:txBody>
      </p:sp>
      <p:sp>
        <p:nvSpPr>
          <p:cNvPr id="4" name="Slide Image Placeholder 3"/>
          <p:cNvSpPr>
            <a:spLocks noGrp="1" noRot="1" noChangeAspect="1"/>
          </p:cNvSpPr>
          <p:nvPr>
            <p:ph type="sldImg" idx="2"/>
          </p:nvPr>
        </p:nvSpPr>
        <p:spPr>
          <a:xfrm>
            <a:off x="2303463" y="528638"/>
            <a:ext cx="4702175" cy="2646362"/>
          </a:xfrm>
          <a:prstGeom prst="rect">
            <a:avLst/>
          </a:prstGeom>
          <a:noFill/>
          <a:ln w="12700">
            <a:solidFill>
              <a:prstClr val="black"/>
            </a:solidFill>
          </a:ln>
        </p:spPr>
        <p:txBody>
          <a:bodyPr vert="horz" lIns="106284" tIns="53142" rIns="106284" bIns="53142" rtlCol="0" anchor="ctr"/>
          <a:lstStyle/>
          <a:p>
            <a:endParaRPr lang="en-US"/>
          </a:p>
        </p:txBody>
      </p:sp>
      <p:sp>
        <p:nvSpPr>
          <p:cNvPr id="5" name="Notes Placeholder 4"/>
          <p:cNvSpPr>
            <a:spLocks noGrp="1"/>
          </p:cNvSpPr>
          <p:nvPr>
            <p:ph type="body" sz="quarter" idx="3"/>
          </p:nvPr>
        </p:nvSpPr>
        <p:spPr>
          <a:xfrm>
            <a:off x="930912" y="3350302"/>
            <a:ext cx="7447279" cy="3173968"/>
          </a:xfrm>
          <a:prstGeom prst="rect">
            <a:avLst/>
          </a:prstGeom>
        </p:spPr>
        <p:txBody>
          <a:bodyPr vert="horz" lIns="106284" tIns="53142" rIns="106284" bIns="5314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6699378"/>
            <a:ext cx="4033942" cy="352663"/>
          </a:xfrm>
          <a:prstGeom prst="rect">
            <a:avLst/>
          </a:prstGeom>
        </p:spPr>
        <p:txBody>
          <a:bodyPr vert="horz" lIns="106284" tIns="53142" rIns="106284" bIns="53142" rtlCol="0" anchor="b"/>
          <a:lstStyle>
            <a:lvl1pPr algn="l">
              <a:defRPr sz="1400"/>
            </a:lvl1pPr>
          </a:lstStyle>
          <a:p>
            <a:endParaRPr lang="en-US"/>
          </a:p>
        </p:txBody>
      </p:sp>
      <p:sp>
        <p:nvSpPr>
          <p:cNvPr id="7" name="Slide Number Placeholder 6"/>
          <p:cNvSpPr>
            <a:spLocks noGrp="1"/>
          </p:cNvSpPr>
          <p:nvPr>
            <p:ph type="sldNum" sz="quarter" idx="5"/>
          </p:nvPr>
        </p:nvSpPr>
        <p:spPr>
          <a:xfrm>
            <a:off x="5273007" y="6699378"/>
            <a:ext cx="4033942" cy="352663"/>
          </a:xfrm>
          <a:prstGeom prst="rect">
            <a:avLst/>
          </a:prstGeom>
        </p:spPr>
        <p:txBody>
          <a:bodyPr vert="horz" lIns="106284" tIns="53142" rIns="106284" bIns="53142" rtlCol="0" anchor="b"/>
          <a:lstStyle>
            <a:lvl1pPr algn="r">
              <a:defRPr sz="1400"/>
            </a:lvl1pPr>
          </a:lstStyle>
          <a:p>
            <a:fld id="{C49F1A74-4024-F047-9E43-1682285318CD}" type="slidenum">
              <a:rPr/>
              <a:pPr/>
              <a:t>‹#›</a:t>
            </a:fld>
            <a:endParaRPr lang="en-US"/>
          </a:p>
        </p:txBody>
      </p:sp>
    </p:spTree>
    <p:extLst>
      <p:ext uri="{BB962C8B-B14F-4D97-AF65-F5344CB8AC3E}">
        <p14:creationId xmlns:p14="http://schemas.microsoft.com/office/powerpoint/2010/main" val="238598607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0</a:t>
            </a:fld>
            <a:endParaRPr lang="en-US"/>
          </a:p>
        </p:txBody>
      </p:sp>
    </p:spTree>
    <p:extLst>
      <p:ext uri="{BB962C8B-B14F-4D97-AF65-F5344CB8AC3E}">
        <p14:creationId xmlns:p14="http://schemas.microsoft.com/office/powerpoint/2010/main" val="3486486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1</a:t>
            </a:fld>
            <a:endParaRPr lang="en-US"/>
          </a:p>
        </p:txBody>
      </p:sp>
    </p:spTree>
    <p:extLst>
      <p:ext uri="{BB962C8B-B14F-4D97-AF65-F5344CB8AC3E}">
        <p14:creationId xmlns:p14="http://schemas.microsoft.com/office/powerpoint/2010/main" val="2799556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3463" y="528638"/>
            <a:ext cx="4702175" cy="2646362"/>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246DC99B-00DB-4F99-857C-D2B28D08FBF3}" type="slidenum">
              <a:rPr lang="id-ID" smtClean="0"/>
              <a:pPr/>
              <a:t>2</a:t>
            </a:fld>
            <a:endParaRPr lang="id-ID"/>
          </a:p>
        </p:txBody>
      </p:sp>
    </p:spTree>
    <p:extLst>
      <p:ext uri="{BB962C8B-B14F-4D97-AF65-F5344CB8AC3E}">
        <p14:creationId xmlns:p14="http://schemas.microsoft.com/office/powerpoint/2010/main" val="1687494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3</a:t>
            </a:fld>
            <a:endParaRPr lang="en-US"/>
          </a:p>
        </p:txBody>
      </p:sp>
    </p:spTree>
    <p:extLst>
      <p:ext uri="{BB962C8B-B14F-4D97-AF65-F5344CB8AC3E}">
        <p14:creationId xmlns:p14="http://schemas.microsoft.com/office/powerpoint/2010/main" val="679567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4</a:t>
            </a:fld>
            <a:endParaRPr lang="en-US"/>
          </a:p>
        </p:txBody>
      </p:sp>
    </p:spTree>
    <p:extLst>
      <p:ext uri="{BB962C8B-B14F-4D97-AF65-F5344CB8AC3E}">
        <p14:creationId xmlns:p14="http://schemas.microsoft.com/office/powerpoint/2010/main" val="2674562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5</a:t>
            </a:fld>
            <a:endParaRPr lang="en-US"/>
          </a:p>
        </p:txBody>
      </p:sp>
    </p:spTree>
    <p:extLst>
      <p:ext uri="{BB962C8B-B14F-4D97-AF65-F5344CB8AC3E}">
        <p14:creationId xmlns:p14="http://schemas.microsoft.com/office/powerpoint/2010/main" val="2933995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6</a:t>
            </a:fld>
            <a:endParaRPr lang="en-US"/>
          </a:p>
        </p:txBody>
      </p:sp>
    </p:spTree>
    <p:extLst>
      <p:ext uri="{BB962C8B-B14F-4D97-AF65-F5344CB8AC3E}">
        <p14:creationId xmlns:p14="http://schemas.microsoft.com/office/powerpoint/2010/main" val="1077368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7</a:t>
            </a:fld>
            <a:endParaRPr lang="en-US"/>
          </a:p>
        </p:txBody>
      </p:sp>
    </p:spTree>
    <p:extLst>
      <p:ext uri="{BB962C8B-B14F-4D97-AF65-F5344CB8AC3E}">
        <p14:creationId xmlns:p14="http://schemas.microsoft.com/office/powerpoint/2010/main" val="987903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8</a:t>
            </a:fld>
            <a:endParaRPr lang="en-US"/>
          </a:p>
        </p:txBody>
      </p:sp>
    </p:spTree>
    <p:extLst>
      <p:ext uri="{BB962C8B-B14F-4D97-AF65-F5344CB8AC3E}">
        <p14:creationId xmlns:p14="http://schemas.microsoft.com/office/powerpoint/2010/main" val="4292307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9</a:t>
            </a:fld>
            <a:endParaRPr lang="en-US"/>
          </a:p>
        </p:txBody>
      </p:sp>
    </p:spTree>
    <p:extLst>
      <p:ext uri="{BB962C8B-B14F-4D97-AF65-F5344CB8AC3E}">
        <p14:creationId xmlns:p14="http://schemas.microsoft.com/office/powerpoint/2010/main" val="2545296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10</a:t>
            </a:fld>
            <a:endParaRPr lang="en-US"/>
          </a:p>
        </p:txBody>
      </p:sp>
    </p:spTree>
    <p:extLst>
      <p:ext uri="{BB962C8B-B14F-4D97-AF65-F5344CB8AC3E}">
        <p14:creationId xmlns:p14="http://schemas.microsoft.com/office/powerpoint/2010/main" val="2289353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11</a:t>
            </a:fld>
            <a:endParaRPr lang="en-US"/>
          </a:p>
        </p:txBody>
      </p:sp>
    </p:spTree>
    <p:extLst>
      <p:ext uri="{BB962C8B-B14F-4D97-AF65-F5344CB8AC3E}">
        <p14:creationId xmlns:p14="http://schemas.microsoft.com/office/powerpoint/2010/main" val="2785862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12</a:t>
            </a:fld>
            <a:endParaRPr lang="en-US"/>
          </a:p>
        </p:txBody>
      </p:sp>
    </p:spTree>
    <p:extLst>
      <p:ext uri="{BB962C8B-B14F-4D97-AF65-F5344CB8AC3E}">
        <p14:creationId xmlns:p14="http://schemas.microsoft.com/office/powerpoint/2010/main" val="3234819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13</a:t>
            </a:fld>
            <a:endParaRPr lang="en-US"/>
          </a:p>
        </p:txBody>
      </p:sp>
    </p:spTree>
    <p:extLst>
      <p:ext uri="{BB962C8B-B14F-4D97-AF65-F5344CB8AC3E}">
        <p14:creationId xmlns:p14="http://schemas.microsoft.com/office/powerpoint/2010/main" val="1268543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14</a:t>
            </a:fld>
            <a:endParaRPr lang="en-US"/>
          </a:p>
        </p:txBody>
      </p:sp>
    </p:spTree>
    <p:extLst>
      <p:ext uri="{BB962C8B-B14F-4D97-AF65-F5344CB8AC3E}">
        <p14:creationId xmlns:p14="http://schemas.microsoft.com/office/powerpoint/2010/main" val="1284392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15</a:t>
            </a:fld>
            <a:endParaRPr lang="en-US"/>
          </a:p>
        </p:txBody>
      </p:sp>
    </p:spTree>
    <p:extLst>
      <p:ext uri="{BB962C8B-B14F-4D97-AF65-F5344CB8AC3E}">
        <p14:creationId xmlns:p14="http://schemas.microsoft.com/office/powerpoint/2010/main" val="1748622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16</a:t>
            </a:fld>
            <a:endParaRPr lang="en-US"/>
          </a:p>
        </p:txBody>
      </p:sp>
    </p:spTree>
    <p:extLst>
      <p:ext uri="{BB962C8B-B14F-4D97-AF65-F5344CB8AC3E}">
        <p14:creationId xmlns:p14="http://schemas.microsoft.com/office/powerpoint/2010/main" val="3243162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17</a:t>
            </a:fld>
            <a:endParaRPr lang="en-US"/>
          </a:p>
        </p:txBody>
      </p:sp>
    </p:spTree>
    <p:extLst>
      <p:ext uri="{BB962C8B-B14F-4D97-AF65-F5344CB8AC3E}">
        <p14:creationId xmlns:p14="http://schemas.microsoft.com/office/powerpoint/2010/main" val="5373155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18</a:t>
            </a:fld>
            <a:endParaRPr lang="en-US"/>
          </a:p>
        </p:txBody>
      </p:sp>
    </p:spTree>
    <p:extLst>
      <p:ext uri="{BB962C8B-B14F-4D97-AF65-F5344CB8AC3E}">
        <p14:creationId xmlns:p14="http://schemas.microsoft.com/office/powerpoint/2010/main" val="2494175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19</a:t>
            </a:fld>
            <a:endParaRPr lang="en-US"/>
          </a:p>
        </p:txBody>
      </p:sp>
    </p:spTree>
    <p:extLst>
      <p:ext uri="{BB962C8B-B14F-4D97-AF65-F5344CB8AC3E}">
        <p14:creationId xmlns:p14="http://schemas.microsoft.com/office/powerpoint/2010/main" val="1958578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20</a:t>
            </a:fld>
            <a:endParaRPr lang="en-US"/>
          </a:p>
        </p:txBody>
      </p:sp>
    </p:spTree>
    <p:extLst>
      <p:ext uri="{BB962C8B-B14F-4D97-AF65-F5344CB8AC3E}">
        <p14:creationId xmlns:p14="http://schemas.microsoft.com/office/powerpoint/2010/main" val="4157822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21</a:t>
            </a:fld>
            <a:endParaRPr lang="en-US"/>
          </a:p>
        </p:txBody>
      </p:sp>
    </p:spTree>
    <p:extLst>
      <p:ext uri="{BB962C8B-B14F-4D97-AF65-F5344CB8AC3E}">
        <p14:creationId xmlns:p14="http://schemas.microsoft.com/office/powerpoint/2010/main" val="1031656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22</a:t>
            </a:fld>
            <a:endParaRPr lang="en-US"/>
          </a:p>
        </p:txBody>
      </p:sp>
    </p:spTree>
    <p:extLst>
      <p:ext uri="{BB962C8B-B14F-4D97-AF65-F5344CB8AC3E}">
        <p14:creationId xmlns:p14="http://schemas.microsoft.com/office/powerpoint/2010/main" val="1698232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23</a:t>
            </a:fld>
            <a:endParaRPr lang="en-US"/>
          </a:p>
        </p:txBody>
      </p:sp>
    </p:spTree>
    <p:extLst>
      <p:ext uri="{BB962C8B-B14F-4D97-AF65-F5344CB8AC3E}">
        <p14:creationId xmlns:p14="http://schemas.microsoft.com/office/powerpoint/2010/main" val="1586541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24</a:t>
            </a:fld>
            <a:endParaRPr lang="en-US"/>
          </a:p>
        </p:txBody>
      </p:sp>
    </p:spTree>
    <p:extLst>
      <p:ext uri="{BB962C8B-B14F-4D97-AF65-F5344CB8AC3E}">
        <p14:creationId xmlns:p14="http://schemas.microsoft.com/office/powerpoint/2010/main" val="1395598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25</a:t>
            </a:fld>
            <a:endParaRPr lang="en-US"/>
          </a:p>
        </p:txBody>
      </p:sp>
    </p:spTree>
    <p:extLst>
      <p:ext uri="{BB962C8B-B14F-4D97-AF65-F5344CB8AC3E}">
        <p14:creationId xmlns:p14="http://schemas.microsoft.com/office/powerpoint/2010/main" val="3796536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26</a:t>
            </a:fld>
            <a:endParaRPr lang="en-US"/>
          </a:p>
        </p:txBody>
      </p:sp>
    </p:spTree>
    <p:extLst>
      <p:ext uri="{BB962C8B-B14F-4D97-AF65-F5344CB8AC3E}">
        <p14:creationId xmlns:p14="http://schemas.microsoft.com/office/powerpoint/2010/main" val="8458934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27</a:t>
            </a:fld>
            <a:endParaRPr lang="en-US"/>
          </a:p>
        </p:txBody>
      </p:sp>
    </p:spTree>
    <p:extLst>
      <p:ext uri="{BB962C8B-B14F-4D97-AF65-F5344CB8AC3E}">
        <p14:creationId xmlns:p14="http://schemas.microsoft.com/office/powerpoint/2010/main" val="34675777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28</a:t>
            </a:fld>
            <a:endParaRPr lang="en-US"/>
          </a:p>
        </p:txBody>
      </p:sp>
    </p:spTree>
    <p:extLst>
      <p:ext uri="{BB962C8B-B14F-4D97-AF65-F5344CB8AC3E}">
        <p14:creationId xmlns:p14="http://schemas.microsoft.com/office/powerpoint/2010/main" val="3990632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9F1A74-4024-F047-9E43-1682285318CD}" type="slidenum">
              <a:rPr lang="en-US" smtClean="0"/>
              <a:pPr/>
              <a:t>29</a:t>
            </a:fld>
            <a:endParaRPr lang="en-US"/>
          </a:p>
        </p:txBody>
      </p:sp>
    </p:spTree>
    <p:extLst>
      <p:ext uri="{BB962C8B-B14F-4D97-AF65-F5344CB8AC3E}">
        <p14:creationId xmlns:p14="http://schemas.microsoft.com/office/powerpoint/2010/main" val="2440223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1371603"/>
            <a:ext cx="10462075"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162" y="3505200"/>
            <a:ext cx="8532178"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231E69-DB47-6748-B1C1-654E41CD9457}" type="datetime1">
              <a:rPr lang="en-US" smtClean="0"/>
              <a:pPr/>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0EA87A-D3A8-ED49-B253-3B097215C406}" type="slidenum">
              <a:rPr lang="en-US"/>
              <a:pPr/>
              <a:t>‹#›</a:t>
            </a:fld>
            <a:endParaRPr lang="en-US"/>
          </a:p>
        </p:txBody>
      </p:sp>
      <p:cxnSp>
        <p:nvCxnSpPr>
          <p:cNvPr id="8" name="Straight Connector 7"/>
          <p:cNvCxnSpPr/>
          <p:nvPr/>
        </p:nvCxnSpPr>
        <p:spPr>
          <a:xfrm>
            <a:off x="914162" y="3398520"/>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1BAC89-17FC-6243-8F93-ABB767ABC4C4}" type="datetime1">
              <a:rPr lang="en-US" smtClean="0"/>
              <a:pPr/>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0EA87A-D3A8-ED49-B253-3B097215C40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2362201"/>
            <a:ext cx="10360501"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2833" y="4626867"/>
            <a:ext cx="10360501"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29C242-9CB5-4842-AE30-4FC386231153}" type="datetime1">
              <a:rPr lang="en-US" smtClean="0"/>
              <a:pPr/>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0EA87A-D3A8-ED49-B253-3B097215C406}" type="slidenum">
              <a:rPr lang="en-US"/>
              <a:pPr/>
              <a:t>‹#›</a:t>
            </a:fld>
            <a:endParaRPr lang="en-US"/>
          </a:p>
        </p:txBody>
      </p:sp>
      <p:cxnSp>
        <p:nvCxnSpPr>
          <p:cNvPr id="7" name="Straight Connector 6"/>
          <p:cNvCxnSpPr/>
          <p:nvPr/>
        </p:nvCxnSpPr>
        <p:spPr>
          <a:xfrm>
            <a:off x="975106" y="4599432"/>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5986"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C45ECE6-3858-0F44-A787-310822914BD0}" type="datetime1">
              <a:rPr lang="en-US" smtClean="0"/>
              <a:pPr/>
              <a:t>5/21/2018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0EA87A-D3A8-ED49-B253-3B097215C40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441"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8189"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8189"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5C7121-BD11-7C43-AB2C-6AB58AB58256}" type="datetime1">
              <a:rPr lang="en-US" smtClean="0"/>
              <a:pPr/>
              <a:t>5/21/2018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0EA87A-D3A8-ED49-B253-3B097215C406}" type="slidenum">
              <a:rPr lang="en-US"/>
              <a:pPr/>
              <a:t>‹#›</a:t>
            </a:fld>
            <a:endParaRPr lang="en-US"/>
          </a:p>
        </p:txBody>
      </p:sp>
      <p:cxnSp>
        <p:nvCxnSpPr>
          <p:cNvPr id="11" name="Straight Connector 10"/>
          <p:cNvCxnSpPr/>
          <p:nvPr/>
        </p:nvCxnSpPr>
        <p:spPr>
          <a:xfrm rot="5400000">
            <a:off x="3740362" y="4045691"/>
            <a:ext cx="4709160" cy="106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51CB3F-3A20-4F41-AD65-912560F02171}" type="datetime1">
              <a:rPr lang="en-US" smtClean="0"/>
              <a:pPr/>
              <a:t>5/21/2018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0EA87A-D3A8-ED49-B253-3B097215C40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2AA554-82F4-7542-8645-BA59404483E4}" type="datetime1">
              <a:rPr lang="en-US" smtClean="0"/>
              <a:pPr/>
              <a:t>5/21/2018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0EA87A-D3A8-ED49-B253-3B097215C40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080"/>
            <a:ext cx="2852185"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1368" y="792080"/>
            <a:ext cx="7618016"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443" y="2130555"/>
            <a:ext cx="2852185"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A79B45-188A-334E-AACF-4B152A18A30F}" type="datetime1">
              <a:rPr lang="en-US" smtClean="0"/>
              <a:pPr/>
              <a:t>5/21/2018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0EA87A-D3A8-ED49-B253-3B097215C406}" type="slidenum">
              <a:rPr lang="en-US"/>
              <a:pPr/>
              <a:t>‹#›</a:t>
            </a:fld>
            <a:endParaRPr lang="en-US"/>
          </a:p>
        </p:txBody>
      </p:sp>
      <p:cxnSp>
        <p:nvCxnSpPr>
          <p:cNvPr id="9" name="Straight Connector 8"/>
          <p:cNvCxnSpPr/>
          <p:nvPr/>
        </p:nvCxnSpPr>
        <p:spPr>
          <a:xfrm rot="5400000">
            <a:off x="911188"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480"/>
            <a:ext cx="2856163"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0490" y="838203"/>
            <a:ext cx="7870471"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441" y="2133600"/>
            <a:ext cx="2852185"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F801B7-5FCE-154A-AA35-AFD65AAE0AE1}" type="datetime1">
              <a:rPr lang="en-US" smtClean="0"/>
              <a:pPr/>
              <a:t>5/21/2018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0EA87A-D3A8-ED49-B253-3B097215C40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829B49-755F-5949-B372-D8F30D221C6E}" type="datetime1">
              <a:rPr lang="en-US" smtClean="0"/>
              <a:pPr/>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0EA87A-D3A8-ED49-B253-3B097215C40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600"/>
            <a:ext cx="2742486"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441" y="609600"/>
            <a:ext cx="802431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F24DBE-3A7C-694D-A8A2-0B1E2BE1B650}" type="datetime1">
              <a:rPr lang="en-US" smtClean="0"/>
              <a:pPr/>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0EA87A-D3A8-ED49-B253-3B097215C40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88825"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441" y="533400"/>
            <a:ext cx="10969943"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441" y="1600200"/>
            <a:ext cx="10969943"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0"/>
            <a:ext cx="12188825"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441" y="18288"/>
            <a:ext cx="3859795" cy="329184"/>
          </a:xfrm>
          <a:prstGeom prst="rect">
            <a:avLst/>
          </a:prstGeom>
        </p:spPr>
        <p:txBody>
          <a:bodyPr vert="horz" lIns="91440" tIns="45720" rIns="91440" bIns="45720" rtlCol="0" anchor="ctr"/>
          <a:lstStyle>
            <a:lvl1pPr algn="l">
              <a:defRPr sz="1200">
                <a:solidFill>
                  <a:srgbClr val="FFFFFF"/>
                </a:solidFill>
              </a:defRPr>
            </a:lvl1pPr>
          </a:lstStyle>
          <a:p>
            <a:fld id="{9DDAFE68-4EF5-F248-802D-61CCA29DE345}" type="datetime1">
              <a:rPr lang="en-US" smtClean="0"/>
              <a:pPr/>
              <a:t>5/21/2018</a:t>
            </a:fld>
            <a:endParaRPr lang="en-US"/>
          </a:p>
        </p:txBody>
      </p:sp>
      <p:sp>
        <p:nvSpPr>
          <p:cNvPr id="5" name="Footer Placeholder 4"/>
          <p:cNvSpPr>
            <a:spLocks noGrp="1"/>
          </p:cNvSpPr>
          <p:nvPr>
            <p:ph type="ftr" sz="quarter" idx="3"/>
          </p:nvPr>
        </p:nvSpPr>
        <p:spPr>
          <a:xfrm>
            <a:off x="4570810" y="18288"/>
            <a:ext cx="5484971"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10157354" y="18288"/>
            <a:ext cx="1422030" cy="329184"/>
          </a:xfrm>
          <a:prstGeom prst="rect">
            <a:avLst/>
          </a:prstGeom>
        </p:spPr>
        <p:txBody>
          <a:bodyPr vert="horz" lIns="91440" tIns="45720" rIns="91440" bIns="45720" rtlCol="0" anchor="ctr"/>
          <a:lstStyle>
            <a:lvl1pPr algn="l">
              <a:defRPr sz="1400" b="1">
                <a:solidFill>
                  <a:srgbClr val="FFFFFF"/>
                </a:solidFill>
              </a:defRPr>
            </a:lvl1pPr>
          </a:lstStyle>
          <a:p>
            <a:fld id="{F00EA87A-D3A8-ED49-B253-3B097215C40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914162" y="5632373"/>
            <a:ext cx="1046207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804173" y="1455079"/>
            <a:ext cx="10462075" cy="1927225"/>
          </a:xfrm>
        </p:spPr>
        <p:txBody>
          <a:bodyPr/>
          <a:lstStyle/>
          <a:p>
            <a:pPr algn="ctr"/>
            <a:r>
              <a:rPr lang="en-US" sz="2500" b="1" dirty="0" err="1"/>
              <a:t>Peran</a:t>
            </a:r>
            <a:r>
              <a:rPr lang="en-US" sz="2500" b="1" dirty="0"/>
              <a:t> </a:t>
            </a:r>
            <a:r>
              <a:rPr lang="en-US" sz="2500" b="1" dirty="0" err="1"/>
              <a:t>kepolisian</a:t>
            </a:r>
            <a:r>
              <a:rPr lang="en-US" sz="2500" b="1" dirty="0"/>
              <a:t> </a:t>
            </a:r>
            <a:r>
              <a:rPr lang="en-US" sz="2500" b="1" dirty="0" err="1"/>
              <a:t>dalam</a:t>
            </a:r>
            <a:r>
              <a:rPr lang="en-US" sz="2500" b="1" dirty="0"/>
              <a:t> </a:t>
            </a:r>
            <a:r>
              <a:rPr lang="en-US" sz="2500" b="1" dirty="0" err="1"/>
              <a:t>tindak</a:t>
            </a:r>
            <a:r>
              <a:rPr lang="en-US" sz="2500" b="1" dirty="0"/>
              <a:t> </a:t>
            </a:r>
            <a:r>
              <a:rPr lang="en-US" sz="2500" b="1" dirty="0" err="1"/>
              <a:t>pidana</a:t>
            </a:r>
            <a:r>
              <a:rPr lang="en-US" sz="2500" b="1" dirty="0"/>
              <a:t> </a:t>
            </a:r>
            <a:r>
              <a:rPr lang="en-US" sz="2500" b="1" dirty="0" err="1"/>
              <a:t>korupsi</a:t>
            </a:r>
            <a:r>
              <a:rPr lang="en-US" sz="2500" b="1" dirty="0"/>
              <a:t> </a:t>
            </a:r>
            <a:br>
              <a:rPr lang="en-US" sz="2500" b="1" dirty="0"/>
            </a:br>
            <a:r>
              <a:rPr lang="en-US" sz="2500" b="1" dirty="0" err="1"/>
              <a:t>khusus</a:t>
            </a:r>
            <a:r>
              <a:rPr lang="en-US" sz="2500" b="1" dirty="0"/>
              <a:t> </a:t>
            </a:r>
            <a:r>
              <a:rPr lang="en-US" sz="2500" b="1" dirty="0" err="1"/>
              <a:t>penglolaan</a:t>
            </a:r>
            <a:r>
              <a:rPr lang="en-US" sz="2500" b="1" dirty="0"/>
              <a:t> </a:t>
            </a:r>
            <a:r>
              <a:rPr lang="en-US" sz="2500" b="1" dirty="0" err="1"/>
              <a:t>bumdesa</a:t>
            </a:r>
            <a:endParaRPr lang="en-US" sz="2500" b="1" dirty="0"/>
          </a:p>
        </p:txBody>
      </p:sp>
      <p:sp>
        <p:nvSpPr>
          <p:cNvPr id="7" name="Subtitle 6"/>
          <p:cNvSpPr>
            <a:spLocks noGrp="1"/>
          </p:cNvSpPr>
          <p:nvPr>
            <p:ph type="subTitle" idx="1"/>
          </p:nvPr>
        </p:nvSpPr>
        <p:spPr>
          <a:xfrm>
            <a:off x="914160" y="3588394"/>
            <a:ext cx="10606784" cy="1752600"/>
          </a:xfrm>
        </p:spPr>
        <p:txBody>
          <a:bodyPr>
            <a:normAutofit fontScale="92500" lnSpcReduction="10000"/>
          </a:bodyPr>
          <a:lstStyle/>
          <a:p>
            <a:pPr algn="ctr"/>
            <a:r>
              <a:rPr lang="en-US" sz="1700" dirty="0" err="1">
                <a:latin typeface="Cambria"/>
                <a:cs typeface="Cambria"/>
              </a:rPr>
              <a:t>oleh</a:t>
            </a:r>
            <a:r>
              <a:rPr lang="en-US" sz="1700" dirty="0">
                <a:latin typeface="Cambria"/>
                <a:cs typeface="Cambria"/>
              </a:rPr>
              <a:t> :</a:t>
            </a:r>
          </a:p>
          <a:p>
            <a:pPr algn="ctr"/>
            <a:r>
              <a:rPr lang="en-US" sz="1800" b="1" dirty="0">
                <a:latin typeface="Cambria"/>
                <a:cs typeface="Cambria"/>
              </a:rPr>
              <a:t>IDA PUTU WEDANAJATI, S.H., M.H.</a:t>
            </a:r>
          </a:p>
          <a:p>
            <a:pPr algn="ctr"/>
            <a:r>
              <a:rPr lang="en-US" sz="1800" b="1" dirty="0">
                <a:latin typeface="Cambria"/>
                <a:cs typeface="Cambria"/>
              </a:rPr>
              <a:t>KASUBDIT 3/TIPIDKOR DIRETKRIMSUS POLDA BALI</a:t>
            </a:r>
            <a:endParaRPr lang="id-ID" sz="1800" b="1" dirty="0">
              <a:latin typeface="Cambria"/>
              <a:cs typeface="Cambria"/>
            </a:endParaRPr>
          </a:p>
          <a:p>
            <a:pPr algn="ctr"/>
            <a:endParaRPr lang="en-US" sz="1800" b="1" dirty="0">
              <a:latin typeface="Cambria"/>
              <a:cs typeface="Cambria"/>
            </a:endParaRPr>
          </a:p>
          <a:p>
            <a:pPr algn="ctr"/>
            <a:r>
              <a:rPr lang="en-US" sz="1800" b="1" dirty="0" err="1">
                <a:latin typeface="Cambria"/>
                <a:cs typeface="Cambria"/>
              </a:rPr>
              <a:t>Disampaikan</a:t>
            </a:r>
            <a:r>
              <a:rPr lang="en-US" sz="1800" b="1" dirty="0">
                <a:latin typeface="Cambria"/>
                <a:cs typeface="Cambria"/>
              </a:rPr>
              <a:t> pada </a:t>
            </a:r>
            <a:r>
              <a:rPr lang="en-US" sz="1800" b="1" dirty="0" err="1">
                <a:latin typeface="Cambria"/>
                <a:cs typeface="Cambria"/>
              </a:rPr>
              <a:t>Kegiatan</a:t>
            </a:r>
            <a:r>
              <a:rPr lang="en-US" sz="1800" b="1" dirty="0">
                <a:latin typeface="Cambria"/>
                <a:cs typeface="Cambria"/>
              </a:rPr>
              <a:t> :</a:t>
            </a:r>
          </a:p>
          <a:p>
            <a:pPr algn="ctr"/>
            <a:r>
              <a:rPr lang="en-US" sz="1800" b="1" dirty="0">
                <a:latin typeface="Cambria"/>
                <a:cs typeface="Cambria"/>
              </a:rPr>
              <a:t> ”</a:t>
            </a:r>
            <a:r>
              <a:rPr lang="en-US" sz="1800" b="1" dirty="0" err="1">
                <a:latin typeface="Cambria"/>
                <a:cs typeface="Cambria"/>
              </a:rPr>
              <a:t>Bimbingan</a:t>
            </a:r>
            <a:r>
              <a:rPr lang="en-US" sz="1800" b="1" dirty="0">
                <a:latin typeface="Cambria"/>
                <a:cs typeface="Cambria"/>
              </a:rPr>
              <a:t> </a:t>
            </a:r>
            <a:r>
              <a:rPr lang="en-US" sz="1800" b="1" dirty="0" err="1">
                <a:latin typeface="Cambria"/>
                <a:cs typeface="Cambria"/>
              </a:rPr>
              <a:t>Teknis</a:t>
            </a:r>
            <a:r>
              <a:rPr lang="en-US" sz="1800" b="1" dirty="0">
                <a:latin typeface="Cambria"/>
                <a:cs typeface="Cambria"/>
              </a:rPr>
              <a:t> </a:t>
            </a:r>
            <a:r>
              <a:rPr lang="en-US" sz="1800" b="1" dirty="0" err="1">
                <a:latin typeface="Cambria"/>
                <a:cs typeface="Cambria"/>
              </a:rPr>
              <a:t>Peningkatan</a:t>
            </a:r>
            <a:r>
              <a:rPr lang="en-US" sz="1800" b="1" dirty="0">
                <a:latin typeface="Cambria"/>
                <a:cs typeface="Cambria"/>
              </a:rPr>
              <a:t> </a:t>
            </a:r>
            <a:r>
              <a:rPr lang="en-US" sz="1800" b="1" dirty="0" err="1">
                <a:latin typeface="Cambria"/>
                <a:cs typeface="Cambria"/>
              </a:rPr>
              <a:t>Kapasitas</a:t>
            </a:r>
            <a:r>
              <a:rPr lang="en-US" sz="1800" b="1" dirty="0">
                <a:latin typeface="Cambria"/>
                <a:cs typeface="Cambria"/>
              </a:rPr>
              <a:t> SDM </a:t>
            </a:r>
            <a:r>
              <a:rPr lang="en-US" sz="1800" b="1" dirty="0" err="1">
                <a:latin typeface="Cambria"/>
                <a:cs typeface="Cambria"/>
              </a:rPr>
              <a:t>Pengawas</a:t>
            </a:r>
            <a:r>
              <a:rPr lang="en-US" sz="1800" b="1" dirty="0">
                <a:latin typeface="Cambria"/>
                <a:cs typeface="Cambria"/>
              </a:rPr>
              <a:t> </a:t>
            </a:r>
            <a:r>
              <a:rPr lang="en-US" sz="1800" b="1" dirty="0" err="1">
                <a:latin typeface="Cambria"/>
                <a:cs typeface="Cambria"/>
              </a:rPr>
              <a:t>BUMDesa</a:t>
            </a:r>
            <a:r>
              <a:rPr lang="en-US" sz="1800" b="1" dirty="0">
                <a:latin typeface="Cambria"/>
                <a:cs typeface="Cambria"/>
              </a:rPr>
              <a:t> </a:t>
            </a:r>
            <a:r>
              <a:rPr lang="en-US" sz="1800" b="1" dirty="0" err="1">
                <a:latin typeface="Cambria"/>
                <a:cs typeface="Cambria"/>
              </a:rPr>
              <a:t>Kab</a:t>
            </a:r>
            <a:r>
              <a:rPr lang="en-US" sz="1800" b="1" dirty="0">
                <a:latin typeface="Cambria"/>
                <a:cs typeface="Cambria"/>
              </a:rPr>
              <a:t>. </a:t>
            </a:r>
            <a:r>
              <a:rPr lang="en-US" sz="1800" b="1" dirty="0" err="1">
                <a:latin typeface="Cambria"/>
                <a:cs typeface="Cambria"/>
              </a:rPr>
              <a:t>Buleleng</a:t>
            </a:r>
            <a:r>
              <a:rPr lang="en-US" sz="1800" b="1" dirty="0">
                <a:latin typeface="Cambria"/>
                <a:cs typeface="Cambria"/>
              </a:rPr>
              <a:t>”</a:t>
            </a:r>
          </a:p>
        </p:txBody>
      </p:sp>
      <p:sp>
        <p:nvSpPr>
          <p:cNvPr id="8" name="TextBox 7"/>
          <p:cNvSpPr txBox="1"/>
          <p:nvPr/>
        </p:nvSpPr>
        <p:spPr>
          <a:xfrm>
            <a:off x="7001118" y="5632373"/>
            <a:ext cx="4464741" cy="369332"/>
          </a:xfrm>
          <a:prstGeom prst="rect">
            <a:avLst/>
          </a:prstGeom>
          <a:noFill/>
        </p:spPr>
        <p:txBody>
          <a:bodyPr wrap="square" rtlCol="0">
            <a:spAutoFit/>
          </a:bodyPr>
          <a:lstStyle/>
          <a:p>
            <a:pPr algn="r"/>
            <a:r>
              <a:rPr lang="en-US" dirty="0" err="1">
                <a:latin typeface="Cambria"/>
                <a:cs typeface="Cambria"/>
              </a:rPr>
              <a:t>Singaraja</a:t>
            </a:r>
            <a:r>
              <a:rPr lang="en-US" dirty="0">
                <a:latin typeface="Cambria"/>
                <a:cs typeface="Cambria"/>
              </a:rPr>
              <a:t>, 22 Mei 2018</a:t>
            </a:r>
          </a:p>
        </p:txBody>
      </p:sp>
      <p:pic>
        <p:nvPicPr>
          <p:cNvPr id="9" name="Picture 8">
            <a:extLst>
              <a:ext uri="{FF2B5EF4-FFF2-40B4-BE49-F238E27FC236}">
                <a16:creationId xmlns:a16="http://schemas.microsoft.com/office/drawing/2014/main" id="{7994D0CB-8082-4921-AD60-CFB9DA83F1C5}"/>
              </a:ext>
            </a:extLst>
          </p:cNvPr>
          <p:cNvPicPr>
            <a:picLocks noChangeAspect="1"/>
          </p:cNvPicPr>
          <p:nvPr/>
        </p:nvPicPr>
        <p:blipFill>
          <a:blip r:embed="rId3" cstate="print">
            <a:alphaModFix/>
          </a:blip>
          <a:stretch>
            <a:fillRect/>
          </a:stretch>
        </p:blipFill>
        <p:spPr>
          <a:xfrm>
            <a:off x="306884" y="535588"/>
            <a:ext cx="1214552" cy="1632893"/>
          </a:xfrm>
          <a:prstGeom prst="rect">
            <a:avLst/>
          </a:prstGeom>
        </p:spPr>
      </p:pic>
    </p:spTree>
    <p:extLst>
      <p:ext uri="{BB962C8B-B14F-4D97-AF65-F5344CB8AC3E}">
        <p14:creationId xmlns:p14="http://schemas.microsoft.com/office/powerpoint/2010/main" val="292114849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B869B4B-2FF1-4894-A012-AD68C63FC469}"/>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6" name="Picture 15">
            <a:extLst>
              <a:ext uri="{FF2B5EF4-FFF2-40B4-BE49-F238E27FC236}">
                <a16:creationId xmlns:a16="http://schemas.microsoft.com/office/drawing/2014/main" id="{BD736617-A412-4499-9A99-0A6DC0031348}"/>
              </a:ext>
            </a:extLst>
          </p:cNvPr>
          <p:cNvPicPr>
            <a:picLocks noChangeAspect="1"/>
          </p:cNvPicPr>
          <p:nvPr/>
        </p:nvPicPr>
        <p:blipFill>
          <a:blip r:embed="rId3"/>
          <a:stretch>
            <a:fillRect/>
          </a:stretch>
        </p:blipFill>
        <p:spPr>
          <a:xfrm>
            <a:off x="11485787" y="6195257"/>
            <a:ext cx="585267" cy="609653"/>
          </a:xfrm>
          <a:prstGeom prst="rect">
            <a:avLst/>
          </a:prstGeom>
        </p:spPr>
      </p:pic>
      <p:sp>
        <p:nvSpPr>
          <p:cNvPr id="14" name="Rectangle 1">
            <a:extLst>
              <a:ext uri="{FF2B5EF4-FFF2-40B4-BE49-F238E27FC236}">
                <a16:creationId xmlns:a16="http://schemas.microsoft.com/office/drawing/2014/main" id="{319A9321-95EE-480B-A67D-7FCB4DB2FE7C}"/>
              </a:ext>
            </a:extLst>
          </p:cNvPr>
          <p:cNvSpPr>
            <a:spLocks noChangeArrowheads="1"/>
          </p:cNvSpPr>
          <p:nvPr/>
        </p:nvSpPr>
        <p:spPr bwMode="auto">
          <a:xfrm>
            <a:off x="385142" y="982176"/>
            <a:ext cx="9555511" cy="29546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indent="-355600" defTabSz="914400" eaLnBrk="0" fontAlgn="base" hangingPunct="0">
              <a:spcBef>
                <a:spcPct val="0"/>
              </a:spcBef>
              <a:spcAft>
                <a:spcPct val="0"/>
              </a:spcAft>
              <a:buFontTx/>
              <a:buAutoNum type="romanUcPeriod"/>
              <a:tabLst>
                <a:tab pos="355600" algn="l"/>
                <a:tab pos="1311275" algn="l"/>
                <a:tab pos="1793875" algn="l"/>
              </a:tabLst>
            </a:pPr>
            <a:r>
              <a:rPr lang="id-ID" sz="1400" dirty="0">
                <a:solidFill>
                  <a:prstClr val="black"/>
                </a:solidFill>
                <a:latin typeface="Cambria Math" panose="02040503050406030204" pitchFamily="18" charset="0"/>
                <a:ea typeface="Cambria Math" panose="02040503050406030204" pitchFamily="18" charset="0"/>
                <a:cs typeface="Arial" pitchFamily="34" charset="0"/>
              </a:rPr>
              <a:t>NAMA	:  </a:t>
            </a:r>
            <a:r>
              <a:rPr lang="en-US" sz="1400" dirty="0">
                <a:solidFill>
                  <a:prstClr val="black"/>
                </a:solidFill>
                <a:latin typeface="Cambria Math" panose="02040503050406030204" pitchFamily="18" charset="0"/>
                <a:ea typeface="Cambria Math" panose="02040503050406030204" pitchFamily="18" charset="0"/>
                <a:cs typeface="Arial" pitchFamily="34" charset="0"/>
              </a:rPr>
              <a:t>IDA PUTU WEDANAJATI, S.H., M.H.</a:t>
            </a:r>
          </a:p>
          <a:p>
            <a:pPr defTabSz="914400" eaLnBrk="0" fontAlgn="base" hangingPunct="0">
              <a:spcBef>
                <a:spcPct val="0"/>
              </a:spcBef>
              <a:spcAft>
                <a:spcPct val="0"/>
              </a:spcAft>
              <a:tabLst>
                <a:tab pos="355600" algn="l"/>
                <a:tab pos="1311275" algn="l"/>
                <a:tab pos="1793875" algn="l"/>
              </a:tabLst>
            </a:pPr>
            <a:r>
              <a:rPr lang="id-ID" sz="1400" dirty="0">
                <a:solidFill>
                  <a:prstClr val="black"/>
                </a:solidFill>
                <a:latin typeface="Cambria Math" panose="02040503050406030204" pitchFamily="18" charset="0"/>
                <a:ea typeface="Cambria Math" panose="02040503050406030204" pitchFamily="18" charset="0"/>
                <a:cs typeface="Arial" pitchFamily="34" charset="0"/>
              </a:rPr>
              <a:t>	PANGKAT</a:t>
            </a:r>
            <a:r>
              <a:rPr lang="en-US" sz="1400" dirty="0">
                <a:solidFill>
                  <a:prstClr val="black"/>
                </a:solidFill>
                <a:latin typeface="Cambria Math" panose="02040503050406030204" pitchFamily="18" charset="0"/>
                <a:ea typeface="Cambria Math" panose="02040503050406030204" pitchFamily="18" charset="0"/>
                <a:cs typeface="Arial" pitchFamily="34" charset="0"/>
              </a:rPr>
              <a:t>	</a:t>
            </a:r>
            <a:r>
              <a:rPr lang="id-ID" sz="1400" dirty="0">
                <a:solidFill>
                  <a:prstClr val="black"/>
                </a:solidFill>
                <a:latin typeface="Cambria Math" panose="02040503050406030204" pitchFamily="18" charset="0"/>
                <a:ea typeface="Cambria Math" panose="02040503050406030204" pitchFamily="18" charset="0"/>
                <a:cs typeface="Arial" pitchFamily="34" charset="0"/>
              </a:rPr>
              <a:t>:  </a:t>
            </a:r>
            <a:r>
              <a:rPr lang="en-US" sz="1400" dirty="0">
                <a:solidFill>
                  <a:prstClr val="black"/>
                </a:solidFill>
                <a:latin typeface="Cambria Math" panose="02040503050406030204" pitchFamily="18" charset="0"/>
                <a:ea typeface="Cambria Math" panose="02040503050406030204" pitchFamily="18" charset="0"/>
                <a:cs typeface="Arial" pitchFamily="34" charset="0"/>
              </a:rPr>
              <a:t>AKBP</a:t>
            </a:r>
            <a:r>
              <a:rPr lang="id-ID" sz="1400" dirty="0">
                <a:solidFill>
                  <a:prstClr val="black"/>
                </a:solidFill>
                <a:latin typeface="Cambria Math" panose="02040503050406030204" pitchFamily="18" charset="0"/>
                <a:ea typeface="Cambria Math" panose="02040503050406030204" pitchFamily="18" charset="0"/>
                <a:cs typeface="Arial" pitchFamily="34" charset="0"/>
              </a:rPr>
              <a:t>		 </a:t>
            </a:r>
          </a:p>
          <a:p>
            <a:pPr defTabSz="914400" eaLnBrk="0" fontAlgn="base" hangingPunct="0">
              <a:spcBef>
                <a:spcPct val="0"/>
              </a:spcBef>
              <a:spcAft>
                <a:spcPct val="0"/>
              </a:spcAft>
              <a:tabLst>
                <a:tab pos="355600" algn="l"/>
                <a:tab pos="1311275" algn="l"/>
                <a:tab pos="1793875" algn="l"/>
              </a:tabLst>
            </a:pPr>
            <a:r>
              <a:rPr lang="id-ID" sz="1400" dirty="0">
                <a:solidFill>
                  <a:prstClr val="black"/>
                </a:solidFill>
                <a:latin typeface="Cambria Math" panose="02040503050406030204" pitchFamily="18" charset="0"/>
                <a:ea typeface="Cambria Math" panose="02040503050406030204" pitchFamily="18" charset="0"/>
                <a:cs typeface="Arial" pitchFamily="34" charset="0"/>
              </a:rPr>
              <a:t>	JABATAN	</a:t>
            </a:r>
            <a:r>
              <a:rPr lang="en-US" sz="1400" dirty="0">
                <a:solidFill>
                  <a:prstClr val="black"/>
                </a:solidFill>
                <a:latin typeface="Cambria Math" panose="02040503050406030204" pitchFamily="18" charset="0"/>
                <a:ea typeface="Cambria Math" panose="02040503050406030204" pitchFamily="18" charset="0"/>
                <a:cs typeface="Arial" pitchFamily="34" charset="0"/>
              </a:rPr>
              <a:t>:  KA</a:t>
            </a:r>
            <a:r>
              <a:rPr lang="id-ID" sz="1400" dirty="0">
                <a:solidFill>
                  <a:prstClr val="black"/>
                </a:solidFill>
                <a:latin typeface="Cambria Math" panose="02040503050406030204" pitchFamily="18" charset="0"/>
                <a:ea typeface="Cambria Math" panose="02040503050406030204" pitchFamily="18" charset="0"/>
                <a:cs typeface="Arial" pitchFamily="34" charset="0"/>
              </a:rPr>
              <a:t>SUBDIT </a:t>
            </a:r>
            <a:r>
              <a:rPr lang="en-US" sz="1400" dirty="0">
                <a:solidFill>
                  <a:prstClr val="black"/>
                </a:solidFill>
                <a:latin typeface="Cambria Math" panose="02040503050406030204" pitchFamily="18" charset="0"/>
                <a:ea typeface="Cambria Math" panose="02040503050406030204" pitchFamily="18" charset="0"/>
                <a:cs typeface="Arial" pitchFamily="34" charset="0"/>
              </a:rPr>
              <a:t>3/</a:t>
            </a:r>
            <a:r>
              <a:rPr lang="id-ID" sz="1400" dirty="0">
                <a:solidFill>
                  <a:prstClr val="black"/>
                </a:solidFill>
                <a:latin typeface="Cambria Math" panose="02040503050406030204" pitchFamily="18" charset="0"/>
                <a:ea typeface="Cambria Math" panose="02040503050406030204" pitchFamily="18" charset="0"/>
                <a:cs typeface="Arial" pitchFamily="34" charset="0"/>
              </a:rPr>
              <a:t>TIPIDKOR DITRESKRIMSUS POLDA BALI</a:t>
            </a:r>
          </a:p>
          <a:p>
            <a:pPr defTabSz="914400" eaLnBrk="0" fontAlgn="base" hangingPunct="0">
              <a:spcBef>
                <a:spcPct val="0"/>
              </a:spcBef>
              <a:spcAft>
                <a:spcPct val="0"/>
              </a:spcAft>
              <a:tabLst>
                <a:tab pos="355600" algn="l"/>
                <a:tab pos="1614488" algn="l"/>
                <a:tab pos="1793875" algn="l"/>
              </a:tabLst>
            </a:pPr>
            <a:r>
              <a:rPr lang="id-ID" sz="1200" dirty="0">
                <a:solidFill>
                  <a:prstClr val="black"/>
                </a:solidFill>
                <a:latin typeface="Cambria Math" panose="02040503050406030204" pitchFamily="18" charset="0"/>
                <a:ea typeface="Cambria Math" panose="02040503050406030204" pitchFamily="18" charset="0"/>
                <a:cs typeface="Arial" pitchFamily="34" charset="0"/>
              </a:rPr>
              <a:t>	</a:t>
            </a:r>
          </a:p>
          <a:p>
            <a:pPr defTabSz="914400" eaLnBrk="0" fontAlgn="base" hangingPunct="0">
              <a:spcBef>
                <a:spcPct val="0"/>
              </a:spcBef>
              <a:spcAft>
                <a:spcPct val="0"/>
              </a:spcAft>
              <a:tabLst>
                <a:tab pos="355600" algn="l"/>
                <a:tab pos="1828800" algn="l"/>
              </a:tabLst>
            </a:pPr>
            <a:r>
              <a:rPr lang="id-ID" sz="1200" b="1" dirty="0">
                <a:solidFill>
                  <a:prstClr val="black"/>
                </a:solidFill>
                <a:latin typeface="Cambria Math" panose="02040503050406030204" pitchFamily="18" charset="0"/>
                <a:ea typeface="Cambria Math" panose="02040503050406030204" pitchFamily="18" charset="0"/>
                <a:cs typeface="Arial" pitchFamily="34" charset="0"/>
              </a:rPr>
              <a:t>II</a:t>
            </a:r>
            <a:r>
              <a:rPr lang="id-ID" sz="1200" dirty="0">
                <a:solidFill>
                  <a:prstClr val="black"/>
                </a:solidFill>
                <a:latin typeface="Cambria Math" panose="02040503050406030204" pitchFamily="18" charset="0"/>
                <a:ea typeface="Cambria Math" panose="02040503050406030204" pitchFamily="18" charset="0"/>
                <a:cs typeface="Arial" pitchFamily="34" charset="0"/>
              </a:rPr>
              <a:t>.	</a:t>
            </a:r>
            <a:r>
              <a:rPr lang="id-ID" sz="1200" b="1" dirty="0">
                <a:solidFill>
                  <a:prstClr val="black"/>
                </a:solidFill>
                <a:latin typeface="Cambria Math" panose="02040503050406030204" pitchFamily="18" charset="0"/>
                <a:ea typeface="Cambria Math" panose="02040503050406030204" pitchFamily="18" charset="0"/>
                <a:cs typeface="Arial" pitchFamily="34" charset="0"/>
              </a:rPr>
              <a:t>PENDIDIKAN</a:t>
            </a:r>
            <a:r>
              <a:rPr lang="en-US" sz="1200" b="1" dirty="0">
                <a:solidFill>
                  <a:prstClr val="black"/>
                </a:solidFill>
                <a:latin typeface="Cambria Math" panose="02040503050406030204" pitchFamily="18" charset="0"/>
                <a:ea typeface="Cambria Math" panose="02040503050406030204" pitchFamily="18" charset="0"/>
                <a:cs typeface="Arial" pitchFamily="34" charset="0"/>
              </a:rPr>
              <a:t> </a:t>
            </a:r>
            <a:r>
              <a:rPr lang="id-ID" sz="1200" dirty="0">
                <a:solidFill>
                  <a:prstClr val="black"/>
                </a:solidFill>
                <a:latin typeface="Cambria Math" panose="02040503050406030204" pitchFamily="18" charset="0"/>
                <a:ea typeface="Cambria Math" panose="02040503050406030204" pitchFamily="18" charset="0"/>
                <a:cs typeface="Arial" pitchFamily="34" charset="0"/>
              </a:rPr>
              <a:t>:</a:t>
            </a:r>
          </a:p>
          <a:p>
            <a:pPr defTabSz="914400" eaLnBrk="0" fontAlgn="base" hangingPunct="0">
              <a:spcBef>
                <a:spcPct val="0"/>
              </a:spcBef>
              <a:spcAft>
                <a:spcPct val="0"/>
              </a:spcAft>
              <a:tabLst>
                <a:tab pos="355600" algn="l"/>
                <a:tab pos="712788" algn="l"/>
                <a:tab pos="1793875" algn="l"/>
              </a:tabLst>
            </a:pPr>
            <a:r>
              <a:rPr lang="id-ID" sz="1200" dirty="0">
                <a:solidFill>
                  <a:prstClr val="black"/>
                </a:solidFill>
                <a:latin typeface="Cambria Math" panose="02040503050406030204" pitchFamily="18" charset="0"/>
                <a:ea typeface="Cambria Math" panose="02040503050406030204" pitchFamily="18" charset="0"/>
                <a:cs typeface="Arial" pitchFamily="34" charset="0"/>
              </a:rPr>
              <a:t>	</a:t>
            </a:r>
            <a:r>
              <a:rPr lang="en-US" sz="1200" b="1" dirty="0">
                <a:solidFill>
                  <a:prstClr val="black"/>
                </a:solidFill>
                <a:latin typeface="Cambria Math" panose="02040503050406030204" pitchFamily="18" charset="0"/>
                <a:ea typeface="Cambria Math" panose="02040503050406030204" pitchFamily="18" charset="0"/>
                <a:cs typeface="Arial" pitchFamily="34" charset="0"/>
              </a:rPr>
              <a:t>1. </a:t>
            </a:r>
            <a:r>
              <a:rPr lang="en-US" sz="1200" dirty="0">
                <a:solidFill>
                  <a:prstClr val="black"/>
                </a:solidFill>
                <a:latin typeface="Cambria Math" panose="02040503050406030204" pitchFamily="18" charset="0"/>
                <a:ea typeface="Cambria Math" panose="02040503050406030204" pitchFamily="18" charset="0"/>
                <a:cs typeface="Arial" pitchFamily="34" charset="0"/>
              </a:rPr>
              <a:t>	</a:t>
            </a:r>
            <a:r>
              <a:rPr lang="id-ID" sz="1200" b="1" dirty="0">
                <a:solidFill>
                  <a:prstClr val="black"/>
                </a:solidFill>
                <a:latin typeface="Cambria Math" panose="02040503050406030204" pitchFamily="18" charset="0"/>
                <a:ea typeface="Cambria Math" panose="02040503050406030204" pitchFamily="18" charset="0"/>
                <a:cs typeface="Arial" pitchFamily="34" charset="0"/>
              </a:rPr>
              <a:t>KEPOLISIAN		</a:t>
            </a:r>
            <a:endParaRPr lang="id-ID" sz="1200" dirty="0">
              <a:solidFill>
                <a:prstClr val="black"/>
              </a:solidFill>
              <a:latin typeface="Cambria Math" panose="02040503050406030204" pitchFamily="18" charset="0"/>
              <a:ea typeface="Cambria Math" panose="02040503050406030204" pitchFamily="18" charset="0"/>
              <a:cs typeface="Arial" pitchFamily="34" charset="0"/>
            </a:endParaRPr>
          </a:p>
          <a:p>
            <a:pPr marL="1081088" indent="-368300" defTabSz="914400" eaLnBrk="0" fontAlgn="base" hangingPunct="0">
              <a:spcBef>
                <a:spcPct val="0"/>
              </a:spcBef>
              <a:spcAft>
                <a:spcPct val="0"/>
              </a:spcAft>
              <a:tabLst>
                <a:tab pos="355600" algn="l"/>
                <a:tab pos="1793875"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A</a:t>
            </a:r>
            <a:r>
              <a:rPr lang="id-ID" sz="1200" dirty="0">
                <a:solidFill>
                  <a:prstClr val="black"/>
                </a:solidFill>
                <a:latin typeface="Cambria Math" panose="02040503050406030204" pitchFamily="18" charset="0"/>
                <a:ea typeface="Cambria Math" panose="02040503050406030204" pitchFamily="18" charset="0"/>
                <a:cs typeface="Arial" pitchFamily="34" charset="0"/>
              </a:rPr>
              <a:t>. </a:t>
            </a:r>
            <a:r>
              <a:rPr lang="en-US" sz="1200" dirty="0">
                <a:solidFill>
                  <a:prstClr val="black"/>
                </a:solidFill>
                <a:latin typeface="Cambria Math" panose="02040503050406030204" pitchFamily="18" charset="0"/>
                <a:ea typeface="Cambria Math" panose="02040503050406030204" pitchFamily="18" charset="0"/>
                <a:cs typeface="Arial" pitchFamily="34" charset="0"/>
              </a:rPr>
              <a:t>SEBA MILSUK POLRI    1988</a:t>
            </a:r>
            <a:r>
              <a:rPr lang="id-ID" sz="1200" dirty="0">
                <a:solidFill>
                  <a:prstClr val="black"/>
                </a:solidFill>
                <a:latin typeface="Cambria Math" panose="02040503050406030204" pitchFamily="18" charset="0"/>
                <a:ea typeface="Cambria Math" panose="02040503050406030204" pitchFamily="18" charset="0"/>
                <a:cs typeface="Arial" pitchFamily="34" charset="0"/>
              </a:rPr>
              <a:t>			</a:t>
            </a:r>
          </a:p>
          <a:p>
            <a:pPr marL="1081088" indent="-368300" defTabSz="914400" eaLnBrk="0" fontAlgn="base" hangingPunct="0">
              <a:spcBef>
                <a:spcPct val="0"/>
              </a:spcBef>
              <a:spcAft>
                <a:spcPct val="0"/>
              </a:spcAft>
              <a:tabLst>
                <a:tab pos="355600" algn="l"/>
                <a:tab pos="1793875" algn="l"/>
              </a:tabLst>
            </a:pPr>
            <a:r>
              <a:rPr lang="id-ID" sz="1200" dirty="0">
                <a:solidFill>
                  <a:prstClr val="black"/>
                </a:solidFill>
                <a:latin typeface="Cambria Math" panose="02040503050406030204" pitchFamily="18" charset="0"/>
                <a:ea typeface="Cambria Math" panose="02040503050406030204" pitchFamily="18" charset="0"/>
                <a:cs typeface="Arial" pitchFamily="34" charset="0"/>
              </a:rPr>
              <a:t>B. </a:t>
            </a:r>
            <a:r>
              <a:rPr lang="en-US" sz="1200" dirty="0">
                <a:solidFill>
                  <a:prstClr val="black"/>
                </a:solidFill>
                <a:latin typeface="Cambria Math" panose="02040503050406030204" pitchFamily="18" charset="0"/>
                <a:ea typeface="Cambria Math" panose="02040503050406030204" pitchFamily="18" charset="0"/>
                <a:cs typeface="Arial" pitchFamily="34" charset="0"/>
              </a:rPr>
              <a:t>STUKPA POLRI  THN 1998</a:t>
            </a:r>
          </a:p>
          <a:p>
            <a:pPr marL="1081088" indent="-368300" defTabSz="914400" eaLnBrk="0" fontAlgn="base" hangingPunct="0">
              <a:spcBef>
                <a:spcPct val="0"/>
              </a:spcBef>
              <a:spcAft>
                <a:spcPct val="0"/>
              </a:spcAft>
              <a:tabLst>
                <a:tab pos="355600" algn="l"/>
                <a:tab pos="1793875" algn="l"/>
              </a:tabLst>
            </a:pPr>
            <a:r>
              <a:rPr lang="id-ID" sz="1200" dirty="0">
                <a:solidFill>
                  <a:prstClr val="black"/>
                </a:solidFill>
                <a:latin typeface="Cambria Math" panose="02040503050406030204" pitchFamily="18" charset="0"/>
                <a:ea typeface="Cambria Math" panose="02040503050406030204" pitchFamily="18" charset="0"/>
                <a:cs typeface="Arial" pitchFamily="34" charset="0"/>
              </a:rPr>
              <a:t>C. </a:t>
            </a:r>
            <a:r>
              <a:rPr lang="en-US" sz="1200" dirty="0">
                <a:solidFill>
                  <a:prstClr val="black"/>
                </a:solidFill>
                <a:latin typeface="Cambria Math" panose="02040503050406030204" pitchFamily="18" charset="0"/>
                <a:ea typeface="Cambria Math" panose="02040503050406030204" pitchFamily="18" charset="0"/>
                <a:cs typeface="Arial" pitchFamily="34" charset="0"/>
              </a:rPr>
              <a:t>SLAPA POLRI THN 2008</a:t>
            </a:r>
            <a:r>
              <a:rPr lang="id-ID" sz="1200" dirty="0">
                <a:solidFill>
                  <a:prstClr val="black"/>
                </a:solidFill>
                <a:latin typeface="Cambria Math" panose="02040503050406030204" pitchFamily="18" charset="0"/>
                <a:ea typeface="Cambria Math" panose="02040503050406030204" pitchFamily="18" charset="0"/>
                <a:cs typeface="Arial" pitchFamily="34" charset="0"/>
              </a:rPr>
              <a:t>	</a:t>
            </a:r>
            <a:endParaRPr lang="en-US" sz="1200" dirty="0">
              <a:solidFill>
                <a:prstClr val="black"/>
              </a:solidFill>
              <a:latin typeface="Cambria Math" panose="02040503050406030204" pitchFamily="18" charset="0"/>
              <a:ea typeface="Cambria Math" panose="02040503050406030204" pitchFamily="18" charset="0"/>
              <a:cs typeface="Arial" pitchFamily="34" charset="0"/>
            </a:endParaRPr>
          </a:p>
          <a:p>
            <a:pPr marL="1081088" indent="-368300" defTabSz="914400" eaLnBrk="0" fontAlgn="base" hangingPunct="0">
              <a:spcBef>
                <a:spcPct val="0"/>
              </a:spcBef>
              <a:spcAft>
                <a:spcPct val="0"/>
              </a:spcAft>
              <a:tabLst>
                <a:tab pos="355600" algn="l"/>
                <a:tab pos="1793875" algn="l"/>
              </a:tabLst>
            </a:pPr>
            <a:endParaRPr lang="en-US" sz="1200" b="1" dirty="0">
              <a:solidFill>
                <a:prstClr val="black"/>
              </a:solidFill>
              <a:latin typeface="Cambria Math" panose="02040503050406030204" pitchFamily="18" charset="0"/>
              <a:ea typeface="Cambria Math" panose="02040503050406030204" pitchFamily="18" charset="0"/>
              <a:cs typeface="Arial" pitchFamily="34" charset="0"/>
            </a:endParaRPr>
          </a:p>
          <a:p>
            <a:pPr marL="1081088" indent="-368300" defTabSz="914400" eaLnBrk="0" fontAlgn="base" hangingPunct="0">
              <a:spcBef>
                <a:spcPct val="0"/>
              </a:spcBef>
              <a:spcAft>
                <a:spcPct val="0"/>
              </a:spcAft>
              <a:tabLst>
                <a:tab pos="355600" algn="l"/>
                <a:tab pos="1793875" algn="l"/>
              </a:tabLst>
            </a:pPr>
            <a:endParaRPr lang="en-US" sz="1200" b="1" dirty="0">
              <a:solidFill>
                <a:prstClr val="black"/>
              </a:solidFill>
              <a:latin typeface="Cambria Math" panose="02040503050406030204" pitchFamily="18" charset="0"/>
              <a:ea typeface="Cambria Math" panose="02040503050406030204" pitchFamily="18" charset="0"/>
              <a:cs typeface="Arial" pitchFamily="34" charset="0"/>
            </a:endParaRPr>
          </a:p>
          <a:p>
            <a:pPr marL="1081088" indent="-368300" defTabSz="914400" eaLnBrk="0" fontAlgn="base" hangingPunct="0">
              <a:spcBef>
                <a:spcPct val="0"/>
              </a:spcBef>
              <a:spcAft>
                <a:spcPct val="0"/>
              </a:spcAft>
              <a:tabLst>
                <a:tab pos="355600" algn="l"/>
                <a:tab pos="1793875" algn="l"/>
              </a:tabLst>
            </a:pPr>
            <a:endParaRPr lang="en-US" sz="1200" b="1" dirty="0">
              <a:solidFill>
                <a:prstClr val="black"/>
              </a:solidFill>
              <a:latin typeface="Cambria Math" panose="02040503050406030204" pitchFamily="18" charset="0"/>
              <a:ea typeface="Cambria Math" panose="02040503050406030204" pitchFamily="18" charset="0"/>
              <a:cs typeface="Arial" pitchFamily="34" charset="0"/>
            </a:endParaRPr>
          </a:p>
          <a:p>
            <a:pPr marL="1081088" indent="-368300" defTabSz="914400" eaLnBrk="0" fontAlgn="base" hangingPunct="0">
              <a:spcBef>
                <a:spcPct val="0"/>
              </a:spcBef>
              <a:spcAft>
                <a:spcPct val="0"/>
              </a:spcAft>
              <a:tabLst>
                <a:tab pos="355600" algn="l"/>
                <a:tab pos="1793875" algn="l"/>
              </a:tabLst>
            </a:pPr>
            <a:endParaRPr lang="en-US" sz="1200" b="1" dirty="0">
              <a:solidFill>
                <a:prstClr val="black"/>
              </a:solidFill>
              <a:latin typeface="Cambria Math" panose="02040503050406030204" pitchFamily="18" charset="0"/>
              <a:ea typeface="Cambria Math" panose="02040503050406030204" pitchFamily="18" charset="0"/>
              <a:cs typeface="Arial" pitchFamily="34" charset="0"/>
            </a:endParaRPr>
          </a:p>
          <a:p>
            <a:pPr marL="1081088" indent="-368300" defTabSz="914400" eaLnBrk="0" fontAlgn="base" hangingPunct="0">
              <a:spcBef>
                <a:spcPct val="0"/>
              </a:spcBef>
              <a:spcAft>
                <a:spcPct val="0"/>
              </a:spcAft>
              <a:tabLst>
                <a:tab pos="355600" algn="l"/>
                <a:tab pos="1793875" algn="l"/>
              </a:tabLst>
            </a:pPr>
            <a:endParaRPr lang="en-US" sz="1200" b="1" dirty="0">
              <a:solidFill>
                <a:prstClr val="black"/>
              </a:solidFill>
              <a:latin typeface="Cambria Math" panose="02040503050406030204" pitchFamily="18" charset="0"/>
              <a:ea typeface="Cambria Math" panose="02040503050406030204" pitchFamily="18" charset="0"/>
              <a:cs typeface="Arial" pitchFamily="34" charset="0"/>
            </a:endParaRPr>
          </a:p>
          <a:p>
            <a:pPr marL="1081088" indent="-368300" defTabSz="914400" eaLnBrk="0" fontAlgn="base" hangingPunct="0">
              <a:spcBef>
                <a:spcPct val="0"/>
              </a:spcBef>
              <a:spcAft>
                <a:spcPct val="0"/>
              </a:spcAft>
              <a:tabLst>
                <a:tab pos="355600" algn="l"/>
                <a:tab pos="1793875" algn="l"/>
              </a:tabLst>
            </a:pPr>
            <a:endParaRPr lang="en-US" sz="1200" b="1" dirty="0">
              <a:solidFill>
                <a:prstClr val="black"/>
              </a:solidFill>
              <a:latin typeface="Cambria Math" panose="02040503050406030204" pitchFamily="18" charset="0"/>
              <a:ea typeface="Cambria Math" panose="02040503050406030204" pitchFamily="18" charset="0"/>
              <a:cs typeface="Arial" pitchFamily="34" charset="0"/>
            </a:endParaRPr>
          </a:p>
        </p:txBody>
      </p:sp>
      <p:pic>
        <p:nvPicPr>
          <p:cNvPr id="17" name="Picture 16">
            <a:extLst>
              <a:ext uri="{FF2B5EF4-FFF2-40B4-BE49-F238E27FC236}">
                <a16:creationId xmlns:a16="http://schemas.microsoft.com/office/drawing/2014/main" id="{C6C5BF36-6510-4C30-A9C8-D2CF30DF27B5}"/>
              </a:ext>
            </a:extLst>
          </p:cNvPr>
          <p:cNvPicPr>
            <a:picLocks noChangeAspect="1"/>
          </p:cNvPicPr>
          <p:nvPr/>
        </p:nvPicPr>
        <p:blipFill>
          <a:blip r:embed="rId4"/>
          <a:stretch>
            <a:fillRect/>
          </a:stretch>
        </p:blipFill>
        <p:spPr>
          <a:xfrm>
            <a:off x="7521006" y="927835"/>
            <a:ext cx="3693846" cy="5494588"/>
          </a:xfrm>
          <a:prstGeom prst="rect">
            <a:avLst/>
          </a:prstGeom>
          <a:ln>
            <a:noFill/>
          </a:ln>
          <a:effectLst>
            <a:outerShdw blurRad="190500" algn="tl" rotWithShape="0">
              <a:srgbClr val="000000">
                <a:alpha val="70000"/>
              </a:srgbClr>
            </a:outerShdw>
          </a:effectLst>
        </p:spPr>
      </p:pic>
      <p:sp>
        <p:nvSpPr>
          <p:cNvPr id="7" name="AutoShape 12">
            <a:extLst>
              <a:ext uri="{FF2B5EF4-FFF2-40B4-BE49-F238E27FC236}">
                <a16:creationId xmlns:a16="http://schemas.microsoft.com/office/drawing/2014/main" id="{08EC0C9B-4598-4DCD-9AE1-78177FB299E1}"/>
              </a:ext>
            </a:extLst>
          </p:cNvPr>
          <p:cNvSpPr>
            <a:spLocks noChangeArrowheads="1"/>
          </p:cNvSpPr>
          <p:nvPr/>
        </p:nvSpPr>
        <p:spPr bwMode="auto">
          <a:xfrm>
            <a:off x="163932" y="697002"/>
            <a:ext cx="7128265" cy="5990237"/>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Rectangle 1">
            <a:extLst>
              <a:ext uri="{FF2B5EF4-FFF2-40B4-BE49-F238E27FC236}">
                <a16:creationId xmlns:a16="http://schemas.microsoft.com/office/drawing/2014/main" id="{0109542B-3179-49EF-9D53-C52FFFE4C12F}"/>
              </a:ext>
            </a:extLst>
          </p:cNvPr>
          <p:cNvSpPr/>
          <p:nvPr/>
        </p:nvSpPr>
        <p:spPr>
          <a:xfrm>
            <a:off x="7382917" y="697002"/>
            <a:ext cx="4003718" cy="58415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utoShape 22">
            <a:extLst>
              <a:ext uri="{FF2B5EF4-FFF2-40B4-BE49-F238E27FC236}">
                <a16:creationId xmlns:a16="http://schemas.microsoft.com/office/drawing/2014/main" id="{81517159-C8D5-4644-968A-1F57E8CE792E}"/>
              </a:ext>
            </a:extLst>
          </p:cNvPr>
          <p:cNvSpPr>
            <a:spLocks noChangeArrowheads="1"/>
          </p:cNvSpPr>
          <p:nvPr/>
        </p:nvSpPr>
        <p:spPr bwMode="gray">
          <a:xfrm>
            <a:off x="2030312" y="466170"/>
            <a:ext cx="3461201" cy="461665"/>
          </a:xfrm>
          <a:prstGeom prst="roundRect">
            <a:avLst>
              <a:gd name="adj" fmla="val 50000"/>
            </a:avLst>
          </a:prstGeom>
          <a:gradFill rotWithShape="1">
            <a:gsLst>
              <a:gs pos="0">
                <a:srgbClr val="49ACE3"/>
              </a:gs>
              <a:gs pos="50000">
                <a:srgbClr val="49ACE3">
                  <a:gamma/>
                  <a:tint val="24314"/>
                  <a:invGamma/>
                </a:srgbClr>
              </a:gs>
              <a:gs pos="100000">
                <a:srgbClr val="49ACE3"/>
              </a:gs>
            </a:gsLst>
            <a:lin ang="0" scaled="1"/>
          </a:gradFill>
          <a:ln w="38100" algn="ctr">
            <a:solidFill>
              <a:srgbClr val="FFFFFF"/>
            </a:solidFill>
            <a:round/>
            <a:headEnd/>
            <a:tailEnd/>
          </a:ln>
          <a:effectLst>
            <a:outerShdw dist="63500" dir="3187806" algn="ctr" rotWithShape="0">
              <a:srgbClr val="B2B2B2"/>
            </a:outerShdw>
          </a:effectLst>
        </p:spPr>
        <p:txBody>
          <a:bodyPr wrap="none" anchor="ctr"/>
          <a:lstStyle/>
          <a:p>
            <a:pPr algn="ctr"/>
            <a:r>
              <a:rPr lang="en-US" sz="2800" b="1" dirty="0">
                <a:solidFill>
                  <a:schemeClr val="tx2">
                    <a:lumMod val="75000"/>
                  </a:schemeClr>
                </a:solidFill>
                <a:latin typeface="Cambria Math" panose="02040503050406030204" pitchFamily="18" charset="0"/>
                <a:ea typeface="Cambria Math" panose="02040503050406030204" pitchFamily="18" charset="0"/>
              </a:rPr>
              <a:t>CURRICULUM VITAE</a:t>
            </a:r>
          </a:p>
        </p:txBody>
      </p:sp>
      <p:sp>
        <p:nvSpPr>
          <p:cNvPr id="3" name="Rectangle 2">
            <a:extLst>
              <a:ext uri="{FF2B5EF4-FFF2-40B4-BE49-F238E27FC236}">
                <a16:creationId xmlns:a16="http://schemas.microsoft.com/office/drawing/2014/main" id="{0842495D-A63B-4346-BDE1-6869C6B7C785}"/>
              </a:ext>
            </a:extLst>
          </p:cNvPr>
          <p:cNvSpPr/>
          <p:nvPr/>
        </p:nvSpPr>
        <p:spPr>
          <a:xfrm>
            <a:off x="3022348" y="1819580"/>
            <a:ext cx="4590212" cy="2123658"/>
          </a:xfrm>
          <a:prstGeom prst="rect">
            <a:avLst/>
          </a:prstGeom>
        </p:spPr>
        <p:txBody>
          <a:bodyPr wrap="square">
            <a:spAutoFit/>
          </a:bodyPr>
          <a:lstStyle/>
          <a:p>
            <a:pPr marL="1081088" indent="-725488" defTabSz="914400" eaLnBrk="0" fontAlgn="base" hangingPunct="0">
              <a:spcBef>
                <a:spcPct val="0"/>
              </a:spcBef>
              <a:spcAft>
                <a:spcPct val="0"/>
              </a:spcAft>
              <a:tabLst>
                <a:tab pos="355600" algn="l"/>
                <a:tab pos="712788" algn="l"/>
                <a:tab pos="1793875" algn="l"/>
              </a:tabLst>
            </a:pPr>
            <a:r>
              <a:rPr lang="en-US" sz="1200" b="1" dirty="0">
                <a:solidFill>
                  <a:prstClr val="black"/>
                </a:solidFill>
                <a:latin typeface="Cambria Math" panose="02040503050406030204" pitchFamily="18" charset="0"/>
                <a:ea typeface="Cambria Math" panose="02040503050406030204" pitchFamily="18" charset="0"/>
                <a:cs typeface="Arial" pitchFamily="34" charset="0"/>
              </a:rPr>
              <a:t>II. 	DIKJUR / SUS</a:t>
            </a:r>
            <a:r>
              <a:rPr lang="id-ID" sz="1200" b="1" dirty="0">
                <a:solidFill>
                  <a:prstClr val="black"/>
                </a:solidFill>
                <a:latin typeface="Cambria Math" panose="02040503050406030204" pitchFamily="18" charset="0"/>
                <a:ea typeface="Cambria Math" panose="02040503050406030204" pitchFamily="18" charset="0"/>
                <a:cs typeface="Arial" pitchFamily="34" charset="0"/>
              </a:rPr>
              <a:t>			</a:t>
            </a:r>
          </a:p>
          <a:p>
            <a:pPr marL="903288" indent="-190500" defTabSz="914400" eaLnBrk="0" fontAlgn="base" hangingPunct="0">
              <a:spcBef>
                <a:spcPct val="0"/>
              </a:spcBef>
              <a:spcAft>
                <a:spcPct val="0"/>
              </a:spcAft>
              <a:tabLst>
                <a:tab pos="903288"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A. DAS PA LANTAS ( 1999 )</a:t>
            </a:r>
          </a:p>
          <a:p>
            <a:pPr marL="903288" indent="-190500" defTabSz="914400" eaLnBrk="0" fontAlgn="base" hangingPunct="0">
              <a:spcBef>
                <a:spcPct val="0"/>
              </a:spcBef>
              <a:spcAft>
                <a:spcPct val="0"/>
              </a:spcAft>
              <a:tabLst>
                <a:tab pos="903288"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B. LAN PA LANTAS  ( 2001 )</a:t>
            </a:r>
          </a:p>
          <a:p>
            <a:pPr marL="903288" indent="-190500" defTabSz="914400" eaLnBrk="0" fontAlgn="base" hangingPunct="0">
              <a:spcBef>
                <a:spcPct val="0"/>
              </a:spcBef>
              <a:spcAft>
                <a:spcPct val="0"/>
              </a:spcAft>
              <a:tabLst>
                <a:tab pos="903288"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C. LAN PA IDENTIFIKASI ( 2004 )</a:t>
            </a:r>
          </a:p>
          <a:p>
            <a:pPr marL="903288" indent="-190500" defTabSz="914400" eaLnBrk="0" fontAlgn="base" hangingPunct="0">
              <a:spcBef>
                <a:spcPct val="0"/>
              </a:spcBef>
              <a:spcAft>
                <a:spcPct val="0"/>
              </a:spcAft>
              <a:tabLst>
                <a:tab pos="903288"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D. LAT VCD FUNGSI (MABES POLRI)</a:t>
            </a:r>
          </a:p>
          <a:p>
            <a:pPr marL="903288" indent="-190500" defTabSz="914400" eaLnBrk="0" fontAlgn="base" hangingPunct="0">
              <a:spcBef>
                <a:spcPct val="0"/>
              </a:spcBef>
              <a:spcAft>
                <a:spcPct val="0"/>
              </a:spcAft>
              <a:tabLst>
                <a:tab pos="903288"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E. LAT DVI (JCLEC)</a:t>
            </a:r>
          </a:p>
          <a:p>
            <a:pPr marL="903288" indent="-190500" defTabSz="914400" eaLnBrk="0" fontAlgn="base" hangingPunct="0">
              <a:spcBef>
                <a:spcPct val="0"/>
              </a:spcBef>
              <a:spcAft>
                <a:spcPct val="0"/>
              </a:spcAft>
              <a:tabLst>
                <a:tab pos="903288"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F. LAT PENYIDIKAN KEBAKARAN (JCLEC)</a:t>
            </a:r>
          </a:p>
          <a:p>
            <a:pPr marL="903288" indent="-190500" defTabSz="914400" eaLnBrk="0" fontAlgn="base" hangingPunct="0">
              <a:spcBef>
                <a:spcPct val="0"/>
              </a:spcBef>
              <a:spcAft>
                <a:spcPct val="0"/>
              </a:spcAft>
              <a:tabLst>
                <a:tab pos="903288"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G. LAT TIPIDKOR (MABES POLRI) </a:t>
            </a:r>
          </a:p>
          <a:p>
            <a:pPr marL="903288" indent="-190500" defTabSz="914400" eaLnBrk="0" fontAlgn="base" hangingPunct="0">
              <a:spcBef>
                <a:spcPct val="0"/>
              </a:spcBef>
              <a:spcAft>
                <a:spcPct val="0"/>
              </a:spcAft>
              <a:tabLst>
                <a:tab pos="903288"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H. LAT MONEY LAUNDRING (JCLEC)</a:t>
            </a:r>
          </a:p>
          <a:p>
            <a:pPr marL="903288" indent="-190500" defTabSz="914400" eaLnBrk="0" fontAlgn="base" hangingPunct="0">
              <a:spcBef>
                <a:spcPct val="0"/>
              </a:spcBef>
              <a:spcAft>
                <a:spcPct val="0"/>
              </a:spcAft>
              <a:tabLst>
                <a:tab pos="903288"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I.   LATKATPUAN ASSESOR (MABES POLRI)</a:t>
            </a:r>
          </a:p>
          <a:p>
            <a:pPr marL="712788" defTabSz="914400" eaLnBrk="0" fontAlgn="base" hangingPunct="0">
              <a:spcBef>
                <a:spcPct val="0"/>
              </a:spcBef>
              <a:spcAft>
                <a:spcPct val="0"/>
              </a:spcAft>
              <a:tabLst>
                <a:tab pos="903288"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J.   DIKBANGSPES SUS JEMEN OPS (MABES POLRI) </a:t>
            </a:r>
          </a:p>
        </p:txBody>
      </p:sp>
      <p:sp>
        <p:nvSpPr>
          <p:cNvPr id="4" name="Rectangle 3">
            <a:extLst>
              <a:ext uri="{FF2B5EF4-FFF2-40B4-BE49-F238E27FC236}">
                <a16:creationId xmlns:a16="http://schemas.microsoft.com/office/drawing/2014/main" id="{6D5BE2FC-B7FC-4596-BAB0-18C142CE3ED5}"/>
              </a:ext>
            </a:extLst>
          </p:cNvPr>
          <p:cNvSpPr/>
          <p:nvPr/>
        </p:nvSpPr>
        <p:spPr>
          <a:xfrm>
            <a:off x="367270" y="4072229"/>
            <a:ext cx="6092825" cy="2492990"/>
          </a:xfrm>
          <a:prstGeom prst="rect">
            <a:avLst/>
          </a:prstGeom>
        </p:spPr>
        <p:txBody>
          <a:bodyPr>
            <a:spAutoFit/>
          </a:bodyPr>
          <a:lstStyle/>
          <a:p>
            <a:pPr defTabSz="914400" eaLnBrk="0" fontAlgn="base" hangingPunct="0">
              <a:spcBef>
                <a:spcPct val="0"/>
              </a:spcBef>
              <a:spcAft>
                <a:spcPct val="0"/>
              </a:spcAft>
              <a:tabLst>
                <a:tab pos="341313" algn="l"/>
                <a:tab pos="1828800" algn="l"/>
              </a:tabLst>
            </a:pPr>
            <a:r>
              <a:rPr lang="id-ID" sz="1200" b="1" dirty="0">
                <a:solidFill>
                  <a:prstClr val="black"/>
                </a:solidFill>
                <a:latin typeface="Cambria Math" panose="02040503050406030204" pitchFamily="18" charset="0"/>
                <a:ea typeface="Cambria Math" panose="02040503050406030204" pitchFamily="18" charset="0"/>
                <a:cs typeface="Arial" pitchFamily="34" charset="0"/>
              </a:rPr>
              <a:t>III</a:t>
            </a:r>
            <a:r>
              <a:rPr lang="en-US" sz="1200" b="1" dirty="0">
                <a:solidFill>
                  <a:prstClr val="black"/>
                </a:solidFill>
                <a:latin typeface="Cambria Math" panose="02040503050406030204" pitchFamily="18" charset="0"/>
                <a:ea typeface="Cambria Math" panose="02040503050406030204" pitchFamily="18" charset="0"/>
                <a:cs typeface="Arial" pitchFamily="34" charset="0"/>
              </a:rPr>
              <a:t>. 	</a:t>
            </a:r>
            <a:r>
              <a:rPr lang="id-ID" sz="1200" b="1" dirty="0">
                <a:solidFill>
                  <a:prstClr val="black"/>
                </a:solidFill>
                <a:latin typeface="Cambria Math" panose="02040503050406030204" pitchFamily="18" charset="0"/>
                <a:ea typeface="Cambria Math" panose="02040503050406030204" pitchFamily="18" charset="0"/>
                <a:cs typeface="Arial" pitchFamily="34" charset="0"/>
              </a:rPr>
              <a:t>RIWAYAT JABATAN</a:t>
            </a:r>
            <a:r>
              <a:rPr lang="en-US" sz="1200" b="1" dirty="0">
                <a:solidFill>
                  <a:prstClr val="black"/>
                </a:solidFill>
                <a:latin typeface="Cambria Math" panose="02040503050406030204" pitchFamily="18" charset="0"/>
                <a:ea typeface="Cambria Math" panose="02040503050406030204" pitchFamily="18" charset="0"/>
                <a:cs typeface="Arial" pitchFamily="34" charset="0"/>
              </a:rPr>
              <a:t> </a:t>
            </a:r>
            <a:r>
              <a:rPr lang="id-ID" sz="1200" dirty="0">
                <a:solidFill>
                  <a:prstClr val="black"/>
                </a:solidFill>
                <a:latin typeface="Cambria Math" panose="02040503050406030204" pitchFamily="18" charset="0"/>
                <a:ea typeface="Cambria Math" panose="02040503050406030204" pitchFamily="18" charset="0"/>
                <a:cs typeface="Arial" pitchFamily="34" charset="0"/>
              </a:rPr>
              <a:t>:</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ANGT KOORSPRIPIM ( ADC KAPOLDA )</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KAUR REG IDENT SAT LANTAS POLRES JEMBRANA.</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KAPOLSEK MARGA POLRES TABANAN</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KAPOLSEK PUPUAN POLRES TABANAN</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KANIT OLAH TKP I DIT RESKRIM POLDA BALI</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KAPOLSEK SUKAWATI POLRES GIANYAR</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KANIT 2 SAT 4/TIPIDKOR DIT RESKRIM POLDA BALI</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KABAG OPS POLRES BULELENG</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KASI DIKSMAS DITLANTAS POLDA BALI</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KANIT 2 SUBDIT 3/TIPIDKOR DITRESKRIMSUS POLDA BALI</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KABAG BIN OPS DITRESKRIMUM POLDA BALI </a:t>
            </a:r>
          </a:p>
          <a:p>
            <a:pPr marL="355600" indent="-355600" defTabSz="914400" eaLnBrk="0" fontAlgn="base" hangingPunct="0">
              <a:spcBef>
                <a:spcPct val="0"/>
              </a:spcBef>
              <a:spcAft>
                <a:spcPct val="0"/>
              </a:spcAft>
              <a:buFont typeface="+mj-lt"/>
              <a:buAutoNum type="arabicPeriod"/>
              <a:tabLst>
                <a:tab pos="800100" algn="l"/>
                <a:tab pos="1828800" algn="l"/>
              </a:tabLst>
            </a:pPr>
            <a:r>
              <a:rPr lang="en-US" sz="1200" dirty="0">
                <a:solidFill>
                  <a:prstClr val="black"/>
                </a:solidFill>
                <a:latin typeface="Cambria Math" panose="02040503050406030204" pitchFamily="18" charset="0"/>
                <a:ea typeface="Cambria Math" panose="02040503050406030204" pitchFamily="18" charset="0"/>
                <a:cs typeface="Arial" pitchFamily="34" charset="0"/>
              </a:rPr>
              <a:t>KASUBDIT 3/TIPIDKOR DITRESKRIMSUS POLDA BALI </a:t>
            </a:r>
          </a:p>
        </p:txBody>
      </p:sp>
    </p:spTree>
    <p:extLst>
      <p:ext uri="{BB962C8B-B14F-4D97-AF65-F5344CB8AC3E}">
        <p14:creationId xmlns:p14="http://schemas.microsoft.com/office/powerpoint/2010/main" val="275292326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396008" y="3497153"/>
            <a:ext cx="11684367" cy="3032547"/>
          </a:xfrm>
          <a:ln>
            <a:noFill/>
          </a:ln>
        </p:spPr>
        <p:style>
          <a:lnRef idx="2">
            <a:schemeClr val="accent4"/>
          </a:lnRef>
          <a:fillRef idx="1">
            <a:schemeClr val="lt1"/>
          </a:fillRef>
          <a:effectRef idx="0">
            <a:schemeClr val="accent4"/>
          </a:effectRef>
          <a:fontRef idx="minor">
            <a:schemeClr val="dk1"/>
          </a:fontRef>
        </p:style>
        <p:txBody>
          <a:bodyPr>
            <a:noAutofit/>
          </a:bodyPr>
          <a:lstStyle/>
          <a:p>
            <a:pPr marL="968375" indent="-968375">
              <a:buNone/>
              <a:defRPr/>
            </a:pPr>
            <a:r>
              <a:rPr lang="id-ID" sz="1800" b="1" dirty="0">
                <a:latin typeface="Cambria" pitchFamily="18" charset="0"/>
              </a:rPr>
              <a:t>TUJUAN BUMDES:</a:t>
            </a:r>
          </a:p>
          <a:p>
            <a:pPr>
              <a:buClr>
                <a:schemeClr val="tx2">
                  <a:lumMod val="60000"/>
                  <a:lumOff val="40000"/>
                </a:schemeClr>
              </a:buClr>
              <a:buSzPct val="100000"/>
              <a:buFont typeface="+mj-lt"/>
              <a:buAutoNum type="arabicPeriod"/>
              <a:defRPr/>
            </a:pPr>
            <a:r>
              <a:rPr lang="id-ID" sz="1600" dirty="0">
                <a:latin typeface="Cambria" pitchFamily="18" charset="0"/>
              </a:rPr>
              <a:t>M</a:t>
            </a:r>
            <a:r>
              <a:rPr lang="en-US" sz="1600" dirty="0" err="1">
                <a:latin typeface="Cambria" pitchFamily="18" charset="0"/>
              </a:rPr>
              <a:t>eningkatkan</a:t>
            </a:r>
            <a:r>
              <a:rPr lang="en-US" sz="1600" dirty="0">
                <a:latin typeface="Cambria" pitchFamily="18" charset="0"/>
              </a:rPr>
              <a:t> </a:t>
            </a:r>
            <a:r>
              <a:rPr lang="en-US" sz="1600" dirty="0" err="1">
                <a:latin typeface="Cambria" pitchFamily="18" charset="0"/>
              </a:rPr>
              <a:t>perekonomian</a:t>
            </a:r>
            <a:r>
              <a:rPr lang="en-US" sz="1600" dirty="0">
                <a:latin typeface="Cambria" pitchFamily="18" charset="0"/>
              </a:rPr>
              <a:t> </a:t>
            </a:r>
            <a:r>
              <a:rPr lang="en-US" sz="1600" dirty="0" err="1">
                <a:latin typeface="Cambria" pitchFamily="18" charset="0"/>
              </a:rPr>
              <a:t>Desa</a:t>
            </a:r>
            <a:r>
              <a:rPr lang="id-ID" sz="1600" dirty="0">
                <a:latin typeface="Cambria" pitchFamily="18" charset="0"/>
              </a:rPr>
              <a:t>;</a:t>
            </a:r>
          </a:p>
          <a:p>
            <a:pPr>
              <a:buClr>
                <a:schemeClr val="tx2">
                  <a:lumMod val="60000"/>
                  <a:lumOff val="40000"/>
                </a:schemeClr>
              </a:buClr>
              <a:buFont typeface="+mj-lt"/>
              <a:buAutoNum type="arabicPeriod"/>
              <a:defRPr/>
            </a:pPr>
            <a:r>
              <a:rPr lang="id-ID" sz="1600" dirty="0">
                <a:latin typeface="Cambria" pitchFamily="18" charset="0"/>
              </a:rPr>
              <a:t>M</a:t>
            </a:r>
            <a:r>
              <a:rPr lang="en-US" sz="1600" dirty="0" err="1">
                <a:latin typeface="Cambria" pitchFamily="18" charset="0"/>
              </a:rPr>
              <a:t>engoptimalkan</a:t>
            </a:r>
            <a:r>
              <a:rPr lang="en-US" sz="1600" dirty="0">
                <a:latin typeface="Cambria" pitchFamily="18" charset="0"/>
              </a:rPr>
              <a:t> </a:t>
            </a:r>
            <a:r>
              <a:rPr lang="en-US" sz="1600" dirty="0" err="1">
                <a:latin typeface="Cambria" pitchFamily="18" charset="0"/>
              </a:rPr>
              <a:t>aset</a:t>
            </a:r>
            <a:r>
              <a:rPr lang="en-US" sz="1600" dirty="0">
                <a:latin typeface="Cambria" pitchFamily="18" charset="0"/>
              </a:rPr>
              <a:t> </a:t>
            </a:r>
            <a:r>
              <a:rPr lang="en-US" sz="1600" dirty="0" err="1">
                <a:latin typeface="Cambria" pitchFamily="18" charset="0"/>
              </a:rPr>
              <a:t>Desa</a:t>
            </a:r>
            <a:r>
              <a:rPr lang="en-US" sz="1600" dirty="0">
                <a:latin typeface="Cambria" pitchFamily="18" charset="0"/>
              </a:rPr>
              <a:t>;</a:t>
            </a:r>
            <a:endParaRPr lang="id-ID" sz="1600" dirty="0">
              <a:latin typeface="Cambria" pitchFamily="18" charset="0"/>
            </a:endParaRPr>
          </a:p>
          <a:p>
            <a:pPr>
              <a:buClr>
                <a:schemeClr val="tx2">
                  <a:lumMod val="60000"/>
                  <a:lumOff val="40000"/>
                </a:schemeClr>
              </a:buClr>
              <a:buFont typeface="+mj-lt"/>
              <a:buAutoNum type="arabicPeriod"/>
              <a:defRPr/>
            </a:pPr>
            <a:r>
              <a:rPr lang="id-ID" sz="1600" dirty="0">
                <a:latin typeface="Cambria" pitchFamily="18" charset="0"/>
              </a:rPr>
              <a:t>M</a:t>
            </a:r>
            <a:r>
              <a:rPr lang="en-US" sz="1600" dirty="0" err="1">
                <a:latin typeface="Cambria" pitchFamily="18" charset="0"/>
              </a:rPr>
              <a:t>eningkatkan</a:t>
            </a:r>
            <a:r>
              <a:rPr lang="en-US" sz="1600" dirty="0">
                <a:latin typeface="Cambria" pitchFamily="18" charset="0"/>
              </a:rPr>
              <a:t>  </a:t>
            </a:r>
            <a:r>
              <a:rPr lang="en-US" sz="1600" dirty="0" err="1">
                <a:latin typeface="Cambria" pitchFamily="18" charset="0"/>
              </a:rPr>
              <a:t>usaha</a:t>
            </a:r>
            <a:r>
              <a:rPr lang="en-US" sz="1600" dirty="0">
                <a:latin typeface="Cambria" pitchFamily="18" charset="0"/>
              </a:rPr>
              <a:t>  </a:t>
            </a:r>
            <a:r>
              <a:rPr lang="en-US" sz="1600" dirty="0" err="1">
                <a:latin typeface="Cambria" pitchFamily="18" charset="0"/>
              </a:rPr>
              <a:t>masyaraka</a:t>
            </a:r>
            <a:r>
              <a:rPr lang="id-ID" sz="1600" dirty="0">
                <a:latin typeface="Cambria" pitchFamily="18" charset="0"/>
              </a:rPr>
              <a:t>t;</a:t>
            </a:r>
          </a:p>
          <a:p>
            <a:pPr>
              <a:buClr>
                <a:schemeClr val="tx2">
                  <a:lumMod val="60000"/>
                  <a:lumOff val="40000"/>
                </a:schemeClr>
              </a:buClr>
              <a:buFont typeface="+mj-lt"/>
              <a:buAutoNum type="arabicPeriod"/>
              <a:defRPr/>
            </a:pPr>
            <a:r>
              <a:rPr lang="id-ID" sz="1600" dirty="0">
                <a:latin typeface="Cambria" pitchFamily="18" charset="0"/>
              </a:rPr>
              <a:t>M</a:t>
            </a:r>
            <a:r>
              <a:rPr lang="en-US" sz="1600" dirty="0" err="1">
                <a:latin typeface="Cambria" pitchFamily="18" charset="0"/>
              </a:rPr>
              <a:t>engembangkan</a:t>
            </a:r>
            <a:r>
              <a:rPr lang="en-US" sz="1600" dirty="0">
                <a:latin typeface="Cambria" pitchFamily="18" charset="0"/>
              </a:rPr>
              <a:t> </a:t>
            </a:r>
            <a:r>
              <a:rPr lang="en-US" sz="1600" dirty="0" err="1">
                <a:latin typeface="Cambria" pitchFamily="18" charset="0"/>
              </a:rPr>
              <a:t>rencana</a:t>
            </a:r>
            <a:r>
              <a:rPr lang="en-US" sz="1600" dirty="0">
                <a:latin typeface="Cambria" pitchFamily="18" charset="0"/>
              </a:rPr>
              <a:t> </a:t>
            </a:r>
            <a:r>
              <a:rPr lang="en-US" sz="1600" dirty="0" err="1">
                <a:latin typeface="Cambria" pitchFamily="18" charset="0"/>
              </a:rPr>
              <a:t>kerja</a:t>
            </a:r>
            <a:r>
              <a:rPr lang="id-ID" sz="1600" dirty="0">
                <a:latin typeface="Cambria" pitchFamily="18" charset="0"/>
              </a:rPr>
              <a:t>;</a:t>
            </a:r>
            <a:endParaRPr lang="en-US" sz="1600" dirty="0">
              <a:latin typeface="Cambria" pitchFamily="18" charset="0"/>
            </a:endParaRPr>
          </a:p>
          <a:p>
            <a:pPr>
              <a:buClr>
                <a:schemeClr val="tx2">
                  <a:lumMod val="60000"/>
                  <a:lumOff val="40000"/>
                </a:schemeClr>
              </a:buClr>
              <a:buFont typeface="+mj-lt"/>
              <a:buAutoNum type="arabicPeriod"/>
              <a:defRPr/>
            </a:pPr>
            <a:r>
              <a:rPr lang="id-ID" sz="1600" dirty="0">
                <a:latin typeface="Cambria" pitchFamily="18" charset="0"/>
              </a:rPr>
              <a:t>M</a:t>
            </a:r>
            <a:r>
              <a:rPr lang="en-US" sz="1600" dirty="0" err="1">
                <a:latin typeface="Cambria" pitchFamily="18" charset="0"/>
              </a:rPr>
              <a:t>enciptakan</a:t>
            </a:r>
            <a:r>
              <a:rPr lang="en-US" sz="1600" dirty="0">
                <a:latin typeface="Cambria" pitchFamily="18" charset="0"/>
              </a:rPr>
              <a:t>  </a:t>
            </a:r>
            <a:r>
              <a:rPr lang="en-US" sz="1600" dirty="0" err="1">
                <a:latin typeface="Cambria" pitchFamily="18" charset="0"/>
              </a:rPr>
              <a:t>peluang</a:t>
            </a:r>
            <a:r>
              <a:rPr lang="en-US" sz="1600" dirty="0">
                <a:latin typeface="Cambria" pitchFamily="18" charset="0"/>
              </a:rPr>
              <a:t>  </a:t>
            </a:r>
            <a:r>
              <a:rPr lang="en-US" sz="1600" dirty="0" err="1">
                <a:latin typeface="Cambria" pitchFamily="18" charset="0"/>
              </a:rPr>
              <a:t>dan</a:t>
            </a:r>
            <a:r>
              <a:rPr lang="en-US" sz="1600" dirty="0">
                <a:latin typeface="Cambria" pitchFamily="18" charset="0"/>
              </a:rPr>
              <a:t>  </a:t>
            </a:r>
            <a:r>
              <a:rPr lang="en-US" sz="1600" dirty="0" err="1">
                <a:latin typeface="Cambria" pitchFamily="18" charset="0"/>
              </a:rPr>
              <a:t>jaringan</a:t>
            </a:r>
            <a:r>
              <a:rPr lang="en-US" sz="1600" dirty="0">
                <a:latin typeface="Cambria" pitchFamily="18" charset="0"/>
              </a:rPr>
              <a:t>  </a:t>
            </a:r>
            <a:r>
              <a:rPr lang="en-US" sz="1600" dirty="0" err="1">
                <a:latin typeface="Cambria" pitchFamily="18" charset="0"/>
              </a:rPr>
              <a:t>pasar</a:t>
            </a:r>
            <a:r>
              <a:rPr lang="en-US" sz="1600" dirty="0">
                <a:latin typeface="Cambria" pitchFamily="18" charset="0"/>
              </a:rPr>
              <a:t>;</a:t>
            </a:r>
            <a:endParaRPr lang="id-ID" sz="1600" dirty="0">
              <a:latin typeface="Cambria" pitchFamily="18" charset="0"/>
            </a:endParaRPr>
          </a:p>
          <a:p>
            <a:pPr>
              <a:buClr>
                <a:schemeClr val="tx2">
                  <a:lumMod val="60000"/>
                  <a:lumOff val="40000"/>
                </a:schemeClr>
              </a:buClr>
              <a:buFont typeface="+mj-lt"/>
              <a:buAutoNum type="arabicPeriod"/>
              <a:defRPr/>
            </a:pPr>
            <a:r>
              <a:rPr lang="id-ID" sz="1600" dirty="0">
                <a:latin typeface="Cambria" pitchFamily="18" charset="0"/>
              </a:rPr>
              <a:t>M</a:t>
            </a:r>
            <a:r>
              <a:rPr lang="en-US" sz="1600" dirty="0" err="1">
                <a:latin typeface="Cambria" pitchFamily="18" charset="0"/>
              </a:rPr>
              <a:t>embuka</a:t>
            </a:r>
            <a:r>
              <a:rPr lang="en-US" sz="1600" dirty="0">
                <a:latin typeface="Cambria" pitchFamily="18" charset="0"/>
              </a:rPr>
              <a:t> </a:t>
            </a:r>
            <a:r>
              <a:rPr lang="en-US" sz="1600" dirty="0" err="1">
                <a:latin typeface="Cambria" pitchFamily="18" charset="0"/>
              </a:rPr>
              <a:t>lapangan</a:t>
            </a:r>
            <a:r>
              <a:rPr lang="en-US" sz="1600" dirty="0">
                <a:latin typeface="Cambria" pitchFamily="18" charset="0"/>
              </a:rPr>
              <a:t> </a:t>
            </a:r>
            <a:r>
              <a:rPr lang="en-US" sz="1600" dirty="0" err="1">
                <a:latin typeface="Cambria" pitchFamily="18" charset="0"/>
              </a:rPr>
              <a:t>kerja</a:t>
            </a:r>
            <a:r>
              <a:rPr lang="en-US" sz="1600" dirty="0">
                <a:latin typeface="Cambria" pitchFamily="18" charset="0"/>
              </a:rPr>
              <a:t>;</a:t>
            </a:r>
            <a:endParaRPr lang="id-ID" sz="1600" dirty="0">
              <a:latin typeface="Cambria" pitchFamily="18" charset="0"/>
            </a:endParaRPr>
          </a:p>
          <a:p>
            <a:pPr>
              <a:buClr>
                <a:schemeClr val="tx2">
                  <a:lumMod val="60000"/>
                  <a:lumOff val="40000"/>
                </a:schemeClr>
              </a:buClr>
              <a:buFont typeface="+mj-lt"/>
              <a:buAutoNum type="arabicPeriod"/>
              <a:defRPr/>
            </a:pPr>
            <a:r>
              <a:rPr lang="id-ID" sz="1600" dirty="0">
                <a:latin typeface="Cambria" pitchFamily="18" charset="0"/>
              </a:rPr>
              <a:t>M</a:t>
            </a:r>
            <a:r>
              <a:rPr lang="en-US" sz="1600" dirty="0" err="1">
                <a:latin typeface="Cambria" pitchFamily="18" charset="0"/>
              </a:rPr>
              <a:t>eningkatkan</a:t>
            </a:r>
            <a:r>
              <a:rPr lang="en-US" sz="1600" dirty="0">
                <a:latin typeface="Cambria" pitchFamily="18" charset="0"/>
              </a:rPr>
              <a:t>  </a:t>
            </a:r>
            <a:r>
              <a:rPr lang="en-US" sz="1600" dirty="0" err="1">
                <a:latin typeface="Cambria" pitchFamily="18" charset="0"/>
              </a:rPr>
              <a:t>kesejahteraan</a:t>
            </a:r>
            <a:r>
              <a:rPr lang="en-US" sz="1600" dirty="0">
                <a:latin typeface="Cambria" pitchFamily="18" charset="0"/>
              </a:rPr>
              <a:t>  </a:t>
            </a:r>
            <a:r>
              <a:rPr lang="en-US" sz="1600" dirty="0" err="1">
                <a:latin typeface="Cambria" pitchFamily="18" charset="0"/>
              </a:rPr>
              <a:t>masyarakat</a:t>
            </a:r>
            <a:r>
              <a:rPr lang="id-ID" sz="1600" dirty="0">
                <a:latin typeface="Cambria" pitchFamily="18" charset="0"/>
              </a:rPr>
              <a:t>, </a:t>
            </a:r>
            <a:r>
              <a:rPr lang="en-US" sz="1600" dirty="0" err="1">
                <a:latin typeface="Cambria" pitchFamily="18" charset="0"/>
              </a:rPr>
              <a:t>pertumbuhan</a:t>
            </a:r>
            <a:r>
              <a:rPr lang="en-US" sz="1600" dirty="0">
                <a:latin typeface="Cambria" pitchFamily="18" charset="0"/>
              </a:rPr>
              <a:t> </a:t>
            </a:r>
            <a:r>
              <a:rPr lang="en-US" sz="1600" dirty="0" err="1">
                <a:latin typeface="Cambria" pitchFamily="18" charset="0"/>
              </a:rPr>
              <a:t>dan</a:t>
            </a:r>
            <a:r>
              <a:rPr lang="en-US" sz="1600" dirty="0">
                <a:latin typeface="Cambria" pitchFamily="18" charset="0"/>
              </a:rPr>
              <a:t> </a:t>
            </a:r>
            <a:r>
              <a:rPr lang="en-US" sz="1600" dirty="0" err="1">
                <a:latin typeface="Cambria" pitchFamily="18" charset="0"/>
              </a:rPr>
              <a:t>pemerataan</a:t>
            </a:r>
            <a:r>
              <a:rPr lang="en-US" sz="1600" dirty="0">
                <a:latin typeface="Cambria" pitchFamily="18" charset="0"/>
              </a:rPr>
              <a:t> </a:t>
            </a:r>
            <a:r>
              <a:rPr lang="en-US" sz="1600" dirty="0" err="1">
                <a:latin typeface="Cambria" pitchFamily="18" charset="0"/>
              </a:rPr>
              <a:t>ekonomi</a:t>
            </a:r>
            <a:r>
              <a:rPr lang="en-US" sz="1600" dirty="0">
                <a:latin typeface="Cambria" pitchFamily="18" charset="0"/>
              </a:rPr>
              <a:t> </a:t>
            </a:r>
            <a:r>
              <a:rPr lang="en-US" sz="1600" dirty="0" err="1">
                <a:latin typeface="Cambria" pitchFamily="18" charset="0"/>
              </a:rPr>
              <a:t>Desa</a:t>
            </a:r>
            <a:r>
              <a:rPr lang="en-US" sz="1600" dirty="0">
                <a:latin typeface="Cambria" pitchFamily="18" charset="0"/>
              </a:rPr>
              <a:t>; </a:t>
            </a:r>
            <a:r>
              <a:rPr lang="en-US" sz="1600" dirty="0" err="1">
                <a:latin typeface="Cambria" pitchFamily="18" charset="0"/>
              </a:rPr>
              <a:t>dan</a:t>
            </a:r>
            <a:endParaRPr lang="id-ID" sz="1600" dirty="0">
              <a:latin typeface="Cambria" pitchFamily="18" charset="0"/>
            </a:endParaRPr>
          </a:p>
          <a:p>
            <a:pPr>
              <a:buClr>
                <a:schemeClr val="tx2">
                  <a:lumMod val="60000"/>
                  <a:lumOff val="40000"/>
                </a:schemeClr>
              </a:buClr>
              <a:buFont typeface="+mj-lt"/>
              <a:buAutoNum type="arabicPeriod"/>
              <a:defRPr/>
            </a:pPr>
            <a:r>
              <a:rPr lang="id-ID" sz="1600" dirty="0">
                <a:solidFill>
                  <a:srgbClr val="FF0000"/>
                </a:solidFill>
                <a:latin typeface="Cambria" pitchFamily="18" charset="0"/>
              </a:rPr>
              <a:t>M</a:t>
            </a:r>
            <a:r>
              <a:rPr lang="en-US" sz="1600" dirty="0" err="1">
                <a:solidFill>
                  <a:srgbClr val="FF0000"/>
                </a:solidFill>
                <a:latin typeface="Cambria" pitchFamily="18" charset="0"/>
              </a:rPr>
              <a:t>eningkatkan</a:t>
            </a:r>
            <a:r>
              <a:rPr lang="en-US" sz="1600" dirty="0">
                <a:solidFill>
                  <a:srgbClr val="FF0000"/>
                </a:solidFill>
                <a:latin typeface="Cambria" pitchFamily="18" charset="0"/>
              </a:rPr>
              <a:t> </a:t>
            </a:r>
            <a:r>
              <a:rPr lang="en-US" sz="1600" dirty="0" err="1">
                <a:solidFill>
                  <a:srgbClr val="FF0000"/>
                </a:solidFill>
                <a:latin typeface="Cambria" pitchFamily="18" charset="0"/>
              </a:rPr>
              <a:t>pendapatan</a:t>
            </a:r>
            <a:r>
              <a:rPr lang="en-US" sz="1600" dirty="0">
                <a:solidFill>
                  <a:srgbClr val="FF0000"/>
                </a:solidFill>
                <a:latin typeface="Cambria" pitchFamily="18" charset="0"/>
              </a:rPr>
              <a:t> </a:t>
            </a:r>
            <a:r>
              <a:rPr lang="en-US" sz="1600" dirty="0" err="1">
                <a:solidFill>
                  <a:srgbClr val="FF0000"/>
                </a:solidFill>
                <a:latin typeface="Cambria" pitchFamily="18" charset="0"/>
              </a:rPr>
              <a:t>masyarakat</a:t>
            </a:r>
            <a:r>
              <a:rPr lang="en-US" sz="1600" dirty="0">
                <a:solidFill>
                  <a:srgbClr val="FF0000"/>
                </a:solidFill>
                <a:latin typeface="Cambria" pitchFamily="18" charset="0"/>
              </a:rPr>
              <a:t> </a:t>
            </a:r>
            <a:r>
              <a:rPr lang="en-US" sz="1600" dirty="0" err="1">
                <a:solidFill>
                  <a:srgbClr val="FF0000"/>
                </a:solidFill>
                <a:latin typeface="Cambria" pitchFamily="18" charset="0"/>
              </a:rPr>
              <a:t>Desa</a:t>
            </a:r>
            <a:r>
              <a:rPr lang="en-US" sz="1600" dirty="0">
                <a:solidFill>
                  <a:srgbClr val="FF0000"/>
                </a:solidFill>
                <a:latin typeface="Cambria" pitchFamily="18" charset="0"/>
              </a:rPr>
              <a:t> </a:t>
            </a:r>
            <a:r>
              <a:rPr lang="en-US" sz="1600" dirty="0" err="1">
                <a:solidFill>
                  <a:srgbClr val="FF0000"/>
                </a:solidFill>
                <a:latin typeface="Cambria" pitchFamily="18" charset="0"/>
              </a:rPr>
              <a:t>dan</a:t>
            </a:r>
            <a:r>
              <a:rPr lang="en-US" sz="1600" dirty="0">
                <a:solidFill>
                  <a:srgbClr val="FF0000"/>
                </a:solidFill>
                <a:latin typeface="Cambria" pitchFamily="18" charset="0"/>
              </a:rPr>
              <a:t> </a:t>
            </a:r>
            <a:r>
              <a:rPr lang="en-US" sz="1600" dirty="0" err="1">
                <a:solidFill>
                  <a:srgbClr val="FF0000"/>
                </a:solidFill>
                <a:latin typeface="Cambria" pitchFamily="18" charset="0"/>
              </a:rPr>
              <a:t>Pendapatan</a:t>
            </a:r>
            <a:r>
              <a:rPr lang="en-US" sz="1600" dirty="0">
                <a:solidFill>
                  <a:srgbClr val="FF0000"/>
                </a:solidFill>
                <a:latin typeface="Cambria" pitchFamily="18" charset="0"/>
              </a:rPr>
              <a:t> </a:t>
            </a:r>
            <a:r>
              <a:rPr lang="en-US" sz="1600" dirty="0" err="1">
                <a:solidFill>
                  <a:srgbClr val="FF0000"/>
                </a:solidFill>
                <a:latin typeface="Cambria" pitchFamily="18" charset="0"/>
              </a:rPr>
              <a:t>Asli</a:t>
            </a:r>
            <a:r>
              <a:rPr lang="en-US" sz="1600" dirty="0">
                <a:solidFill>
                  <a:srgbClr val="FF0000"/>
                </a:solidFill>
                <a:latin typeface="Cambria" pitchFamily="18" charset="0"/>
              </a:rPr>
              <a:t> </a:t>
            </a:r>
            <a:r>
              <a:rPr lang="en-US" sz="1600" dirty="0" err="1">
                <a:solidFill>
                  <a:srgbClr val="FF0000"/>
                </a:solidFill>
                <a:latin typeface="Cambria" pitchFamily="18" charset="0"/>
              </a:rPr>
              <a:t>Desa</a:t>
            </a:r>
            <a:r>
              <a:rPr lang="en-US" sz="1600" dirty="0">
                <a:solidFill>
                  <a:srgbClr val="FF0000"/>
                </a:solidFill>
                <a:latin typeface="Cambria" pitchFamily="18" charset="0"/>
              </a:rPr>
              <a:t>.</a:t>
            </a:r>
            <a:endParaRPr lang="id-ID" sz="1600" dirty="0">
              <a:solidFill>
                <a:srgbClr val="FF0000"/>
              </a:solidFill>
              <a:latin typeface="Cambria" pitchFamily="18" charset="0"/>
            </a:endParaRPr>
          </a:p>
        </p:txBody>
      </p:sp>
      <p:pic>
        <p:nvPicPr>
          <p:cNvPr id="18" name="Picture 2" descr="https://encrypted-tbn2.gstatic.com/images?q=tbn:ANd9GcSUstCPNnk_p5P5uZLFVhPYJ7mboRSMee37mZg4Bzn8zscIaxcVO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47479" y="3068403"/>
            <a:ext cx="1803496" cy="12961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26" name="Picture 2" descr="E:\gambar\unduha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0898" y="4172237"/>
            <a:ext cx="2024331" cy="12705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0" name="TextBox 9"/>
          <p:cNvSpPr txBox="1"/>
          <p:nvPr/>
        </p:nvSpPr>
        <p:spPr>
          <a:xfrm>
            <a:off x="604023" y="6505525"/>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sp>
        <p:nvSpPr>
          <p:cNvPr id="12" name="AutoShape 12"/>
          <p:cNvSpPr>
            <a:spLocks noChangeArrowheads="1"/>
          </p:cNvSpPr>
          <p:nvPr/>
        </p:nvSpPr>
        <p:spPr bwMode="auto">
          <a:xfrm>
            <a:off x="331665" y="978694"/>
            <a:ext cx="9106168" cy="2119348"/>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AutoShape 22"/>
          <p:cNvSpPr>
            <a:spLocks noChangeArrowheads="1"/>
          </p:cNvSpPr>
          <p:nvPr/>
        </p:nvSpPr>
        <p:spPr bwMode="gray">
          <a:xfrm>
            <a:off x="564879" y="475456"/>
            <a:ext cx="8483590" cy="1006475"/>
          </a:xfrm>
          <a:prstGeom prst="roundRect">
            <a:avLst>
              <a:gd name="adj" fmla="val 50000"/>
            </a:avLst>
          </a:prstGeom>
          <a:gradFill rotWithShape="1">
            <a:gsLst>
              <a:gs pos="0">
                <a:srgbClr val="49ACE3"/>
              </a:gs>
              <a:gs pos="50000">
                <a:srgbClr val="49ACE3">
                  <a:gamma/>
                  <a:tint val="24314"/>
                  <a:invGamma/>
                </a:srgbClr>
              </a:gs>
              <a:gs pos="100000">
                <a:srgbClr val="49ACE3"/>
              </a:gs>
            </a:gsLst>
            <a:lin ang="0" scaled="1"/>
          </a:gradFill>
          <a:ln w="38100" algn="ctr">
            <a:solidFill>
              <a:srgbClr val="FFFFFF"/>
            </a:solidFill>
            <a:round/>
            <a:headEnd/>
            <a:tailEnd/>
          </a:ln>
          <a:effectLst>
            <a:outerShdw dist="63500" dir="3187806" algn="ctr" rotWithShape="0">
              <a:srgbClr val="B2B2B2"/>
            </a:outerShdw>
          </a:effectLst>
        </p:spPr>
        <p:txBody>
          <a:bodyPr wrap="none" anchor="ctr"/>
          <a:lstStyle/>
          <a:p>
            <a:pPr lvl="0" algn="ctr">
              <a:spcBef>
                <a:spcPct val="0"/>
              </a:spcBef>
            </a:pPr>
            <a:r>
              <a:rPr lang="id-ID" sz="2800" b="1" u="sng" dirty="0">
                <a:latin typeface="Cambria" pitchFamily="18" charset="0"/>
              </a:rPr>
              <a:t>BADAN USAHA MILIK DESA (BUMD</a:t>
            </a:r>
            <a:r>
              <a:rPr lang="en-US" sz="2800" b="1" u="sng" dirty="0" err="1">
                <a:latin typeface="Cambria" pitchFamily="18" charset="0"/>
              </a:rPr>
              <a:t>esa</a:t>
            </a:r>
            <a:r>
              <a:rPr lang="id-ID" sz="2800" b="1" u="sng" dirty="0">
                <a:latin typeface="Cambria" pitchFamily="18" charset="0"/>
              </a:rPr>
              <a:t>)</a:t>
            </a:r>
            <a:endParaRPr lang="en-US" sz="1400" b="1" u="sng" dirty="0">
              <a:latin typeface="Cambria" pitchFamily="18" charset="0"/>
            </a:endParaRPr>
          </a:p>
          <a:p>
            <a:pPr algn="ctr">
              <a:defRPr/>
            </a:pPr>
            <a:r>
              <a:rPr lang="en-US" b="1" dirty="0">
                <a:solidFill>
                  <a:srgbClr val="000000"/>
                </a:solidFill>
                <a:effectLst>
                  <a:outerShdw blurRad="38100" dist="38100" dir="2700000" algn="tl">
                    <a:srgbClr val="FFFFFF"/>
                  </a:outerShdw>
                </a:effectLst>
                <a:latin typeface="+mj-lt"/>
              </a:rPr>
              <a:t>UU No. 6 </a:t>
            </a:r>
            <a:r>
              <a:rPr lang="en-US" b="1" dirty="0" err="1">
                <a:solidFill>
                  <a:srgbClr val="000000"/>
                </a:solidFill>
                <a:effectLst>
                  <a:outerShdw blurRad="38100" dist="38100" dir="2700000" algn="tl">
                    <a:srgbClr val="FFFFFF"/>
                  </a:outerShdw>
                </a:effectLst>
                <a:latin typeface="+mj-lt"/>
              </a:rPr>
              <a:t>Tahun</a:t>
            </a:r>
            <a:r>
              <a:rPr lang="en-US" b="1" dirty="0">
                <a:solidFill>
                  <a:srgbClr val="000000"/>
                </a:solidFill>
                <a:effectLst>
                  <a:outerShdw blurRad="38100" dist="38100" dir="2700000" algn="tl">
                    <a:srgbClr val="FFFFFF"/>
                  </a:outerShdw>
                </a:effectLst>
                <a:latin typeface="+mj-lt"/>
              </a:rPr>
              <a:t> 2014 </a:t>
            </a:r>
            <a:r>
              <a:rPr lang="en-US" b="1" dirty="0" err="1">
                <a:solidFill>
                  <a:srgbClr val="000000"/>
                </a:solidFill>
                <a:effectLst>
                  <a:outerShdw blurRad="38100" dist="38100" dir="2700000" algn="tl">
                    <a:srgbClr val="FFFFFF"/>
                  </a:outerShdw>
                </a:effectLst>
                <a:latin typeface="+mj-lt"/>
              </a:rPr>
              <a:t>tentang</a:t>
            </a:r>
            <a:r>
              <a:rPr lang="en-US" b="1" dirty="0">
                <a:solidFill>
                  <a:srgbClr val="000000"/>
                </a:solidFill>
                <a:effectLst>
                  <a:outerShdw blurRad="38100" dist="38100" dir="2700000" algn="tl">
                    <a:srgbClr val="FFFFFF"/>
                  </a:outerShdw>
                </a:effectLst>
                <a:latin typeface="+mj-lt"/>
              </a:rPr>
              <a:t> </a:t>
            </a:r>
            <a:r>
              <a:rPr lang="en-US" b="1" dirty="0" err="1">
                <a:solidFill>
                  <a:srgbClr val="000000"/>
                </a:solidFill>
                <a:effectLst>
                  <a:outerShdw blurRad="38100" dist="38100" dir="2700000" algn="tl">
                    <a:srgbClr val="FFFFFF"/>
                  </a:outerShdw>
                </a:effectLst>
                <a:latin typeface="+mj-lt"/>
              </a:rPr>
              <a:t>Desa</a:t>
            </a:r>
            <a:r>
              <a:rPr lang="en-US" b="1" dirty="0">
                <a:solidFill>
                  <a:srgbClr val="000000"/>
                </a:solidFill>
                <a:effectLst>
                  <a:outerShdw blurRad="38100" dist="38100" dir="2700000" algn="tl">
                    <a:srgbClr val="FFFFFF"/>
                  </a:outerShdw>
                </a:effectLst>
                <a:latin typeface="+mj-lt"/>
              </a:rPr>
              <a:t> </a:t>
            </a:r>
            <a:r>
              <a:rPr lang="en-US" b="1" dirty="0" err="1">
                <a:solidFill>
                  <a:srgbClr val="000000"/>
                </a:solidFill>
                <a:effectLst>
                  <a:outerShdw blurRad="38100" dist="38100" dir="2700000" algn="tl">
                    <a:srgbClr val="FFFFFF"/>
                  </a:outerShdw>
                </a:effectLst>
                <a:latin typeface="+mj-lt"/>
              </a:rPr>
              <a:t>Pasal</a:t>
            </a:r>
            <a:r>
              <a:rPr lang="en-US" b="1" dirty="0">
                <a:solidFill>
                  <a:srgbClr val="000000"/>
                </a:solidFill>
                <a:effectLst>
                  <a:outerShdw blurRad="38100" dist="38100" dir="2700000" algn="tl">
                    <a:srgbClr val="FFFFFF"/>
                  </a:outerShdw>
                </a:effectLst>
                <a:latin typeface="+mj-lt"/>
              </a:rPr>
              <a:t> 1 </a:t>
            </a:r>
            <a:r>
              <a:rPr lang="en-US" b="1" dirty="0" err="1">
                <a:solidFill>
                  <a:srgbClr val="000000"/>
                </a:solidFill>
                <a:effectLst>
                  <a:outerShdw blurRad="38100" dist="38100" dir="2700000" algn="tl">
                    <a:srgbClr val="FFFFFF"/>
                  </a:outerShdw>
                </a:effectLst>
                <a:latin typeface="+mj-lt"/>
              </a:rPr>
              <a:t>Ayat</a:t>
            </a:r>
            <a:r>
              <a:rPr lang="en-US" b="1" dirty="0">
                <a:solidFill>
                  <a:srgbClr val="000000"/>
                </a:solidFill>
                <a:effectLst>
                  <a:outerShdw blurRad="38100" dist="38100" dir="2700000" algn="tl">
                    <a:srgbClr val="FFFFFF"/>
                  </a:outerShdw>
                </a:effectLst>
                <a:latin typeface="+mj-lt"/>
              </a:rPr>
              <a:t> (6)</a:t>
            </a:r>
          </a:p>
        </p:txBody>
      </p:sp>
      <p:sp>
        <p:nvSpPr>
          <p:cNvPr id="14" name="Text Box 25"/>
          <p:cNvSpPr txBox="1">
            <a:spLocks noChangeArrowheads="1"/>
          </p:cNvSpPr>
          <p:nvPr/>
        </p:nvSpPr>
        <p:spPr bwMode="auto">
          <a:xfrm>
            <a:off x="387709" y="1546093"/>
            <a:ext cx="886547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id-ID" i="1" dirty="0">
                <a:solidFill>
                  <a:srgbClr val="FF0000"/>
                </a:solidFill>
                <a:latin typeface="Cambria" pitchFamily="18" charset="0"/>
              </a:rPr>
              <a:t>BUMD</a:t>
            </a:r>
            <a:r>
              <a:rPr lang="en-US" i="1" dirty="0" err="1">
                <a:solidFill>
                  <a:srgbClr val="FF0000"/>
                </a:solidFill>
                <a:latin typeface="Cambria" pitchFamily="18" charset="0"/>
              </a:rPr>
              <a:t>esa</a:t>
            </a:r>
            <a:r>
              <a:rPr lang="id-ID" i="1" dirty="0">
                <a:solidFill>
                  <a:srgbClr val="FF0000"/>
                </a:solidFill>
                <a:latin typeface="Cambria" pitchFamily="18" charset="0"/>
              </a:rPr>
              <a:t> adalah Badan usaha </a:t>
            </a:r>
            <a:r>
              <a:rPr lang="id-ID" i="1" dirty="0">
                <a:latin typeface="Cambria" pitchFamily="18" charset="0"/>
              </a:rPr>
              <a:t>yang </a:t>
            </a:r>
            <a:r>
              <a:rPr lang="id-ID" i="1" dirty="0">
                <a:solidFill>
                  <a:srgbClr val="FF0000"/>
                </a:solidFill>
                <a:latin typeface="Cambria" pitchFamily="18" charset="0"/>
              </a:rPr>
              <a:t>seluruh</a:t>
            </a:r>
            <a:r>
              <a:rPr lang="id-ID" i="1" dirty="0">
                <a:latin typeface="Cambria" pitchFamily="18" charset="0"/>
              </a:rPr>
              <a:t> atau </a:t>
            </a:r>
            <a:r>
              <a:rPr lang="id-ID" i="1" dirty="0">
                <a:solidFill>
                  <a:srgbClr val="FF0000"/>
                </a:solidFill>
                <a:latin typeface="Cambria" pitchFamily="18" charset="0"/>
              </a:rPr>
              <a:t>sebagian besar modalnya </a:t>
            </a:r>
            <a:endParaRPr lang="en-US" i="1" dirty="0">
              <a:solidFill>
                <a:srgbClr val="FF0000"/>
              </a:solidFill>
              <a:latin typeface="Cambria" pitchFamily="18" charset="0"/>
            </a:endParaRPr>
          </a:p>
          <a:p>
            <a:pPr algn="ctr"/>
            <a:r>
              <a:rPr lang="id-ID" i="1" dirty="0">
                <a:latin typeface="Cambria" pitchFamily="18" charset="0"/>
              </a:rPr>
              <a:t>dimiliki oleh </a:t>
            </a:r>
            <a:r>
              <a:rPr lang="id-ID" i="1" dirty="0">
                <a:solidFill>
                  <a:srgbClr val="FF0000"/>
                </a:solidFill>
                <a:latin typeface="Cambria" pitchFamily="18" charset="0"/>
              </a:rPr>
              <a:t>Desa</a:t>
            </a:r>
            <a:r>
              <a:rPr lang="id-ID" i="1" dirty="0">
                <a:latin typeface="Cambria" pitchFamily="18" charset="0"/>
              </a:rPr>
              <a:t> melalui penyertaan secara langsung </a:t>
            </a:r>
            <a:endParaRPr lang="en-US" i="1" dirty="0">
              <a:latin typeface="Cambria" pitchFamily="18" charset="0"/>
            </a:endParaRPr>
          </a:p>
          <a:p>
            <a:pPr algn="ctr"/>
            <a:r>
              <a:rPr lang="id-ID" i="1" dirty="0">
                <a:latin typeface="Cambria" pitchFamily="18" charset="0"/>
              </a:rPr>
              <a:t>yang berasal dari kekayaan Desa yang dipisahkan guna mengelola </a:t>
            </a:r>
            <a:endParaRPr lang="en-US" i="1" dirty="0">
              <a:latin typeface="Cambria" pitchFamily="18" charset="0"/>
            </a:endParaRPr>
          </a:p>
          <a:p>
            <a:pPr algn="ctr"/>
            <a:r>
              <a:rPr lang="id-ID" i="1" dirty="0">
                <a:solidFill>
                  <a:srgbClr val="FF0000"/>
                </a:solidFill>
                <a:latin typeface="Cambria" pitchFamily="18" charset="0"/>
              </a:rPr>
              <a:t>aset</a:t>
            </a:r>
            <a:r>
              <a:rPr lang="id-ID" i="1" dirty="0">
                <a:latin typeface="Cambria" pitchFamily="18" charset="0"/>
              </a:rPr>
              <a:t>, </a:t>
            </a:r>
            <a:r>
              <a:rPr lang="id-ID" i="1" dirty="0">
                <a:solidFill>
                  <a:srgbClr val="FF0000"/>
                </a:solidFill>
                <a:latin typeface="Cambria" pitchFamily="18" charset="0"/>
              </a:rPr>
              <a:t>jasa pelayanan</a:t>
            </a:r>
            <a:r>
              <a:rPr lang="id-ID" i="1" dirty="0">
                <a:latin typeface="Cambria" pitchFamily="18" charset="0"/>
              </a:rPr>
              <a:t>, dan </a:t>
            </a:r>
            <a:r>
              <a:rPr lang="id-ID" i="1" dirty="0">
                <a:solidFill>
                  <a:srgbClr val="FF0000"/>
                </a:solidFill>
                <a:latin typeface="Cambria" pitchFamily="18" charset="0"/>
              </a:rPr>
              <a:t>usaha lainnya </a:t>
            </a:r>
            <a:r>
              <a:rPr lang="id-ID" i="1" dirty="0">
                <a:latin typeface="Cambria" pitchFamily="18" charset="0"/>
              </a:rPr>
              <a:t>untuk sebesar-besarnya </a:t>
            </a:r>
            <a:endParaRPr lang="en-US" i="1" dirty="0">
              <a:latin typeface="Cambria" pitchFamily="18" charset="0"/>
            </a:endParaRPr>
          </a:p>
          <a:p>
            <a:pPr algn="ctr"/>
            <a:r>
              <a:rPr lang="id-ID" i="1" dirty="0">
                <a:latin typeface="Cambria" pitchFamily="18" charset="0"/>
              </a:rPr>
              <a:t>kesejahteraan masyarakat Desa. </a:t>
            </a:r>
          </a:p>
          <a:p>
            <a:pPr algn="ctr"/>
            <a:endParaRPr lang="id-ID" i="1" dirty="0">
              <a:latin typeface="Cambria" pitchFamily="18" charset="0"/>
            </a:endParaRPr>
          </a:p>
        </p:txBody>
      </p:sp>
      <p:pic>
        <p:nvPicPr>
          <p:cNvPr id="19" name="Picture 4" descr="https://pbs.twimg.com/profile_images/1656705784/000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55229" y="3654182"/>
            <a:ext cx="1892248" cy="1275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cxnSp>
        <p:nvCxnSpPr>
          <p:cNvPr id="5" name="Straight Connector 4"/>
          <p:cNvCxnSpPr/>
          <p:nvPr/>
        </p:nvCxnSpPr>
        <p:spPr>
          <a:xfrm>
            <a:off x="246473" y="3497153"/>
            <a:ext cx="984529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Down Arrow 19"/>
          <p:cNvSpPr/>
          <p:nvPr/>
        </p:nvSpPr>
        <p:spPr>
          <a:xfrm>
            <a:off x="2904582" y="3068873"/>
            <a:ext cx="4363257" cy="42828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24391" y="1423099"/>
            <a:ext cx="1803494" cy="13083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a:extLst>
              <a:ext uri="{FF2B5EF4-FFF2-40B4-BE49-F238E27FC236}">
                <a16:creationId xmlns:a16="http://schemas.microsoft.com/office/drawing/2014/main" id="{D96CDEE5-AED8-4C84-BE4A-E3A0BD76D19F}"/>
              </a:ext>
            </a:extLst>
          </p:cNvPr>
          <p:cNvPicPr>
            <a:picLocks noChangeAspect="1"/>
          </p:cNvPicPr>
          <p:nvPr/>
        </p:nvPicPr>
        <p:blipFill>
          <a:blip r:embed="rId7" cstate="print">
            <a:alphaModFix/>
          </a:blip>
          <a:stretch>
            <a:fillRect/>
          </a:stretch>
        </p:blipFill>
        <p:spPr>
          <a:xfrm>
            <a:off x="11495782" y="6178067"/>
            <a:ext cx="584593" cy="605659"/>
          </a:xfrm>
          <a:prstGeom prst="rect">
            <a:avLst/>
          </a:prstGeom>
        </p:spPr>
      </p:pic>
    </p:spTree>
    <p:extLst>
      <p:ext uri="{BB962C8B-B14F-4D97-AF65-F5344CB8AC3E}">
        <p14:creationId xmlns:p14="http://schemas.microsoft.com/office/powerpoint/2010/main" val="2689855849"/>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5"/>
          <p:cNvSpPr>
            <a:spLocks noChangeArrowheads="1"/>
          </p:cNvSpPr>
          <p:nvPr/>
        </p:nvSpPr>
        <p:spPr bwMode="gray">
          <a:xfrm flipV="1">
            <a:off x="0" y="2279169"/>
            <a:ext cx="12188825" cy="2923283"/>
          </a:xfrm>
          <a:prstGeom prst="upArrow">
            <a:avLst>
              <a:gd name="adj1" fmla="val 72694"/>
              <a:gd name="adj2" fmla="val 43713"/>
            </a:avLst>
          </a:prstGeom>
          <a:gradFill rotWithShape="1">
            <a:gsLst>
              <a:gs pos="0">
                <a:srgbClr val="0066CC"/>
              </a:gs>
              <a:gs pos="100000">
                <a:srgbClr val="0066CC">
                  <a:gamma/>
                  <a:tint val="0"/>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Title 1"/>
          <p:cNvSpPr>
            <a:spLocks noGrp="1"/>
          </p:cNvSpPr>
          <p:nvPr>
            <p:ph type="title"/>
          </p:nvPr>
        </p:nvSpPr>
        <p:spPr>
          <a:xfrm>
            <a:off x="-27295" y="151256"/>
            <a:ext cx="12188825" cy="990600"/>
          </a:xfrm>
        </p:spPr>
        <p:txBody>
          <a:bodyPr>
            <a:noAutofit/>
          </a:bodyPr>
          <a:lstStyle/>
          <a:p>
            <a:pPr algn="ctr"/>
            <a:r>
              <a:rPr lang="en-US" sz="3600" b="1" u="sng" dirty="0"/>
              <a:t>BUMDESA SEBAGAI PILAR DEMOKRASI EKONOMI</a:t>
            </a:r>
          </a:p>
        </p:txBody>
      </p:sp>
      <p:sp>
        <p:nvSpPr>
          <p:cNvPr id="4" name="Rectangle 3"/>
          <p:cNvSpPr/>
          <p:nvPr/>
        </p:nvSpPr>
        <p:spPr>
          <a:xfrm>
            <a:off x="1965277" y="1087264"/>
            <a:ext cx="8147714" cy="2862322"/>
          </a:xfrm>
          <a:prstGeom prst="rect">
            <a:avLst/>
          </a:prstGeom>
          <a:noFill/>
          <a:ln w="9525">
            <a:noFill/>
          </a:ln>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spcAft>
                <a:spcPts val="600"/>
              </a:spcAft>
              <a:buFont typeface="+mj-lt"/>
              <a:buAutoNum type="arabicPeriod"/>
            </a:pPr>
            <a:r>
              <a:rPr lang="id-ID" sz="1700" dirty="0">
                <a:latin typeface="Cambria" panose="02040503050406030204" pitchFamily="18" charset="0"/>
              </a:rPr>
              <a:t>BUMD</a:t>
            </a:r>
            <a:r>
              <a:rPr lang="en-US" sz="1700" dirty="0" err="1">
                <a:latin typeface="Cambria" panose="02040503050406030204" pitchFamily="18" charset="0"/>
              </a:rPr>
              <a:t>esa</a:t>
            </a:r>
            <a:r>
              <a:rPr lang="id-ID" sz="1700" dirty="0">
                <a:latin typeface="Cambria" panose="02040503050406030204" pitchFamily="18" charset="0"/>
              </a:rPr>
              <a:t> </a:t>
            </a:r>
            <a:r>
              <a:rPr lang="en-US" sz="1700" dirty="0" err="1">
                <a:latin typeface="Cambria" panose="02040503050406030204" pitchFamily="18" charset="0"/>
              </a:rPr>
              <a:t>sebagai</a:t>
            </a:r>
            <a:r>
              <a:rPr lang="id-ID" sz="1700" dirty="0">
                <a:latin typeface="Cambria" panose="02040503050406030204" pitchFamily="18" charset="0"/>
              </a:rPr>
              <a:t> lembaga </a:t>
            </a:r>
            <a:r>
              <a:rPr lang="en-US" sz="1700" dirty="0" err="1">
                <a:latin typeface="Cambria" panose="02040503050406030204" pitchFamily="18" charset="0"/>
              </a:rPr>
              <a:t>ekonomi</a:t>
            </a:r>
            <a:r>
              <a:rPr lang="en-US" sz="1700" dirty="0">
                <a:latin typeface="Cambria" panose="02040503050406030204" pitchFamily="18" charset="0"/>
              </a:rPr>
              <a:t> </a:t>
            </a:r>
            <a:r>
              <a:rPr lang="id-ID" sz="1700" dirty="0">
                <a:latin typeface="Cambria" panose="02040503050406030204" pitchFamily="18" charset="0"/>
              </a:rPr>
              <a:t>masyarakat </a:t>
            </a:r>
            <a:r>
              <a:rPr lang="en-US" sz="1700" dirty="0">
                <a:latin typeface="Cambria" panose="02040503050406030204" pitchFamily="18" charset="0"/>
              </a:rPr>
              <a:t>yang </a:t>
            </a:r>
            <a:r>
              <a:rPr lang="en-US" sz="1700" dirty="0" err="1">
                <a:latin typeface="Cambria" panose="02040503050406030204" pitchFamily="18" charset="0"/>
              </a:rPr>
              <a:t>berperan</a:t>
            </a:r>
            <a:r>
              <a:rPr lang="en-US" sz="1700" dirty="0">
                <a:latin typeface="Cambria" panose="02040503050406030204" pitchFamily="18" charset="0"/>
              </a:rPr>
              <a:t> </a:t>
            </a:r>
            <a:r>
              <a:rPr lang="en-US" sz="1700" dirty="0" err="1">
                <a:latin typeface="Cambria" panose="02040503050406030204" pitchFamily="18" charset="0"/>
              </a:rPr>
              <a:t>strategis</a:t>
            </a:r>
            <a:r>
              <a:rPr lang="en-US" sz="1700" dirty="0">
                <a:latin typeface="Cambria" panose="02040503050406030204" pitchFamily="18" charset="0"/>
              </a:rPr>
              <a:t> </a:t>
            </a:r>
            <a:r>
              <a:rPr lang="id-ID" sz="1700" dirty="0">
                <a:latin typeface="Cambria" panose="02040503050406030204" pitchFamily="18" charset="0"/>
              </a:rPr>
              <a:t>untuk menggairahkan ekonomi desa. </a:t>
            </a:r>
            <a:endParaRPr lang="en-US" sz="1700" dirty="0">
              <a:latin typeface="Cambria" panose="02040503050406030204" pitchFamily="18" charset="0"/>
            </a:endParaRPr>
          </a:p>
          <a:p>
            <a:pPr marL="342900" indent="-342900" algn="just">
              <a:spcAft>
                <a:spcPts val="600"/>
              </a:spcAft>
              <a:buFont typeface="+mj-lt"/>
              <a:buAutoNum type="arabicPeriod"/>
            </a:pPr>
            <a:r>
              <a:rPr lang="en-US" sz="1700" dirty="0">
                <a:latin typeface="Cambria" panose="02040503050406030204" pitchFamily="18" charset="0"/>
              </a:rPr>
              <a:t>K</a:t>
            </a:r>
            <a:r>
              <a:rPr lang="id-ID" sz="1700" dirty="0">
                <a:latin typeface="Cambria" panose="02040503050406030204" pitchFamily="18" charset="0"/>
              </a:rPr>
              <a:t>eunikan BUMD</a:t>
            </a:r>
            <a:r>
              <a:rPr lang="en-US" sz="1700" dirty="0" err="1">
                <a:latin typeface="Cambria" panose="02040503050406030204" pitchFamily="18" charset="0"/>
              </a:rPr>
              <a:t>esa</a:t>
            </a:r>
            <a:r>
              <a:rPr lang="id-ID" sz="1700" dirty="0">
                <a:latin typeface="Cambria" panose="02040503050406030204" pitchFamily="18" charset="0"/>
              </a:rPr>
              <a:t> yakni merupakan sebuah usaha desa milik kolektif yang digerakkan oleh aksi kolektif antara pemerintah desa dan masyarakat</a:t>
            </a:r>
            <a:r>
              <a:rPr lang="en-US" sz="1700" dirty="0">
                <a:latin typeface="Cambria" panose="02040503050406030204" pitchFamily="18" charset="0"/>
              </a:rPr>
              <a:t> </a:t>
            </a:r>
            <a:r>
              <a:rPr lang="en-US" sz="1700" b="1" i="1" dirty="0">
                <a:latin typeface="Cambria" panose="02040503050406030204" pitchFamily="18" charset="0"/>
              </a:rPr>
              <a:t>(P</a:t>
            </a:r>
            <a:r>
              <a:rPr lang="id-ID" sz="1700" b="1" i="1" dirty="0">
                <a:latin typeface="Cambria" panose="02040503050406030204" pitchFamily="18" charset="0"/>
              </a:rPr>
              <a:t>ublic and </a:t>
            </a:r>
            <a:r>
              <a:rPr lang="en-US" sz="1700" b="1" i="1" dirty="0">
                <a:latin typeface="Cambria" panose="02040503050406030204" pitchFamily="18" charset="0"/>
              </a:rPr>
              <a:t>C</a:t>
            </a:r>
            <a:r>
              <a:rPr lang="id-ID" sz="1700" b="1" i="1" dirty="0">
                <a:latin typeface="Cambria" panose="02040503050406030204" pitchFamily="18" charset="0"/>
              </a:rPr>
              <a:t>ommunity </a:t>
            </a:r>
            <a:r>
              <a:rPr lang="en-US" sz="1700" b="1" i="1" dirty="0">
                <a:latin typeface="Cambria" panose="02040503050406030204" pitchFamily="18" charset="0"/>
              </a:rPr>
              <a:t>P</a:t>
            </a:r>
            <a:r>
              <a:rPr lang="id-ID" sz="1700" b="1" i="1" dirty="0">
                <a:latin typeface="Cambria" panose="02040503050406030204" pitchFamily="18" charset="0"/>
              </a:rPr>
              <a:t>artnership</a:t>
            </a:r>
            <a:r>
              <a:rPr lang="en-US" sz="1700" b="1" i="1" dirty="0">
                <a:latin typeface="Cambria" panose="02040503050406030204" pitchFamily="18" charset="0"/>
              </a:rPr>
              <a:t>).</a:t>
            </a:r>
          </a:p>
          <a:p>
            <a:pPr marL="342900" indent="-342900" algn="just">
              <a:spcAft>
                <a:spcPts val="600"/>
              </a:spcAft>
              <a:buFont typeface="+mj-lt"/>
              <a:buAutoNum type="arabicPeriod"/>
            </a:pPr>
            <a:r>
              <a:rPr lang="id-ID" sz="1700" dirty="0">
                <a:latin typeface="Cambria" pitchFamily="18" charset="0"/>
              </a:rPr>
              <a:t>BUM</a:t>
            </a:r>
            <a:r>
              <a:rPr lang="en-US" sz="1700" dirty="0" err="1">
                <a:latin typeface="Cambria" pitchFamily="18" charset="0"/>
              </a:rPr>
              <a:t>Desa</a:t>
            </a:r>
            <a:r>
              <a:rPr lang="id-ID" sz="1700" dirty="0">
                <a:latin typeface="Cambria" pitchFamily="18" charset="0"/>
              </a:rPr>
              <a:t> dibentuk atas dasar komitmen bersama masyarakat desa untuk saling bekerja sama dan menggalang kekuatan ekonomi rakyat demi mewujudkan kesejahteraan dan kemakmuran masyarakat desa. Pengembangan dan pembentukan BUMD</a:t>
            </a:r>
            <a:r>
              <a:rPr lang="en-US" sz="1700" dirty="0" err="1">
                <a:latin typeface="Cambria" panose="02040503050406030204" pitchFamily="18" charset="0"/>
              </a:rPr>
              <a:t>esa</a:t>
            </a:r>
            <a:r>
              <a:rPr lang="id-ID" sz="1700" dirty="0">
                <a:latin typeface="Cambria" pitchFamily="18" charset="0"/>
              </a:rPr>
              <a:t> merupakan prospek menjanjikan untuk menguatkan dan memberdayakan lembaga-lembaga ekonomi desa</a:t>
            </a:r>
            <a:r>
              <a:rPr lang="en-US" sz="1700" dirty="0">
                <a:latin typeface="Cambria" pitchFamily="18" charset="0"/>
              </a:rPr>
              <a:t>.</a:t>
            </a:r>
            <a:endParaRPr lang="id-ID" sz="1700" dirty="0">
              <a:latin typeface="Cambria" pitchFamily="18" charset="0"/>
            </a:endParaRPr>
          </a:p>
        </p:txBody>
      </p:sp>
      <p:sp>
        <p:nvSpPr>
          <p:cNvPr id="6" name="Rectangle 5"/>
          <p:cNvSpPr/>
          <p:nvPr/>
        </p:nvSpPr>
        <p:spPr>
          <a:xfrm>
            <a:off x="734213" y="5229749"/>
            <a:ext cx="10572211" cy="1015663"/>
          </a:xfrm>
          <a:prstGeom prst="rect">
            <a:avLst/>
          </a:prstGeom>
          <a:ln/>
          <a:effectLst>
            <a:outerShdw blurRad="76200" dist="12700" dir="2700000" sy="-23000" kx="-800400" algn="bl" rotWithShape="0">
              <a:prstClr val="black">
                <a:alpha val="20000"/>
              </a:prstClr>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id-ID" dirty="0">
                <a:latin typeface="Cambria" pitchFamily="18" charset="0"/>
              </a:rPr>
              <a:t>BUMD</a:t>
            </a:r>
            <a:r>
              <a:rPr lang="en-US" dirty="0" err="1">
                <a:latin typeface="Cambria" pitchFamily="18" charset="0"/>
              </a:rPr>
              <a:t>esa</a:t>
            </a:r>
            <a:r>
              <a:rPr lang="en-US" dirty="0">
                <a:latin typeface="Cambria" pitchFamily="18" charset="0"/>
              </a:rPr>
              <a:t> </a:t>
            </a:r>
            <a:r>
              <a:rPr lang="en-US" dirty="0" err="1">
                <a:latin typeface="Cambria" pitchFamily="18" charset="0"/>
              </a:rPr>
              <a:t>memiliki</a:t>
            </a:r>
            <a:r>
              <a:rPr lang="en-US" dirty="0">
                <a:latin typeface="Cambria" pitchFamily="18" charset="0"/>
              </a:rPr>
              <a:t> </a:t>
            </a:r>
            <a:r>
              <a:rPr lang="en-US" dirty="0" err="1">
                <a:latin typeface="Cambria" pitchFamily="18" charset="0"/>
              </a:rPr>
              <a:t>nilai</a:t>
            </a:r>
            <a:r>
              <a:rPr lang="en-US" dirty="0">
                <a:latin typeface="Cambria" pitchFamily="18" charset="0"/>
              </a:rPr>
              <a:t> </a:t>
            </a:r>
            <a:r>
              <a:rPr lang="en-US" dirty="0" err="1">
                <a:latin typeface="Cambria" pitchFamily="18" charset="0"/>
              </a:rPr>
              <a:t>transformasi</a:t>
            </a:r>
            <a:r>
              <a:rPr lang="en-US" dirty="0">
                <a:latin typeface="Cambria" pitchFamily="18" charset="0"/>
              </a:rPr>
              <a:t> </a:t>
            </a:r>
            <a:r>
              <a:rPr lang="en-US" dirty="0" err="1">
                <a:latin typeface="Cambria" pitchFamily="18" charset="0"/>
              </a:rPr>
              <a:t>sosial</a:t>
            </a:r>
            <a:r>
              <a:rPr lang="en-US" dirty="0">
                <a:latin typeface="Cambria" pitchFamily="18" charset="0"/>
              </a:rPr>
              <a:t>, </a:t>
            </a:r>
            <a:r>
              <a:rPr lang="en-US" dirty="0" err="1">
                <a:latin typeface="Cambria" pitchFamily="18" charset="0"/>
              </a:rPr>
              <a:t>ekonomi</a:t>
            </a:r>
            <a:r>
              <a:rPr lang="en-US" dirty="0">
                <a:latin typeface="Cambria" pitchFamily="18" charset="0"/>
              </a:rPr>
              <a:t> </a:t>
            </a:r>
            <a:r>
              <a:rPr lang="en-US" dirty="0" err="1">
                <a:latin typeface="Cambria" pitchFamily="18" charset="0"/>
              </a:rPr>
              <a:t>dan</a:t>
            </a:r>
            <a:r>
              <a:rPr lang="en-US" dirty="0">
                <a:latin typeface="Cambria" pitchFamily="18" charset="0"/>
              </a:rPr>
              <a:t> </a:t>
            </a:r>
            <a:r>
              <a:rPr lang="en-US" dirty="0" err="1">
                <a:latin typeface="Cambria" pitchFamily="18" charset="0"/>
              </a:rPr>
              <a:t>budaya</a:t>
            </a:r>
            <a:r>
              <a:rPr lang="en-US" dirty="0">
                <a:latin typeface="Cambria" pitchFamily="18" charset="0"/>
              </a:rPr>
              <a:t>. </a:t>
            </a:r>
          </a:p>
          <a:p>
            <a:pPr algn="ctr"/>
            <a:r>
              <a:rPr lang="en-US" dirty="0">
                <a:latin typeface="Cambria" pitchFamily="18" charset="0"/>
              </a:rPr>
              <a:t>Hal </a:t>
            </a:r>
            <a:r>
              <a:rPr lang="en-US" dirty="0" err="1">
                <a:latin typeface="Cambria" pitchFamily="18" charset="0"/>
              </a:rPr>
              <a:t>inilah</a:t>
            </a:r>
            <a:r>
              <a:rPr lang="en-US" dirty="0">
                <a:latin typeface="Cambria" pitchFamily="18" charset="0"/>
              </a:rPr>
              <a:t> yang </a:t>
            </a:r>
            <a:r>
              <a:rPr lang="en-US" dirty="0" err="1">
                <a:latin typeface="Cambria" pitchFamily="18" charset="0"/>
              </a:rPr>
              <a:t>menjadikan</a:t>
            </a:r>
            <a:r>
              <a:rPr lang="en-US" dirty="0">
                <a:latin typeface="Cambria" pitchFamily="18" charset="0"/>
              </a:rPr>
              <a:t> </a:t>
            </a:r>
            <a:r>
              <a:rPr lang="id-ID" dirty="0">
                <a:latin typeface="Cambria" pitchFamily="18" charset="0"/>
              </a:rPr>
              <a:t>BUMD</a:t>
            </a:r>
            <a:r>
              <a:rPr lang="en-US" dirty="0" err="1">
                <a:latin typeface="Cambria" pitchFamily="18" charset="0"/>
              </a:rPr>
              <a:t>esa</a:t>
            </a:r>
            <a:r>
              <a:rPr lang="en-US" dirty="0">
                <a:latin typeface="Cambria" pitchFamily="18" charset="0"/>
              </a:rPr>
              <a:t> </a:t>
            </a:r>
            <a:r>
              <a:rPr lang="en-US" dirty="0" err="1">
                <a:latin typeface="Cambria" pitchFamily="18" charset="0"/>
              </a:rPr>
              <a:t>sebagai</a:t>
            </a:r>
            <a:r>
              <a:rPr lang="en-US" dirty="0">
                <a:latin typeface="Cambria" pitchFamily="18" charset="0"/>
              </a:rPr>
              <a:t> </a:t>
            </a:r>
            <a:r>
              <a:rPr lang="en-US" dirty="0" err="1">
                <a:latin typeface="Cambria" pitchFamily="18" charset="0"/>
              </a:rPr>
              <a:t>salah</a:t>
            </a:r>
            <a:r>
              <a:rPr lang="en-US" dirty="0">
                <a:latin typeface="Cambria" pitchFamily="18" charset="0"/>
              </a:rPr>
              <a:t> </a:t>
            </a:r>
            <a:r>
              <a:rPr lang="en-US" dirty="0" err="1">
                <a:latin typeface="Cambria" pitchFamily="18" charset="0"/>
              </a:rPr>
              <a:t>satu</a:t>
            </a:r>
            <a:r>
              <a:rPr lang="en-US" dirty="0">
                <a:latin typeface="Cambria" pitchFamily="18" charset="0"/>
              </a:rPr>
              <a:t> </a:t>
            </a:r>
            <a:r>
              <a:rPr lang="en-US" dirty="0" err="1">
                <a:latin typeface="Cambria" pitchFamily="18" charset="0"/>
              </a:rPr>
              <a:t>lembaga</a:t>
            </a:r>
            <a:r>
              <a:rPr lang="en-US" dirty="0">
                <a:latin typeface="Cambria" pitchFamily="18" charset="0"/>
              </a:rPr>
              <a:t> </a:t>
            </a:r>
            <a:r>
              <a:rPr lang="en-US" dirty="0" err="1">
                <a:latin typeface="Cambria" pitchFamily="18" charset="0"/>
              </a:rPr>
              <a:t>ekonomi</a:t>
            </a:r>
            <a:r>
              <a:rPr lang="en-US" dirty="0">
                <a:latin typeface="Cambria" pitchFamily="18" charset="0"/>
              </a:rPr>
              <a:t> </a:t>
            </a:r>
            <a:r>
              <a:rPr lang="en-US" dirty="0" err="1">
                <a:latin typeface="Cambria" pitchFamily="18" charset="0"/>
              </a:rPr>
              <a:t>rakyat</a:t>
            </a:r>
            <a:r>
              <a:rPr lang="en-US" dirty="0">
                <a:latin typeface="Cambria" pitchFamily="18" charset="0"/>
              </a:rPr>
              <a:t> yang </a:t>
            </a:r>
            <a:r>
              <a:rPr lang="en-US" dirty="0" err="1">
                <a:latin typeface="Cambria" pitchFamily="18" charset="0"/>
              </a:rPr>
              <a:t>berperan</a:t>
            </a:r>
            <a:r>
              <a:rPr lang="en-US" dirty="0">
                <a:latin typeface="Cambria" pitchFamily="18" charset="0"/>
              </a:rPr>
              <a:t> </a:t>
            </a:r>
            <a:r>
              <a:rPr lang="en-US" dirty="0" err="1">
                <a:latin typeface="Cambria" pitchFamily="18" charset="0"/>
              </a:rPr>
              <a:t>sebagai</a:t>
            </a:r>
            <a:r>
              <a:rPr lang="en-US" dirty="0">
                <a:latin typeface="Cambria" pitchFamily="18" charset="0"/>
              </a:rPr>
              <a:t> </a:t>
            </a:r>
            <a:r>
              <a:rPr lang="en-US" sz="2400" b="1" dirty="0">
                <a:solidFill>
                  <a:srgbClr val="FF0000"/>
                </a:solidFill>
                <a:latin typeface="Cambria" pitchFamily="18" charset="0"/>
              </a:rPr>
              <a:t>PILAR DEMOKRASI EKONOMI</a:t>
            </a:r>
            <a:endParaRPr lang="id-ID" sz="2400" b="1" dirty="0">
              <a:solidFill>
                <a:srgbClr val="FF0000"/>
              </a:solidFill>
              <a:latin typeface="Cambria" pitchFamily="18" charset="0"/>
            </a:endParaRPr>
          </a:p>
        </p:txBody>
      </p:sp>
      <p:sp>
        <p:nvSpPr>
          <p:cNvPr id="9" name="TextBox 8">
            <a:extLst>
              <a:ext uri="{FF2B5EF4-FFF2-40B4-BE49-F238E27FC236}">
                <a16:creationId xmlns:a16="http://schemas.microsoft.com/office/drawing/2014/main" id="{013B0FB7-F33B-476F-B95C-65B45CFC90BD}"/>
              </a:ext>
            </a:extLst>
          </p:cNvPr>
          <p:cNvSpPr txBox="1"/>
          <p:nvPr/>
        </p:nvSpPr>
        <p:spPr>
          <a:xfrm>
            <a:off x="657367" y="6538519"/>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3" name="Picture 2">
            <a:extLst>
              <a:ext uri="{FF2B5EF4-FFF2-40B4-BE49-F238E27FC236}">
                <a16:creationId xmlns:a16="http://schemas.microsoft.com/office/drawing/2014/main" id="{E9AF21A1-D4AA-4822-BC4E-0C324002047F}"/>
              </a:ext>
            </a:extLst>
          </p:cNvPr>
          <p:cNvPicPr>
            <a:picLocks noChangeAspect="1"/>
          </p:cNvPicPr>
          <p:nvPr/>
        </p:nvPicPr>
        <p:blipFill>
          <a:blip r:embed="rId3"/>
          <a:stretch>
            <a:fillRect/>
          </a:stretch>
        </p:blipFill>
        <p:spPr>
          <a:xfrm>
            <a:off x="11523263" y="6212510"/>
            <a:ext cx="585267" cy="609653"/>
          </a:xfrm>
          <a:prstGeom prst="rect">
            <a:avLst/>
          </a:prstGeom>
        </p:spPr>
      </p:pic>
    </p:spTree>
    <p:extLst>
      <p:ext uri="{BB962C8B-B14F-4D97-AF65-F5344CB8AC3E}">
        <p14:creationId xmlns:p14="http://schemas.microsoft.com/office/powerpoint/2010/main" val="194609741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7295" y="387746"/>
            <a:ext cx="12188825" cy="990600"/>
          </a:xfrm>
        </p:spPr>
        <p:txBody>
          <a:bodyPr>
            <a:noAutofit/>
          </a:bodyPr>
          <a:lstStyle/>
          <a:p>
            <a:pPr algn="ctr"/>
            <a:r>
              <a:rPr lang="en-US" sz="3600" b="1" u="sng" dirty="0"/>
              <a:t>MENGGERAKKAN DAN MENATA POTENSI EKONOMI DESA </a:t>
            </a:r>
            <a:br>
              <a:rPr lang="en-US" sz="3600" b="1" u="sng" dirty="0"/>
            </a:br>
            <a:r>
              <a:rPr lang="en-US" sz="3600" b="1" u="sng" dirty="0"/>
              <a:t>MELALUI BUMDESA</a:t>
            </a:r>
          </a:p>
        </p:txBody>
      </p:sp>
      <p:sp>
        <p:nvSpPr>
          <p:cNvPr id="6" name="Rectangle 5"/>
          <p:cNvSpPr/>
          <p:nvPr/>
        </p:nvSpPr>
        <p:spPr>
          <a:xfrm>
            <a:off x="498722" y="1450448"/>
            <a:ext cx="11191024" cy="646331"/>
          </a:xfrm>
          <a:prstGeom prst="rect">
            <a:avLst/>
          </a:prstGeom>
        </p:spPr>
        <p:txBody>
          <a:bodyPr wrap="square">
            <a:spAutoFit/>
          </a:bodyPr>
          <a:lstStyle/>
          <a:p>
            <a:r>
              <a:rPr lang="id-ID" dirty="0">
                <a:latin typeface="+mj-lt"/>
              </a:rPr>
              <a:t>Pendirian BUMDesa dipilih sebagai suatu alternatif guna mengembangkan roda perekonomian di desa</a:t>
            </a:r>
            <a:r>
              <a:rPr lang="en-US" dirty="0">
                <a:latin typeface="+mj-lt"/>
              </a:rPr>
              <a:t>. </a:t>
            </a:r>
          </a:p>
          <a:p>
            <a:r>
              <a:rPr lang="en-US" dirty="0" err="1">
                <a:latin typeface="+mj-lt"/>
              </a:rPr>
              <a:t>Beberapa</a:t>
            </a:r>
            <a:r>
              <a:rPr lang="en-US" dirty="0">
                <a:latin typeface="+mj-lt"/>
              </a:rPr>
              <a:t> </a:t>
            </a:r>
            <a:r>
              <a:rPr lang="en-US" dirty="0" err="1">
                <a:latin typeface="+mj-lt"/>
              </a:rPr>
              <a:t>hal</a:t>
            </a:r>
            <a:r>
              <a:rPr lang="en-US" dirty="0">
                <a:latin typeface="+mj-lt"/>
              </a:rPr>
              <a:t> yang </a:t>
            </a:r>
            <a:r>
              <a:rPr lang="en-US" dirty="0" err="1">
                <a:latin typeface="+mj-lt"/>
              </a:rPr>
              <a:t>harus</a:t>
            </a:r>
            <a:r>
              <a:rPr lang="en-US" dirty="0">
                <a:latin typeface="+mj-lt"/>
              </a:rPr>
              <a:t> </a:t>
            </a:r>
            <a:r>
              <a:rPr lang="en-US" dirty="0" err="1">
                <a:latin typeface="+mj-lt"/>
              </a:rPr>
              <a:t>segera</a:t>
            </a:r>
            <a:r>
              <a:rPr lang="en-US" dirty="0">
                <a:latin typeface="+mj-lt"/>
              </a:rPr>
              <a:t> </a:t>
            </a:r>
            <a:r>
              <a:rPr lang="en-US" dirty="0" err="1">
                <a:latin typeface="+mj-lt"/>
              </a:rPr>
              <a:t>dilakukan</a:t>
            </a:r>
            <a:r>
              <a:rPr lang="en-US" dirty="0">
                <a:latin typeface="+mj-lt"/>
              </a:rPr>
              <a:t> </a:t>
            </a:r>
            <a:r>
              <a:rPr lang="en-US" dirty="0" err="1">
                <a:latin typeface="+mj-lt"/>
              </a:rPr>
              <a:t>dalam</a:t>
            </a:r>
            <a:r>
              <a:rPr lang="en-US" dirty="0">
                <a:latin typeface="+mj-lt"/>
              </a:rPr>
              <a:t> </a:t>
            </a:r>
            <a:r>
              <a:rPr lang="en-US" dirty="0" err="1">
                <a:latin typeface="+mj-lt"/>
              </a:rPr>
              <a:t>rangka</a:t>
            </a:r>
            <a:r>
              <a:rPr lang="en-US" dirty="0">
                <a:latin typeface="+mj-lt"/>
              </a:rPr>
              <a:t> </a:t>
            </a:r>
            <a:r>
              <a:rPr lang="en-US" dirty="0" err="1">
                <a:latin typeface="+mj-lt"/>
              </a:rPr>
              <a:t>penataan</a:t>
            </a:r>
            <a:r>
              <a:rPr lang="en-US" dirty="0">
                <a:latin typeface="+mj-lt"/>
              </a:rPr>
              <a:t> </a:t>
            </a:r>
            <a:r>
              <a:rPr lang="en-US" dirty="0" err="1">
                <a:latin typeface="+mj-lt"/>
              </a:rPr>
              <a:t>perekonomian</a:t>
            </a:r>
            <a:r>
              <a:rPr lang="en-US" dirty="0">
                <a:latin typeface="+mj-lt"/>
              </a:rPr>
              <a:t> </a:t>
            </a:r>
            <a:r>
              <a:rPr lang="en-US" dirty="0" err="1">
                <a:latin typeface="+mj-lt"/>
              </a:rPr>
              <a:t>desa</a:t>
            </a:r>
            <a:r>
              <a:rPr lang="en-US" dirty="0">
                <a:latin typeface="+mj-lt"/>
              </a:rPr>
              <a:t> </a:t>
            </a:r>
            <a:r>
              <a:rPr lang="en-US" dirty="0" err="1">
                <a:latin typeface="+mj-lt"/>
              </a:rPr>
              <a:t>melalui</a:t>
            </a:r>
            <a:r>
              <a:rPr lang="en-US" dirty="0">
                <a:latin typeface="+mj-lt"/>
              </a:rPr>
              <a:t> </a:t>
            </a:r>
            <a:r>
              <a:rPr lang="en-US" dirty="0" err="1">
                <a:latin typeface="+mj-lt"/>
              </a:rPr>
              <a:t>BUMDesa</a:t>
            </a:r>
            <a:r>
              <a:rPr lang="en-US" dirty="0">
                <a:latin typeface="+mj-lt"/>
              </a:rPr>
              <a:t>:</a:t>
            </a:r>
          </a:p>
        </p:txBody>
      </p:sp>
      <p:graphicFrame>
        <p:nvGraphicFramePr>
          <p:cNvPr id="7" name="Diagram 6"/>
          <p:cNvGraphicFramePr/>
          <p:nvPr>
            <p:extLst>
              <p:ext uri="{D42A27DB-BD31-4B8C-83A1-F6EECF244321}">
                <p14:modId xmlns:p14="http://schemas.microsoft.com/office/powerpoint/2010/main" val="1763997303"/>
              </p:ext>
            </p:extLst>
          </p:nvPr>
        </p:nvGraphicFramePr>
        <p:xfrm>
          <a:off x="612273" y="2191375"/>
          <a:ext cx="10423589" cy="4281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p:cNvSpPr/>
          <p:nvPr/>
        </p:nvSpPr>
        <p:spPr>
          <a:xfrm>
            <a:off x="388359" y="2174391"/>
            <a:ext cx="1010150" cy="369332"/>
          </a:xfrm>
          <a:prstGeom prst="rect">
            <a:avLst/>
          </a:prstGeom>
          <a:no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1</a:t>
            </a:r>
          </a:p>
        </p:txBody>
      </p:sp>
      <p:sp>
        <p:nvSpPr>
          <p:cNvPr id="9" name="Rectangle 8"/>
          <p:cNvSpPr/>
          <p:nvPr/>
        </p:nvSpPr>
        <p:spPr>
          <a:xfrm>
            <a:off x="398865" y="3020495"/>
            <a:ext cx="1010150" cy="369332"/>
          </a:xfrm>
          <a:prstGeom prst="rect">
            <a:avLst/>
          </a:prstGeom>
          <a:no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p>
        </p:txBody>
      </p:sp>
      <p:sp>
        <p:nvSpPr>
          <p:cNvPr id="10" name="Rectangle 9"/>
          <p:cNvSpPr/>
          <p:nvPr/>
        </p:nvSpPr>
        <p:spPr>
          <a:xfrm>
            <a:off x="388359" y="3850813"/>
            <a:ext cx="1010150" cy="369332"/>
          </a:xfrm>
          <a:prstGeom prst="rect">
            <a:avLst/>
          </a:prstGeom>
          <a:no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3</a:t>
            </a:r>
          </a:p>
        </p:txBody>
      </p:sp>
      <p:sp>
        <p:nvSpPr>
          <p:cNvPr id="11" name="Rectangle 10"/>
          <p:cNvSpPr/>
          <p:nvPr/>
        </p:nvSpPr>
        <p:spPr>
          <a:xfrm>
            <a:off x="388359" y="4759960"/>
            <a:ext cx="1010150" cy="369332"/>
          </a:xfrm>
          <a:prstGeom prst="rect">
            <a:avLst/>
          </a:prstGeom>
          <a:no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4</a:t>
            </a:r>
          </a:p>
        </p:txBody>
      </p:sp>
      <p:sp>
        <p:nvSpPr>
          <p:cNvPr id="12" name="Rectangle 11"/>
          <p:cNvSpPr/>
          <p:nvPr/>
        </p:nvSpPr>
        <p:spPr>
          <a:xfrm>
            <a:off x="388359" y="5637576"/>
            <a:ext cx="1010150" cy="369332"/>
          </a:xfrm>
          <a:prstGeom prst="rect">
            <a:avLst/>
          </a:prstGeom>
          <a:no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b="1" cap="all" dirty="0">
                <a:ln w="0"/>
                <a:solidFill>
                  <a:schemeClr val="tx2"/>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5</a:t>
            </a:r>
          </a:p>
        </p:txBody>
      </p:sp>
      <p:sp>
        <p:nvSpPr>
          <p:cNvPr id="15" name="TextBox 14">
            <a:extLst>
              <a:ext uri="{FF2B5EF4-FFF2-40B4-BE49-F238E27FC236}">
                <a16:creationId xmlns:a16="http://schemas.microsoft.com/office/drawing/2014/main" id="{FB869B4B-2FF1-4894-A012-AD68C63FC469}"/>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6" name="Picture 15">
            <a:extLst>
              <a:ext uri="{FF2B5EF4-FFF2-40B4-BE49-F238E27FC236}">
                <a16:creationId xmlns:a16="http://schemas.microsoft.com/office/drawing/2014/main" id="{BD736617-A412-4499-9A99-0A6DC0031348}"/>
              </a:ext>
            </a:extLst>
          </p:cNvPr>
          <p:cNvPicPr>
            <a:picLocks noChangeAspect="1"/>
          </p:cNvPicPr>
          <p:nvPr/>
        </p:nvPicPr>
        <p:blipFill>
          <a:blip r:embed="rId8"/>
          <a:stretch>
            <a:fillRect/>
          </a:stretch>
        </p:blipFill>
        <p:spPr>
          <a:xfrm>
            <a:off x="11523263" y="6212510"/>
            <a:ext cx="585267" cy="609653"/>
          </a:xfrm>
          <a:prstGeom prst="rect">
            <a:avLst/>
          </a:prstGeom>
        </p:spPr>
      </p:pic>
    </p:spTree>
    <p:extLst>
      <p:ext uri="{BB962C8B-B14F-4D97-AF65-F5344CB8AC3E}">
        <p14:creationId xmlns:p14="http://schemas.microsoft.com/office/powerpoint/2010/main" val="70262117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24872" y="435078"/>
            <a:ext cx="11191024" cy="523220"/>
          </a:xfrm>
          <a:prstGeom prst="rect">
            <a:avLst/>
          </a:prstGeom>
        </p:spPr>
        <p:txBody>
          <a:bodyPr wrap="square">
            <a:spAutoFit/>
          </a:bodyPr>
          <a:lstStyle/>
          <a:p>
            <a:r>
              <a:rPr lang="en-US" sz="2800" i="1" dirty="0">
                <a:solidFill>
                  <a:schemeClr val="tx2">
                    <a:lumMod val="75000"/>
                  </a:schemeClr>
                </a:solidFill>
                <a:latin typeface="+mj-lt"/>
              </a:rPr>
              <a:t>TERDAPAT 6 (ENAM) PRINSIP DALAM MENGELOLA BUMDESA YAITU :</a:t>
            </a:r>
          </a:p>
        </p:txBody>
      </p:sp>
      <p:graphicFrame>
        <p:nvGraphicFramePr>
          <p:cNvPr id="7" name="Diagram 6"/>
          <p:cNvGraphicFramePr/>
          <p:nvPr>
            <p:extLst>
              <p:ext uri="{D42A27DB-BD31-4B8C-83A1-F6EECF244321}">
                <p14:modId xmlns:p14="http://schemas.microsoft.com/office/powerpoint/2010/main" val="2024566245"/>
              </p:ext>
            </p:extLst>
          </p:nvPr>
        </p:nvGraphicFramePr>
        <p:xfrm>
          <a:off x="722441" y="936434"/>
          <a:ext cx="10423589" cy="56021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p:cNvSpPr/>
          <p:nvPr/>
        </p:nvSpPr>
        <p:spPr>
          <a:xfrm>
            <a:off x="668498" y="1333113"/>
            <a:ext cx="1010150" cy="400110"/>
          </a:xfrm>
          <a:prstGeom prst="rect">
            <a:avLst/>
          </a:prstGeom>
          <a:no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000" b="1" cap="all" dirty="0">
                <a:ln w="0"/>
                <a:solidFill>
                  <a:schemeClr val="tx2">
                    <a:lumMod val="75000"/>
                  </a:schemeClr>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1</a:t>
            </a:r>
          </a:p>
        </p:txBody>
      </p:sp>
      <p:sp>
        <p:nvSpPr>
          <p:cNvPr id="9" name="Rectangle 8"/>
          <p:cNvSpPr/>
          <p:nvPr/>
        </p:nvSpPr>
        <p:spPr>
          <a:xfrm>
            <a:off x="1175001" y="2194426"/>
            <a:ext cx="1010150" cy="400110"/>
          </a:xfrm>
          <a:prstGeom prst="rect">
            <a:avLst/>
          </a:prstGeom>
          <a:no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000" b="1" cap="all" dirty="0">
                <a:ln w="0"/>
                <a:solidFill>
                  <a:schemeClr val="tx2">
                    <a:lumMod val="75000"/>
                  </a:schemeClr>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2</a:t>
            </a:r>
          </a:p>
        </p:txBody>
      </p:sp>
      <p:sp>
        <p:nvSpPr>
          <p:cNvPr id="10" name="Rectangle 9"/>
          <p:cNvSpPr/>
          <p:nvPr/>
        </p:nvSpPr>
        <p:spPr>
          <a:xfrm>
            <a:off x="1419748" y="3091499"/>
            <a:ext cx="1010150" cy="400110"/>
          </a:xfrm>
          <a:prstGeom prst="rect">
            <a:avLst/>
          </a:prstGeom>
          <a:no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000" b="1" cap="all" dirty="0">
                <a:ln w="0"/>
                <a:solidFill>
                  <a:schemeClr val="tx2">
                    <a:lumMod val="75000"/>
                  </a:schemeClr>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3</a:t>
            </a:r>
          </a:p>
        </p:txBody>
      </p:sp>
      <p:sp>
        <p:nvSpPr>
          <p:cNvPr id="11" name="Rectangle 10"/>
          <p:cNvSpPr/>
          <p:nvPr/>
        </p:nvSpPr>
        <p:spPr>
          <a:xfrm>
            <a:off x="1361534" y="3950561"/>
            <a:ext cx="1010150" cy="400110"/>
          </a:xfrm>
          <a:prstGeom prst="rect">
            <a:avLst/>
          </a:prstGeom>
          <a:no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000" b="1" cap="all" dirty="0">
                <a:ln w="0"/>
                <a:solidFill>
                  <a:schemeClr val="tx2">
                    <a:lumMod val="75000"/>
                  </a:schemeClr>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4</a:t>
            </a:r>
          </a:p>
        </p:txBody>
      </p:sp>
      <p:sp>
        <p:nvSpPr>
          <p:cNvPr id="12" name="Rectangle 11"/>
          <p:cNvSpPr/>
          <p:nvPr/>
        </p:nvSpPr>
        <p:spPr>
          <a:xfrm>
            <a:off x="1152967" y="4865616"/>
            <a:ext cx="1010150" cy="400110"/>
          </a:xfrm>
          <a:prstGeom prst="rect">
            <a:avLst/>
          </a:prstGeom>
          <a:no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000" b="1" cap="all" dirty="0">
                <a:ln w="0"/>
                <a:solidFill>
                  <a:schemeClr val="tx2">
                    <a:lumMod val="75000"/>
                  </a:schemeClr>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5</a:t>
            </a:r>
          </a:p>
        </p:txBody>
      </p:sp>
      <p:sp>
        <p:nvSpPr>
          <p:cNvPr id="15" name="TextBox 14">
            <a:extLst>
              <a:ext uri="{FF2B5EF4-FFF2-40B4-BE49-F238E27FC236}">
                <a16:creationId xmlns:a16="http://schemas.microsoft.com/office/drawing/2014/main" id="{FB869B4B-2FF1-4894-A012-AD68C63FC469}"/>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6" name="Picture 15">
            <a:extLst>
              <a:ext uri="{FF2B5EF4-FFF2-40B4-BE49-F238E27FC236}">
                <a16:creationId xmlns:a16="http://schemas.microsoft.com/office/drawing/2014/main" id="{BD736617-A412-4499-9A99-0A6DC0031348}"/>
              </a:ext>
            </a:extLst>
          </p:cNvPr>
          <p:cNvPicPr>
            <a:picLocks noChangeAspect="1"/>
          </p:cNvPicPr>
          <p:nvPr/>
        </p:nvPicPr>
        <p:blipFill>
          <a:blip r:embed="rId8"/>
          <a:stretch>
            <a:fillRect/>
          </a:stretch>
        </p:blipFill>
        <p:spPr>
          <a:xfrm>
            <a:off x="11523263" y="6212510"/>
            <a:ext cx="585267" cy="609653"/>
          </a:xfrm>
          <a:prstGeom prst="rect">
            <a:avLst/>
          </a:prstGeom>
        </p:spPr>
      </p:pic>
      <p:sp>
        <p:nvSpPr>
          <p:cNvPr id="27" name="Rectangle 26">
            <a:extLst>
              <a:ext uri="{FF2B5EF4-FFF2-40B4-BE49-F238E27FC236}">
                <a16:creationId xmlns:a16="http://schemas.microsoft.com/office/drawing/2014/main" id="{DD8C3EA7-7063-406E-BEE8-F6F8F109BCA9}"/>
              </a:ext>
            </a:extLst>
          </p:cNvPr>
          <p:cNvSpPr/>
          <p:nvPr/>
        </p:nvSpPr>
        <p:spPr>
          <a:xfrm>
            <a:off x="668498" y="5742959"/>
            <a:ext cx="1010150" cy="400110"/>
          </a:xfrm>
          <a:prstGeom prst="rect">
            <a:avLst/>
          </a:prstGeom>
          <a:noFill/>
          <a:effectLst>
            <a:outerShdw blurRad="76200" dir="18900000" sy="23000" kx="-1200000" algn="bl" rotWithShape="0">
              <a:prstClr val="black">
                <a:alpha val="2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000" b="1" cap="all" dirty="0">
                <a:ln w="0"/>
                <a:solidFill>
                  <a:schemeClr val="tx2">
                    <a:lumMod val="75000"/>
                  </a:schemeClr>
                </a:solidFill>
                <a:effectLst>
                  <a:outerShdw blurRad="50800" dist="38100" dir="13500000" algn="br" rotWithShape="0">
                    <a:prstClr val="black">
                      <a:alpha val="40000"/>
                    </a:prstClr>
                  </a:outerShdw>
                  <a:reflection blurRad="12700" stA="50000" endPos="50000" dist="5000" dir="5400000" sy="-100000" rotWithShape="0"/>
                </a:effectLst>
                <a:latin typeface="Arial Black" pitchFamily="34" charset="0"/>
              </a:rPr>
              <a:t>6</a:t>
            </a:r>
          </a:p>
        </p:txBody>
      </p:sp>
    </p:spTree>
    <p:extLst>
      <p:ext uri="{BB962C8B-B14F-4D97-AF65-F5344CB8AC3E}">
        <p14:creationId xmlns:p14="http://schemas.microsoft.com/office/powerpoint/2010/main" val="191654264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B869B4B-2FF1-4894-A012-AD68C63FC469}"/>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6" name="Picture 15">
            <a:extLst>
              <a:ext uri="{FF2B5EF4-FFF2-40B4-BE49-F238E27FC236}">
                <a16:creationId xmlns:a16="http://schemas.microsoft.com/office/drawing/2014/main" id="{BD736617-A412-4499-9A99-0A6DC0031348}"/>
              </a:ext>
            </a:extLst>
          </p:cNvPr>
          <p:cNvPicPr>
            <a:picLocks noChangeAspect="1"/>
          </p:cNvPicPr>
          <p:nvPr/>
        </p:nvPicPr>
        <p:blipFill>
          <a:blip r:embed="rId3"/>
          <a:stretch>
            <a:fillRect/>
          </a:stretch>
        </p:blipFill>
        <p:spPr>
          <a:xfrm>
            <a:off x="11523263" y="6212510"/>
            <a:ext cx="585267" cy="609653"/>
          </a:xfrm>
          <a:prstGeom prst="rect">
            <a:avLst/>
          </a:prstGeom>
        </p:spPr>
      </p:pic>
      <p:sp>
        <p:nvSpPr>
          <p:cNvPr id="22" name="Rectangle 21">
            <a:extLst>
              <a:ext uri="{FF2B5EF4-FFF2-40B4-BE49-F238E27FC236}">
                <a16:creationId xmlns:a16="http://schemas.microsoft.com/office/drawing/2014/main" id="{2C810048-1764-4282-9E47-8FE7520E8F4B}"/>
              </a:ext>
            </a:extLst>
          </p:cNvPr>
          <p:cNvSpPr/>
          <p:nvPr/>
        </p:nvSpPr>
        <p:spPr>
          <a:xfrm>
            <a:off x="935844" y="2128891"/>
            <a:ext cx="10147125" cy="3970318"/>
          </a:xfrm>
          <a:prstGeom prst="rect">
            <a:avLst/>
          </a:prstGeom>
        </p:spPr>
        <p:txBody>
          <a:bodyPr wrap="square">
            <a:spAutoFit/>
          </a:bodyPr>
          <a:lstStyle/>
          <a:p>
            <a:pPr algn="just"/>
            <a:r>
              <a:rPr lang="en-US" sz="2800" b="1" dirty="0">
                <a:latin typeface="Cambria Math" panose="02040503050406030204" pitchFamily="18" charset="0"/>
                <a:ea typeface="Cambria Math" panose="02040503050406030204" pitchFamily="18" charset="0"/>
              </a:rPr>
              <a:t>FUNGSI PENGAWASAN </a:t>
            </a:r>
            <a:r>
              <a:rPr lang="en-US" sz="2800" dirty="0" err="1">
                <a:latin typeface="Cambria Math" panose="02040503050406030204" pitchFamily="18" charset="0"/>
                <a:ea typeface="Cambria Math" panose="02040503050406030204" pitchFamily="18" charset="0"/>
              </a:rPr>
              <a:t>memegang</a:t>
            </a:r>
            <a:r>
              <a:rPr lang="en-US" sz="2800" dirty="0">
                <a:latin typeface="Cambria Math" panose="02040503050406030204" pitchFamily="18" charset="0"/>
                <a:ea typeface="Cambria Math" panose="02040503050406030204" pitchFamily="18" charset="0"/>
              </a:rPr>
              <a:t> </a:t>
            </a:r>
            <a:r>
              <a:rPr lang="en-US" sz="2800" dirty="0" err="1">
                <a:solidFill>
                  <a:srgbClr val="FF0000"/>
                </a:solidFill>
                <a:latin typeface="Cambria Math" panose="02040503050406030204" pitchFamily="18" charset="0"/>
                <a:ea typeface="Cambria Math" panose="02040503050406030204" pitchFamily="18" charset="0"/>
              </a:rPr>
              <a:t>peranan</a:t>
            </a:r>
            <a:r>
              <a:rPr lang="en-US" sz="2800" dirty="0">
                <a:solidFill>
                  <a:srgbClr val="FF0000"/>
                </a:solidFill>
                <a:latin typeface="Cambria Math" panose="02040503050406030204" pitchFamily="18" charset="0"/>
                <a:ea typeface="Cambria Math" panose="02040503050406030204" pitchFamily="18" charset="0"/>
              </a:rPr>
              <a:t> </a:t>
            </a:r>
            <a:r>
              <a:rPr lang="en-US" sz="2800" dirty="0" err="1">
                <a:solidFill>
                  <a:srgbClr val="FF0000"/>
                </a:solidFill>
                <a:latin typeface="Cambria Math" panose="02040503050406030204" pitchFamily="18" charset="0"/>
                <a:ea typeface="Cambria Math" panose="02040503050406030204" pitchFamily="18" charset="0"/>
              </a:rPr>
              <a:t>penting</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dalam</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pengelolaan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BUMDesa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karena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kelembagaan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ini</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diharapkan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dapat</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berjalan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secara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berkelanjutan</a:t>
            </a:r>
            <a:r>
              <a:rPr lang="en-US" sz="2800" dirty="0">
                <a:latin typeface="Cambria Math" panose="02040503050406030204" pitchFamily="18" charset="0"/>
                <a:ea typeface="Cambria Math" panose="02040503050406030204" pitchFamily="18" charset="0"/>
              </a:rPr>
              <a:t> dan </a:t>
            </a:r>
            <a:r>
              <a:rPr lang="en-US" sz="2800" dirty="0" err="1">
                <a:latin typeface="Cambria Math" panose="02040503050406030204" pitchFamily="18" charset="0"/>
                <a:ea typeface="Cambria Math" panose="02040503050406030204" pitchFamily="18" charset="0"/>
              </a:rPr>
              <a:t>semakin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kompleks</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kegiatannya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Konsekuensinya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dimungkinkan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semakin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hari</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banyak</a:t>
            </a:r>
            <a:r>
              <a:rPr lang="en-US" sz="2800" dirty="0">
                <a:latin typeface="Cambria Math" panose="02040503050406030204" pitchFamily="18" charset="0"/>
                <a:ea typeface="Cambria Math" panose="02040503050406030204" pitchFamily="18" charset="0"/>
              </a:rPr>
              <a:t> orang yang </a:t>
            </a:r>
            <a:r>
              <a:rPr lang="en-US" sz="2800" dirty="0" err="1">
                <a:latin typeface="Cambria Math" panose="02040503050406030204" pitchFamily="18" charset="0"/>
                <a:ea typeface="Cambria Math" panose="02040503050406030204" pitchFamily="18" charset="0"/>
              </a:rPr>
              <a:t>terlibat</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melakukan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beragam</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kesalahan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Disamping</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itu</a:t>
            </a:r>
            <a:r>
              <a:rPr lang="en-US" sz="2800" dirty="0">
                <a:latin typeface="Cambria Math" panose="02040503050406030204" pitchFamily="18" charset="0"/>
                <a:ea typeface="Cambria Math" panose="02040503050406030204" pitchFamily="18" charset="0"/>
              </a:rPr>
              <a:t> juga </a:t>
            </a:r>
            <a:r>
              <a:rPr lang="en-US" sz="2800" dirty="0" err="1">
                <a:latin typeface="Cambria Math" panose="02040503050406030204" pitchFamily="18" charset="0"/>
                <a:ea typeface="Cambria Math" panose="02040503050406030204" pitchFamily="18" charset="0"/>
              </a:rPr>
              <a:t>untuk</a:t>
            </a:r>
            <a:r>
              <a:rPr lang="en-US" sz="2800" dirty="0">
                <a:latin typeface="Cambria Math" panose="02040503050406030204" pitchFamily="18" charset="0"/>
                <a:ea typeface="Cambria Math" panose="02040503050406030204" pitchFamily="18" charset="0"/>
              </a:rPr>
              <a:t>  </a:t>
            </a:r>
            <a:r>
              <a:rPr lang="en-US" sz="2800" dirty="0" err="1">
                <a:solidFill>
                  <a:srgbClr val="FF0000"/>
                </a:solidFill>
                <a:latin typeface="Cambria Math" panose="02040503050406030204" pitchFamily="18" charset="0"/>
                <a:ea typeface="Cambria Math" panose="02040503050406030204" pitchFamily="18" charset="0"/>
              </a:rPr>
              <a:t>mengevaluasi</a:t>
            </a:r>
            <a:r>
              <a:rPr lang="en-US" sz="2800" dirty="0">
                <a:solidFill>
                  <a:srgbClr val="FF0000"/>
                </a:solidFill>
                <a:latin typeface="Cambria Math" panose="02040503050406030204" pitchFamily="18" charset="0"/>
                <a:ea typeface="Cambria Math" panose="02040503050406030204" pitchFamily="18" charset="0"/>
              </a:rPr>
              <a:t> </a:t>
            </a:r>
            <a:r>
              <a:rPr lang="en-US" sz="2800" dirty="0" err="1">
                <a:solidFill>
                  <a:srgbClr val="FF0000"/>
                </a:solidFill>
                <a:latin typeface="Cambria Math" panose="02040503050406030204" pitchFamily="18" charset="0"/>
                <a:ea typeface="Cambria Math" panose="02040503050406030204" pitchFamily="18" charset="0"/>
              </a:rPr>
              <a:t>atas</a:t>
            </a:r>
            <a:r>
              <a:rPr lang="en-US" sz="2800" dirty="0">
                <a:solidFill>
                  <a:srgbClr val="FF0000"/>
                </a:solidFill>
                <a:latin typeface="Cambria Math" panose="02040503050406030204" pitchFamily="18" charset="0"/>
                <a:ea typeface="Cambria Math" panose="02040503050406030204" pitchFamily="18" charset="0"/>
              </a:rPr>
              <a:t> </a:t>
            </a:r>
            <a:r>
              <a:rPr lang="en-US" sz="2800" dirty="0" err="1">
                <a:solidFill>
                  <a:srgbClr val="FF0000"/>
                </a:solidFill>
                <a:latin typeface="Cambria Math" panose="02040503050406030204" pitchFamily="18" charset="0"/>
                <a:ea typeface="Cambria Math" panose="02040503050406030204" pitchFamily="18" charset="0"/>
              </a:rPr>
              <a:t>hasil</a:t>
            </a:r>
            <a:r>
              <a:rPr lang="en-US" sz="2800" dirty="0">
                <a:solidFill>
                  <a:srgbClr val="FF0000"/>
                </a:solidFill>
                <a:latin typeface="Cambria Math" panose="02040503050406030204" pitchFamily="18" charset="0"/>
                <a:ea typeface="Cambria Math" panose="02040503050406030204" pitchFamily="18" charset="0"/>
              </a:rPr>
              <a:t> </a:t>
            </a:r>
            <a:r>
              <a:rPr lang="en-US" sz="2800" dirty="0" err="1">
                <a:solidFill>
                  <a:srgbClr val="FF0000"/>
                </a:solidFill>
                <a:latin typeface="Cambria Math" panose="02040503050406030204" pitchFamily="18" charset="0"/>
                <a:ea typeface="Cambria Math" panose="02040503050406030204" pitchFamily="18" charset="0"/>
              </a:rPr>
              <a:t>kegiatan</a:t>
            </a:r>
            <a:r>
              <a:rPr lang="en-US" sz="2800" dirty="0">
                <a:solidFill>
                  <a:srgbClr val="FF0000"/>
                </a:solidFill>
                <a:latin typeface="Cambria Math" panose="02040503050406030204" pitchFamily="18" charset="0"/>
                <a:ea typeface="Cambria Math" panose="02040503050406030204" pitchFamily="18" charset="0"/>
              </a:rPr>
              <a:t> </a:t>
            </a:r>
            <a:r>
              <a:rPr lang="en-US" sz="2800" dirty="0">
                <a:latin typeface="Cambria Math" panose="02040503050406030204" pitchFamily="18" charset="0"/>
                <a:ea typeface="Cambria Math" panose="02040503050406030204" pitchFamily="18" charset="0"/>
              </a:rPr>
              <a:t>yang </a:t>
            </a:r>
            <a:r>
              <a:rPr lang="en-US" sz="2800" dirty="0" err="1">
                <a:latin typeface="Cambria Math" panose="02040503050406030204" pitchFamily="18" charset="0"/>
                <a:ea typeface="Cambria Math" panose="02040503050406030204" pitchFamily="18" charset="0"/>
              </a:rPr>
              <a:t>telah</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dilakukan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Tanpa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adanya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pengawasan</a:t>
            </a:r>
            <a:r>
              <a:rPr lang="en-US" sz="2800" dirty="0">
                <a:latin typeface="Cambria Math" panose="02040503050406030204" pitchFamily="18" charset="0"/>
                <a:ea typeface="Cambria Math" panose="02040503050406030204" pitchFamily="18" charset="0"/>
              </a:rPr>
              <a:t> yang </a:t>
            </a:r>
            <a:r>
              <a:rPr lang="en-US" sz="2800" dirty="0" err="1">
                <a:latin typeface="Cambria Math" panose="02040503050406030204" pitchFamily="18" charset="0"/>
                <a:ea typeface="Cambria Math" panose="02040503050406030204" pitchFamily="18" charset="0"/>
              </a:rPr>
              <a:t>baik</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tentunya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pencapaian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tujuan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kurang</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memuaskan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baik</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bagi</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lembaganya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itu</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sendiri</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maupun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bagi</a:t>
            </a:r>
            <a:r>
              <a:rPr lang="en-US" sz="2800" dirty="0">
                <a:latin typeface="Cambria Math" panose="02040503050406030204" pitchFamily="18" charset="0"/>
                <a:ea typeface="Cambria Math" panose="02040503050406030204" pitchFamily="18" charset="0"/>
              </a:rPr>
              <a:t> para </a:t>
            </a:r>
            <a:r>
              <a:rPr lang="en-US" sz="2800" dirty="0" err="1">
                <a:latin typeface="Cambria Math" panose="02040503050406030204" pitchFamily="18" charset="0"/>
                <a:ea typeface="Cambria Math" panose="02040503050406030204" pitchFamily="18" charset="0"/>
              </a:rPr>
              <a:t>anggotanya</a:t>
            </a:r>
            <a:r>
              <a:rPr lang="en-US" sz="2800" dirty="0">
                <a:latin typeface="Cambria Math" panose="02040503050406030204" pitchFamily="18" charset="0"/>
                <a:ea typeface="Cambria Math" panose="02040503050406030204" pitchFamily="18" charset="0"/>
              </a:rPr>
              <a:t>.</a:t>
            </a:r>
          </a:p>
        </p:txBody>
      </p:sp>
      <p:sp>
        <p:nvSpPr>
          <p:cNvPr id="23" name="AutoShape 12">
            <a:extLst>
              <a:ext uri="{FF2B5EF4-FFF2-40B4-BE49-F238E27FC236}">
                <a16:creationId xmlns:a16="http://schemas.microsoft.com/office/drawing/2014/main" id="{94D1305F-8160-4255-9668-79BF13523F94}"/>
              </a:ext>
            </a:extLst>
          </p:cNvPr>
          <p:cNvSpPr>
            <a:spLocks noChangeArrowheads="1"/>
          </p:cNvSpPr>
          <p:nvPr/>
        </p:nvSpPr>
        <p:spPr bwMode="auto">
          <a:xfrm>
            <a:off x="830820" y="2133043"/>
            <a:ext cx="10476073" cy="4025733"/>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AutoShape 5">
            <a:extLst>
              <a:ext uri="{FF2B5EF4-FFF2-40B4-BE49-F238E27FC236}">
                <a16:creationId xmlns:a16="http://schemas.microsoft.com/office/drawing/2014/main" id="{5830E63F-C525-409F-B344-F13ED90626D0}"/>
              </a:ext>
            </a:extLst>
          </p:cNvPr>
          <p:cNvSpPr>
            <a:spLocks noChangeArrowheads="1"/>
          </p:cNvSpPr>
          <p:nvPr/>
        </p:nvSpPr>
        <p:spPr bwMode="gray">
          <a:xfrm flipV="1">
            <a:off x="1469314" y="983114"/>
            <a:ext cx="9199084" cy="1114288"/>
          </a:xfrm>
          <a:prstGeom prst="upArrow">
            <a:avLst>
              <a:gd name="adj1" fmla="val 72694"/>
              <a:gd name="adj2" fmla="val 43713"/>
            </a:avLst>
          </a:prstGeom>
          <a:gradFill rotWithShape="1">
            <a:gsLst>
              <a:gs pos="0">
                <a:srgbClr val="0066CC"/>
              </a:gs>
              <a:gs pos="100000">
                <a:srgbClr val="0066CC">
                  <a:gamma/>
                  <a:tint val="0"/>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AutoShape 22">
            <a:extLst>
              <a:ext uri="{FF2B5EF4-FFF2-40B4-BE49-F238E27FC236}">
                <a16:creationId xmlns:a16="http://schemas.microsoft.com/office/drawing/2014/main" id="{1D04C43F-E202-451F-AE3B-1B4EADA5ECFB}"/>
              </a:ext>
            </a:extLst>
          </p:cNvPr>
          <p:cNvSpPr>
            <a:spLocks noChangeArrowheads="1"/>
          </p:cNvSpPr>
          <p:nvPr/>
        </p:nvSpPr>
        <p:spPr bwMode="gray">
          <a:xfrm>
            <a:off x="2650741" y="424638"/>
            <a:ext cx="6777171" cy="920043"/>
          </a:xfrm>
          <a:prstGeom prst="roundRect">
            <a:avLst>
              <a:gd name="adj" fmla="val 50000"/>
            </a:avLst>
          </a:prstGeom>
          <a:gradFill rotWithShape="1">
            <a:gsLst>
              <a:gs pos="0">
                <a:srgbClr val="49ACE3"/>
              </a:gs>
              <a:gs pos="50000">
                <a:srgbClr val="49ACE3">
                  <a:gamma/>
                  <a:tint val="24314"/>
                  <a:invGamma/>
                </a:srgbClr>
              </a:gs>
              <a:gs pos="100000">
                <a:srgbClr val="49ACE3"/>
              </a:gs>
            </a:gsLst>
            <a:lin ang="0" scaled="1"/>
          </a:gradFill>
          <a:ln w="38100" algn="ctr">
            <a:solidFill>
              <a:srgbClr val="FFFFFF"/>
            </a:solidFill>
            <a:round/>
            <a:headEnd/>
            <a:tailEnd/>
          </a:ln>
          <a:effectLst>
            <a:outerShdw dist="63500" dir="3187806" algn="ctr" rotWithShape="0">
              <a:srgbClr val="B2B2B2"/>
            </a:outerShdw>
          </a:effectLst>
        </p:spPr>
        <p:txBody>
          <a:bodyPr wrap="none" anchor="ctr"/>
          <a:lstStyle/>
          <a:p>
            <a:pPr algn="ctr"/>
            <a:r>
              <a:rPr lang="en-US" sz="3600" b="1" dirty="0">
                <a:latin typeface="Cambria Math" panose="02040503050406030204" pitchFamily="18" charset="0"/>
                <a:ea typeface="Cambria Math" panose="02040503050406030204" pitchFamily="18" charset="0"/>
              </a:rPr>
              <a:t>ARTI PENTING PENGAWASAN</a:t>
            </a:r>
          </a:p>
        </p:txBody>
      </p:sp>
    </p:spTree>
    <p:extLst>
      <p:ext uri="{BB962C8B-B14F-4D97-AF65-F5344CB8AC3E}">
        <p14:creationId xmlns:p14="http://schemas.microsoft.com/office/powerpoint/2010/main" val="137881442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B869B4B-2FF1-4894-A012-AD68C63FC469}"/>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6" name="Picture 15">
            <a:extLst>
              <a:ext uri="{FF2B5EF4-FFF2-40B4-BE49-F238E27FC236}">
                <a16:creationId xmlns:a16="http://schemas.microsoft.com/office/drawing/2014/main" id="{BD736617-A412-4499-9A99-0A6DC0031348}"/>
              </a:ext>
            </a:extLst>
          </p:cNvPr>
          <p:cNvPicPr>
            <a:picLocks noChangeAspect="1"/>
          </p:cNvPicPr>
          <p:nvPr/>
        </p:nvPicPr>
        <p:blipFill>
          <a:blip r:embed="rId3"/>
          <a:stretch>
            <a:fillRect/>
          </a:stretch>
        </p:blipFill>
        <p:spPr>
          <a:xfrm>
            <a:off x="11523263" y="6212510"/>
            <a:ext cx="585267" cy="609653"/>
          </a:xfrm>
          <a:prstGeom prst="rect">
            <a:avLst/>
          </a:prstGeom>
        </p:spPr>
      </p:pic>
      <p:cxnSp>
        <p:nvCxnSpPr>
          <p:cNvPr id="9" name="Straight Connector 8">
            <a:extLst>
              <a:ext uri="{FF2B5EF4-FFF2-40B4-BE49-F238E27FC236}">
                <a16:creationId xmlns:a16="http://schemas.microsoft.com/office/drawing/2014/main" id="{9342CF55-303D-4C14-B3BA-60E32F8FAA99}"/>
              </a:ext>
            </a:extLst>
          </p:cNvPr>
          <p:cNvCxnSpPr>
            <a:cxnSpLocks/>
          </p:cNvCxnSpPr>
          <p:nvPr/>
        </p:nvCxnSpPr>
        <p:spPr>
          <a:xfrm>
            <a:off x="604023" y="777454"/>
            <a:ext cx="714994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972A976-CA94-4B4E-8078-E54B5D7952AE}"/>
              </a:ext>
            </a:extLst>
          </p:cNvPr>
          <p:cNvSpPr/>
          <p:nvPr/>
        </p:nvSpPr>
        <p:spPr>
          <a:xfrm>
            <a:off x="979457" y="290209"/>
            <a:ext cx="6524070" cy="523220"/>
          </a:xfrm>
          <a:prstGeom prst="rect">
            <a:avLst/>
          </a:prstGeom>
        </p:spPr>
        <p:txBody>
          <a:bodyPr wrap="square">
            <a:spAutoFit/>
          </a:bodyPr>
          <a:lstStyle/>
          <a:p>
            <a:pPr algn="ctr"/>
            <a:r>
              <a:rPr lang="en-US" sz="2800" dirty="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a:t>TUJUAN PENGAWASAN</a:t>
            </a:r>
          </a:p>
        </p:txBody>
      </p:sp>
      <p:sp>
        <p:nvSpPr>
          <p:cNvPr id="13" name="Down Arrow 19">
            <a:extLst>
              <a:ext uri="{FF2B5EF4-FFF2-40B4-BE49-F238E27FC236}">
                <a16:creationId xmlns:a16="http://schemas.microsoft.com/office/drawing/2014/main" id="{80E5119F-655A-4DFF-8581-58F8DF6A238B}"/>
              </a:ext>
            </a:extLst>
          </p:cNvPr>
          <p:cNvSpPr/>
          <p:nvPr/>
        </p:nvSpPr>
        <p:spPr>
          <a:xfrm>
            <a:off x="1700186" y="781349"/>
            <a:ext cx="4827402" cy="385246"/>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AutoShape 3">
            <a:extLst>
              <a:ext uri="{FF2B5EF4-FFF2-40B4-BE49-F238E27FC236}">
                <a16:creationId xmlns:a16="http://schemas.microsoft.com/office/drawing/2014/main" id="{EDE3A17E-18C5-4E6D-80FB-CF4635A2F28A}"/>
              </a:ext>
            </a:extLst>
          </p:cNvPr>
          <p:cNvSpPr>
            <a:spLocks noChangeArrowheads="1"/>
          </p:cNvSpPr>
          <p:nvPr/>
        </p:nvSpPr>
        <p:spPr bwMode="gray">
          <a:xfrm>
            <a:off x="253199" y="1171587"/>
            <a:ext cx="8031674" cy="1840955"/>
          </a:xfrm>
          <a:prstGeom prst="roundRect">
            <a:avLst>
              <a:gd name="adj" fmla="val 10889"/>
            </a:avLst>
          </a:prstGeom>
          <a:gradFill rotWithShape="1">
            <a:gsLst>
              <a:gs pos="0">
                <a:srgbClr val="EEEEEE"/>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en-US" dirty="0"/>
          </a:p>
        </p:txBody>
      </p:sp>
      <p:sp>
        <p:nvSpPr>
          <p:cNvPr id="17" name="AutoShape 4">
            <a:extLst>
              <a:ext uri="{FF2B5EF4-FFF2-40B4-BE49-F238E27FC236}">
                <a16:creationId xmlns:a16="http://schemas.microsoft.com/office/drawing/2014/main" id="{39EC6943-4B2E-4B5A-B152-31B16AA3E171}"/>
              </a:ext>
            </a:extLst>
          </p:cNvPr>
          <p:cNvSpPr>
            <a:spLocks noChangeArrowheads="1"/>
          </p:cNvSpPr>
          <p:nvPr/>
        </p:nvSpPr>
        <p:spPr bwMode="gray">
          <a:xfrm>
            <a:off x="460841" y="1427509"/>
            <a:ext cx="1771944" cy="1345456"/>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b="1" dirty="0">
                <a:solidFill>
                  <a:schemeClr val="bg1"/>
                </a:solidFill>
                <a:latin typeface="Cambria Math" panose="02040503050406030204" pitchFamily="18" charset="0"/>
                <a:ea typeface="Cambria Math" panose="02040503050406030204" pitchFamily="18" charset="0"/>
              </a:rPr>
              <a:t>TUJUAN</a:t>
            </a:r>
          </a:p>
          <a:p>
            <a:pPr algn="ctr"/>
            <a:r>
              <a:rPr lang="en-US" sz="2800" b="1" dirty="0">
                <a:solidFill>
                  <a:schemeClr val="bg1"/>
                </a:solidFill>
                <a:latin typeface="Cambria Math" panose="02040503050406030204" pitchFamily="18" charset="0"/>
                <a:ea typeface="Cambria Math" panose="02040503050406030204" pitchFamily="18" charset="0"/>
              </a:rPr>
              <a:t> UMUM</a:t>
            </a:r>
          </a:p>
        </p:txBody>
      </p:sp>
      <p:sp>
        <p:nvSpPr>
          <p:cNvPr id="18" name="Rectangle 17">
            <a:extLst>
              <a:ext uri="{FF2B5EF4-FFF2-40B4-BE49-F238E27FC236}">
                <a16:creationId xmlns:a16="http://schemas.microsoft.com/office/drawing/2014/main" id="{212E5491-4924-435A-B07E-3FCD9C00D3F2}"/>
              </a:ext>
            </a:extLst>
          </p:cNvPr>
          <p:cNvSpPr/>
          <p:nvPr/>
        </p:nvSpPr>
        <p:spPr>
          <a:xfrm>
            <a:off x="2325374" y="1162544"/>
            <a:ext cx="5938091" cy="1815882"/>
          </a:xfrm>
          <a:prstGeom prst="rect">
            <a:avLst/>
          </a:prstGeom>
        </p:spPr>
        <p:txBody>
          <a:bodyPr wrap="square">
            <a:spAutoFit/>
          </a:bodyPr>
          <a:lstStyle/>
          <a:p>
            <a:pPr marL="231775" indent="-231775">
              <a:buFont typeface="Arial" panose="020B0604020202020204" pitchFamily="34" charset="0"/>
              <a:buChar char="•"/>
            </a:pPr>
            <a:r>
              <a:rPr lang="en-US" sz="1600" dirty="0" err="1">
                <a:latin typeface="Cambria Math" panose="02040503050406030204" pitchFamily="18" charset="0"/>
                <a:ea typeface="Cambria Math" panose="02040503050406030204" pitchFamily="18" charset="0"/>
              </a:rPr>
              <a:t>Terselenggaranya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tertib</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administrasi</a:t>
            </a:r>
            <a:r>
              <a:rPr lang="en-US" sz="1600" dirty="0">
                <a:latin typeface="Cambria Math" panose="02040503050406030204" pitchFamily="18" charset="0"/>
                <a:ea typeface="Cambria Math" panose="02040503050406030204" pitchFamily="18" charset="0"/>
              </a:rPr>
              <a:t> dan </a:t>
            </a:r>
            <a:r>
              <a:rPr lang="en-US" sz="1600" dirty="0" err="1">
                <a:latin typeface="Cambria Math" panose="02040503050406030204" pitchFamily="18" charset="0"/>
                <a:ea typeface="Cambria Math" panose="02040503050406030204" pitchFamily="18" charset="0"/>
              </a:rPr>
              <a:t>tumbuhnya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disiplin</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kerja</a:t>
            </a:r>
            <a:r>
              <a:rPr lang="en-US" sz="1600" dirty="0">
                <a:latin typeface="Cambria Math" panose="02040503050406030204" pitchFamily="18" charset="0"/>
                <a:ea typeface="Cambria Math" panose="02040503050406030204" pitchFamily="18" charset="0"/>
              </a:rPr>
              <a:t> yang </a:t>
            </a:r>
            <a:r>
              <a:rPr lang="en-US" sz="1600" dirty="0" err="1">
                <a:latin typeface="Cambria Math" panose="02040503050406030204" pitchFamily="18" charset="0"/>
                <a:ea typeface="Cambria Math" panose="02040503050406030204" pitchFamily="18" charset="0"/>
              </a:rPr>
              <a:t>sehat</a:t>
            </a:r>
            <a:r>
              <a:rPr lang="en-US" sz="1600" dirty="0">
                <a:latin typeface="Cambria Math" panose="02040503050406030204" pitchFamily="18" charset="0"/>
                <a:ea typeface="Cambria Math" panose="02040503050406030204" pitchFamily="18" charset="0"/>
              </a:rPr>
              <a:t>.</a:t>
            </a:r>
          </a:p>
          <a:p>
            <a:pPr marL="231775" indent="-231775">
              <a:buFont typeface="Arial" panose="020B0604020202020204" pitchFamily="34" charset="0"/>
              <a:buChar char="•"/>
            </a:pPr>
            <a:r>
              <a:rPr lang="en-US" sz="1600" dirty="0" err="1">
                <a:latin typeface="Cambria Math" panose="02040503050406030204" pitchFamily="18" charset="0"/>
                <a:ea typeface="Cambria Math" panose="02040503050406030204" pitchFamily="18" charset="0"/>
              </a:rPr>
              <a:t>Terwujudnya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kelugasan</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dalam</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melaksanakan</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tugas</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fungsi</a:t>
            </a:r>
            <a:r>
              <a:rPr lang="en-US" sz="1600" dirty="0">
                <a:latin typeface="Cambria Math" panose="02040503050406030204" pitchFamily="18" charset="0"/>
                <a:ea typeface="Cambria Math" panose="02040503050406030204" pitchFamily="18" charset="0"/>
              </a:rPr>
              <a:t> dan </a:t>
            </a:r>
            <a:r>
              <a:rPr lang="en-US" sz="1600" dirty="0" err="1">
                <a:latin typeface="Cambria Math" panose="02040503050406030204" pitchFamily="18" charset="0"/>
                <a:ea typeface="Cambria Math" panose="02040503050406030204" pitchFamily="18" charset="0"/>
              </a:rPr>
              <a:t>kegiatan</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tumbuhnya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budaya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malu</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dalam</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diri</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masing-masing</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petugas</a:t>
            </a:r>
            <a:r>
              <a:rPr lang="en-US" sz="1600" dirty="0">
                <a:latin typeface="Cambria Math" panose="02040503050406030204" pitchFamily="18" charset="0"/>
                <a:ea typeface="Cambria Math" panose="02040503050406030204" pitchFamily="18" charset="0"/>
              </a:rPr>
              <a:t>, rasa </a:t>
            </a:r>
            <a:r>
              <a:rPr lang="en-US" sz="1600" dirty="0" err="1">
                <a:latin typeface="Cambria Math" panose="02040503050406030204" pitchFamily="18" charset="0"/>
                <a:ea typeface="Cambria Math" panose="02040503050406030204" pitchFamily="18" charset="0"/>
              </a:rPr>
              <a:t>bersalah</a:t>
            </a:r>
            <a:r>
              <a:rPr lang="en-US" sz="1600" dirty="0">
                <a:latin typeface="Cambria Math" panose="02040503050406030204" pitchFamily="18" charset="0"/>
                <a:ea typeface="Cambria Math" panose="02040503050406030204" pitchFamily="18" charset="0"/>
              </a:rPr>
              <a:t> dan rasa </a:t>
            </a:r>
            <a:r>
              <a:rPr lang="en-US" sz="1600" dirty="0" err="1">
                <a:latin typeface="Cambria Math" panose="02040503050406030204" pitchFamily="18" charset="0"/>
                <a:ea typeface="Cambria Math" panose="02040503050406030204" pitchFamily="18" charset="0"/>
              </a:rPr>
              <a:t>berdosa</a:t>
            </a:r>
            <a:r>
              <a:rPr lang="en-US" sz="1600" dirty="0">
                <a:latin typeface="Cambria Math" panose="02040503050406030204" pitchFamily="18" charset="0"/>
                <a:ea typeface="Cambria Math" panose="02040503050406030204" pitchFamily="18" charset="0"/>
              </a:rPr>
              <a:t> yang </a:t>
            </a:r>
            <a:r>
              <a:rPr lang="en-US" sz="1600" dirty="0" err="1">
                <a:latin typeface="Cambria Math" panose="02040503050406030204" pitchFamily="18" charset="0"/>
                <a:ea typeface="Cambria Math" panose="02040503050406030204" pitchFamily="18" charset="0"/>
              </a:rPr>
              <a:t>lebih</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mendalam</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untuk</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tidak</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berbuat</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hal-hal</a:t>
            </a:r>
            <a:r>
              <a:rPr lang="en-US" sz="1600" dirty="0">
                <a:latin typeface="Cambria Math" panose="02040503050406030204" pitchFamily="18" charset="0"/>
                <a:ea typeface="Cambria Math" panose="02040503050406030204" pitchFamily="18" charset="0"/>
              </a:rPr>
              <a:t> yang </a:t>
            </a:r>
            <a:r>
              <a:rPr lang="en-US" sz="1600" dirty="0" err="1">
                <a:latin typeface="Cambria Math" panose="02040503050406030204" pitchFamily="18" charset="0"/>
                <a:ea typeface="Cambria Math" panose="02040503050406030204" pitchFamily="18" charset="0"/>
              </a:rPr>
              <a:t>tercela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baik</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terhadap</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diri</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lembaga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masyarakat</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maupun</a:t>
            </a:r>
            <a:r>
              <a:rPr lang="en-US" sz="1600" dirty="0">
                <a:latin typeface="Cambria Math" panose="02040503050406030204" pitchFamily="18" charset="0"/>
                <a:ea typeface="Cambria Math" panose="02040503050406030204" pitchFamily="18" charset="0"/>
              </a:rPr>
              <a:t> agama.</a:t>
            </a:r>
          </a:p>
        </p:txBody>
      </p:sp>
      <p:grpSp>
        <p:nvGrpSpPr>
          <p:cNvPr id="25" name="Group 7">
            <a:extLst>
              <a:ext uri="{FF2B5EF4-FFF2-40B4-BE49-F238E27FC236}">
                <a16:creationId xmlns:a16="http://schemas.microsoft.com/office/drawing/2014/main" id="{8F6968A1-8853-45BD-8B52-60352D9321C2}"/>
              </a:ext>
            </a:extLst>
          </p:cNvPr>
          <p:cNvGrpSpPr>
            <a:grpSpLocks/>
          </p:cNvGrpSpPr>
          <p:nvPr/>
        </p:nvGrpSpPr>
        <p:grpSpPr bwMode="auto">
          <a:xfrm>
            <a:off x="8593440" y="854823"/>
            <a:ext cx="3395404" cy="2123603"/>
            <a:chOff x="5078334" y="1963817"/>
            <a:chExt cx="2340658" cy="1349236"/>
          </a:xfrm>
        </p:grpSpPr>
        <p:pic>
          <p:nvPicPr>
            <p:cNvPr id="26" name="Picture 25" descr="https://hmpugmpeduli.files.wordpress.com/2011/02/001.jpg">
              <a:extLst>
                <a:ext uri="{FF2B5EF4-FFF2-40B4-BE49-F238E27FC236}">
                  <a16:creationId xmlns:a16="http://schemas.microsoft.com/office/drawing/2014/main" id="{83C1469D-EFA6-4623-942C-208C2AEA18B0}"/>
                </a:ext>
              </a:extLst>
            </p:cNvPr>
            <p:cNvPicPr>
              <a:picLocks noChangeAspect="1" noChangeArrowheads="1"/>
            </p:cNvPicPr>
            <p:nvPr/>
          </p:nvPicPr>
          <p:blipFill>
            <a:blip r:embed="rId4"/>
            <a:srcRect/>
            <a:stretch>
              <a:fillRect/>
            </a:stretch>
          </p:blipFill>
          <p:spPr bwMode="auto">
            <a:xfrm>
              <a:off x="5078334" y="1963817"/>
              <a:ext cx="1439811" cy="10342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 name="Picture 10" descr="http://www.jatengpromo.com/images/gallery/20120810011702.jpg">
              <a:extLst>
                <a:ext uri="{FF2B5EF4-FFF2-40B4-BE49-F238E27FC236}">
                  <a16:creationId xmlns:a16="http://schemas.microsoft.com/office/drawing/2014/main" id="{7F3A3EB3-4195-40F4-A568-8922A4F514EB}"/>
                </a:ext>
              </a:extLst>
            </p:cNvPr>
            <p:cNvPicPr>
              <a:picLocks noChangeAspect="1" noChangeArrowheads="1"/>
            </p:cNvPicPr>
            <p:nvPr/>
          </p:nvPicPr>
          <p:blipFill>
            <a:blip r:embed="rId5"/>
            <a:srcRect/>
            <a:stretch>
              <a:fillRect/>
            </a:stretch>
          </p:blipFill>
          <p:spPr bwMode="auto">
            <a:xfrm>
              <a:off x="6095319" y="2248324"/>
              <a:ext cx="1323673" cy="10647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grpSp>
        <p:nvGrpSpPr>
          <p:cNvPr id="28" name="Group 18">
            <a:extLst>
              <a:ext uri="{FF2B5EF4-FFF2-40B4-BE49-F238E27FC236}">
                <a16:creationId xmlns:a16="http://schemas.microsoft.com/office/drawing/2014/main" id="{F010593E-5F90-4359-8AEA-522BBE5D027D}"/>
              </a:ext>
            </a:extLst>
          </p:cNvPr>
          <p:cNvGrpSpPr>
            <a:grpSpLocks/>
          </p:cNvGrpSpPr>
          <p:nvPr/>
        </p:nvGrpSpPr>
        <p:grpSpPr bwMode="auto">
          <a:xfrm>
            <a:off x="253199" y="3406674"/>
            <a:ext cx="3385732" cy="1973972"/>
            <a:chOff x="5417518" y="2133527"/>
            <a:chExt cx="2394842" cy="1098226"/>
          </a:xfrm>
        </p:grpSpPr>
        <p:pic>
          <p:nvPicPr>
            <p:cNvPr id="29" name="Picture 28">
              <a:extLst>
                <a:ext uri="{FF2B5EF4-FFF2-40B4-BE49-F238E27FC236}">
                  <a16:creationId xmlns:a16="http://schemas.microsoft.com/office/drawing/2014/main" id="{BF33D935-218F-4A3B-9A52-A473F9B2F524}"/>
                </a:ext>
              </a:extLst>
            </p:cNvPr>
            <p:cNvPicPr>
              <a:picLocks noChangeAspect="1"/>
            </p:cNvPicPr>
            <p:nvPr/>
          </p:nvPicPr>
          <p:blipFill>
            <a:blip r:embed="rId6"/>
            <a:stretch>
              <a:fillRect/>
            </a:stretch>
          </p:blipFill>
          <p:spPr>
            <a:xfrm>
              <a:off x="5417518" y="2133527"/>
              <a:ext cx="1265302" cy="935366"/>
            </a:xfrm>
            <a:prstGeom prst="rect">
              <a:avLst/>
            </a:prstGeom>
            <a:ln>
              <a:noFill/>
            </a:ln>
            <a:effectLst>
              <a:outerShdw blurRad="292100" dist="139700" dir="2700000" algn="tl" rotWithShape="0">
                <a:srgbClr val="333333">
                  <a:alpha val="65000"/>
                </a:srgbClr>
              </a:outerShdw>
            </a:effectLst>
          </p:spPr>
        </p:pic>
        <p:pic>
          <p:nvPicPr>
            <p:cNvPr id="30" name="Picture 29">
              <a:extLst>
                <a:ext uri="{FF2B5EF4-FFF2-40B4-BE49-F238E27FC236}">
                  <a16:creationId xmlns:a16="http://schemas.microsoft.com/office/drawing/2014/main" id="{5F224219-E950-4AB2-AF72-839893629366}"/>
                </a:ext>
              </a:extLst>
            </p:cNvPr>
            <p:cNvPicPr>
              <a:picLocks noChangeAspect="1"/>
            </p:cNvPicPr>
            <p:nvPr/>
          </p:nvPicPr>
          <p:blipFill>
            <a:blip r:embed="rId7"/>
            <a:stretch>
              <a:fillRect/>
            </a:stretch>
          </p:blipFill>
          <p:spPr>
            <a:xfrm>
              <a:off x="6541628" y="2276210"/>
              <a:ext cx="1270732" cy="955543"/>
            </a:xfrm>
            <a:prstGeom prst="rect">
              <a:avLst/>
            </a:prstGeom>
            <a:ln>
              <a:noFill/>
            </a:ln>
            <a:effectLst>
              <a:outerShdw blurRad="292100" dist="139700" dir="2700000" algn="tl" rotWithShape="0">
                <a:srgbClr val="333333">
                  <a:alpha val="65000"/>
                </a:srgbClr>
              </a:outerShdw>
            </a:effectLst>
          </p:spPr>
        </p:pic>
      </p:grpSp>
      <p:sp>
        <p:nvSpPr>
          <p:cNvPr id="31" name="AutoShape 14">
            <a:extLst>
              <a:ext uri="{FF2B5EF4-FFF2-40B4-BE49-F238E27FC236}">
                <a16:creationId xmlns:a16="http://schemas.microsoft.com/office/drawing/2014/main" id="{8E711B53-08D7-462E-863C-D4C4ED0B4754}"/>
              </a:ext>
            </a:extLst>
          </p:cNvPr>
          <p:cNvSpPr>
            <a:spLocks noChangeArrowheads="1"/>
          </p:cNvSpPr>
          <p:nvPr/>
        </p:nvSpPr>
        <p:spPr bwMode="gray">
          <a:xfrm>
            <a:off x="3848380" y="3202109"/>
            <a:ext cx="7581624" cy="2123658"/>
          </a:xfrm>
          <a:prstGeom prst="roundRect">
            <a:avLst>
              <a:gd name="adj" fmla="val 10889"/>
            </a:avLst>
          </a:prstGeom>
          <a:gradFill rotWithShape="1">
            <a:gsLst>
              <a:gs pos="0">
                <a:srgbClr val="EEEEEE"/>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en-US"/>
          </a:p>
        </p:txBody>
      </p:sp>
      <p:sp>
        <p:nvSpPr>
          <p:cNvPr id="32" name="AutoShape 15">
            <a:extLst>
              <a:ext uri="{FF2B5EF4-FFF2-40B4-BE49-F238E27FC236}">
                <a16:creationId xmlns:a16="http://schemas.microsoft.com/office/drawing/2014/main" id="{73662080-7751-448A-A0AC-354FE0D17AEB}"/>
              </a:ext>
            </a:extLst>
          </p:cNvPr>
          <p:cNvSpPr>
            <a:spLocks noChangeArrowheads="1"/>
          </p:cNvSpPr>
          <p:nvPr/>
        </p:nvSpPr>
        <p:spPr bwMode="gray">
          <a:xfrm>
            <a:off x="4046884" y="3406674"/>
            <a:ext cx="1471744" cy="1720972"/>
          </a:xfrm>
          <a:prstGeom prst="roundRect">
            <a:avLst>
              <a:gd name="adj" fmla="val 11921"/>
            </a:avLst>
          </a:prstGeom>
          <a:gradFill rotWithShape="1">
            <a:gsLst>
              <a:gs pos="0">
                <a:srgbClr val="009999"/>
              </a:gs>
              <a:gs pos="100000">
                <a:srgbClr val="006B6B"/>
              </a:gs>
            </a:gsLst>
            <a:lin ang="5400000" scaled="1"/>
          </a:gra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dirty="0">
                <a:solidFill>
                  <a:schemeClr val="bg1"/>
                </a:solidFill>
                <a:latin typeface="Cambria Math" panose="02040503050406030204" pitchFamily="18" charset="0"/>
                <a:ea typeface="Cambria Math" panose="02040503050406030204" pitchFamily="18" charset="0"/>
              </a:rPr>
              <a:t>TUJUAN </a:t>
            </a:r>
          </a:p>
          <a:p>
            <a:pPr algn="ctr"/>
            <a:r>
              <a:rPr lang="en-US" sz="2400" b="1" dirty="0">
                <a:solidFill>
                  <a:schemeClr val="bg1"/>
                </a:solidFill>
                <a:latin typeface="Cambria Math" panose="02040503050406030204" pitchFamily="18" charset="0"/>
                <a:ea typeface="Cambria Math" panose="02040503050406030204" pitchFamily="18" charset="0"/>
              </a:rPr>
              <a:t>KHUSUS</a:t>
            </a:r>
          </a:p>
        </p:txBody>
      </p:sp>
      <p:sp>
        <p:nvSpPr>
          <p:cNvPr id="5" name="Rectangle 4">
            <a:extLst>
              <a:ext uri="{FF2B5EF4-FFF2-40B4-BE49-F238E27FC236}">
                <a16:creationId xmlns:a16="http://schemas.microsoft.com/office/drawing/2014/main" id="{09C8DE5E-231A-41D5-954A-E20D8205BA48}"/>
              </a:ext>
            </a:extLst>
          </p:cNvPr>
          <p:cNvSpPr/>
          <p:nvPr/>
        </p:nvSpPr>
        <p:spPr>
          <a:xfrm>
            <a:off x="5525948" y="3257626"/>
            <a:ext cx="5911376" cy="2123658"/>
          </a:xfrm>
          <a:prstGeom prst="rect">
            <a:avLst/>
          </a:prstGeom>
        </p:spPr>
        <p:txBody>
          <a:bodyPr wrap="square">
            <a:spAutoFit/>
          </a:bodyPr>
          <a:lstStyle/>
          <a:p>
            <a:pPr marL="176213" indent="-176213" algn="just">
              <a:buFont typeface="Arial" panose="020B0604020202020204" pitchFamily="34" charset="0"/>
              <a:buChar char="•"/>
            </a:pPr>
            <a:r>
              <a:rPr lang="en-US" sz="1600" dirty="0" err="1">
                <a:latin typeface="Cambria Math" panose="02040503050406030204" pitchFamily="18" charset="0"/>
                <a:ea typeface="Cambria Math" panose="02040503050406030204" pitchFamily="18" charset="0"/>
              </a:rPr>
              <a:t>Terjaminnya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ketepatan</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pelaksanaan</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sesuai</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dengan</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rencana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kebijakan</a:t>
            </a:r>
            <a:r>
              <a:rPr lang="en-US" sz="1600" dirty="0">
                <a:latin typeface="Cambria Math" panose="02040503050406030204" pitchFamily="18" charset="0"/>
                <a:ea typeface="Cambria Math" panose="02040503050406030204" pitchFamily="18" charset="0"/>
              </a:rPr>
              <a:t> dan </a:t>
            </a:r>
            <a:r>
              <a:rPr lang="en-US" sz="1600" dirty="0" err="1">
                <a:latin typeface="Cambria Math" panose="02040503050406030204" pitchFamily="18" charset="0"/>
                <a:ea typeface="Cambria Math" panose="02040503050406030204" pitchFamily="18" charset="0"/>
              </a:rPr>
              <a:t>prosedur</a:t>
            </a:r>
            <a:r>
              <a:rPr lang="en-US" sz="1600" dirty="0">
                <a:latin typeface="Cambria Math" panose="02040503050406030204" pitchFamily="18" charset="0"/>
                <a:ea typeface="Cambria Math" panose="02040503050406030204" pitchFamily="18" charset="0"/>
              </a:rPr>
              <a:t>.</a:t>
            </a:r>
          </a:p>
          <a:p>
            <a:pPr marL="176213" indent="-176213" algn="just">
              <a:buFont typeface="Arial" panose="020B0604020202020204" pitchFamily="34" charset="0"/>
              <a:buChar char="•"/>
            </a:pPr>
            <a:r>
              <a:rPr lang="en-US" sz="1600" dirty="0" err="1">
                <a:latin typeface="Cambria Math" panose="02040503050406030204" pitchFamily="18" charset="0"/>
                <a:ea typeface="Cambria Math" panose="02040503050406030204" pitchFamily="18" charset="0"/>
              </a:rPr>
              <a:t>Terwujudnya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tertib</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koordinasi</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kegiatan</a:t>
            </a:r>
            <a:r>
              <a:rPr lang="en-US" sz="1600" dirty="0">
                <a:latin typeface="Cambria Math" panose="02040503050406030204" pitchFamily="18" charset="0"/>
                <a:ea typeface="Cambria Math" panose="02040503050406030204" pitchFamily="18" charset="0"/>
              </a:rPr>
              <a:t>.</a:t>
            </a:r>
          </a:p>
          <a:p>
            <a:pPr marL="176213" indent="-176213" algn="just">
              <a:buFont typeface="Arial" panose="020B0604020202020204" pitchFamily="34" charset="0"/>
              <a:buChar char="•"/>
            </a:pPr>
            <a:r>
              <a:rPr lang="en-US" sz="1600" dirty="0" err="1">
                <a:latin typeface="Cambria Math" panose="02040503050406030204" pitchFamily="18" charset="0"/>
                <a:ea typeface="Cambria Math" panose="02040503050406030204" pitchFamily="18" charset="0"/>
              </a:rPr>
              <a:t>Terhindarkannya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dari</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pemborosan</a:t>
            </a:r>
            <a:r>
              <a:rPr lang="en-US" sz="1600" dirty="0">
                <a:latin typeface="Cambria Math" panose="02040503050406030204" pitchFamily="18" charset="0"/>
                <a:ea typeface="Cambria Math" panose="02040503050406030204" pitchFamily="18" charset="0"/>
              </a:rPr>
              <a:t> dan </a:t>
            </a:r>
            <a:r>
              <a:rPr lang="en-US" sz="1600" dirty="0" err="1">
                <a:latin typeface="Cambria Math" panose="02040503050406030204" pitchFamily="18" charset="0"/>
                <a:ea typeface="Cambria Math" panose="02040503050406030204" pitchFamily="18" charset="0"/>
              </a:rPr>
              <a:t>penyelewengan</a:t>
            </a:r>
            <a:r>
              <a:rPr lang="en-US" sz="1600" dirty="0">
                <a:latin typeface="Cambria Math" panose="02040503050406030204" pitchFamily="18" charset="0"/>
                <a:ea typeface="Cambria Math" panose="02040503050406030204" pitchFamily="18" charset="0"/>
              </a:rPr>
              <a:t>.</a:t>
            </a:r>
          </a:p>
          <a:p>
            <a:pPr marL="176213" indent="-176213" algn="just">
              <a:buFont typeface="Arial" panose="020B0604020202020204" pitchFamily="34" charset="0"/>
              <a:buChar char="•"/>
            </a:pPr>
            <a:r>
              <a:rPr lang="en-US" sz="1600" dirty="0" err="1">
                <a:latin typeface="Cambria Math" panose="02040503050406030204" pitchFamily="18" charset="0"/>
                <a:ea typeface="Cambria Math" panose="02040503050406030204" pitchFamily="18" charset="0"/>
              </a:rPr>
              <a:t>Tercapainya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kepuasan</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masyarakat</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atas</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produk</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barang</a:t>
            </a:r>
            <a:r>
              <a:rPr lang="en-US" sz="1600" dirty="0">
                <a:latin typeface="Cambria Math" panose="02040503050406030204" pitchFamily="18" charset="0"/>
                <a:ea typeface="Cambria Math" panose="02040503050406030204" pitchFamily="18" charset="0"/>
              </a:rPr>
              <a:t>/</a:t>
            </a:r>
            <a:r>
              <a:rPr lang="en-US" sz="1600" dirty="0" err="1">
                <a:latin typeface="Cambria Math" panose="02040503050406030204" pitchFamily="18" charset="0"/>
                <a:ea typeface="Cambria Math" panose="02040503050406030204" pitchFamily="18" charset="0"/>
              </a:rPr>
              <a:t>jasa</a:t>
            </a:r>
            <a:r>
              <a:rPr lang="en-US" sz="1600" dirty="0">
                <a:latin typeface="Cambria Math" panose="02040503050406030204" pitchFamily="18" charset="0"/>
                <a:ea typeface="Cambria Math" panose="02040503050406030204" pitchFamily="18" charset="0"/>
              </a:rPr>
              <a:t> yang </a:t>
            </a:r>
            <a:r>
              <a:rPr lang="en-US" sz="1600" dirty="0" err="1">
                <a:latin typeface="Cambria Math" panose="02040503050406030204" pitchFamily="18" charset="0"/>
                <a:ea typeface="Cambria Math" panose="02040503050406030204" pitchFamily="18" charset="0"/>
              </a:rPr>
              <a:t>dihasilkan</a:t>
            </a:r>
            <a:r>
              <a:rPr lang="en-US" sz="1600" dirty="0">
                <a:latin typeface="Cambria Math" panose="02040503050406030204" pitchFamily="18" charset="0"/>
                <a:ea typeface="Cambria Math" panose="02040503050406030204" pitchFamily="18" charset="0"/>
              </a:rPr>
              <a:t>.</a:t>
            </a:r>
          </a:p>
          <a:p>
            <a:pPr marL="176213" indent="-176213" algn="just">
              <a:buFont typeface="Arial" panose="020B0604020202020204" pitchFamily="34" charset="0"/>
              <a:buChar char="•"/>
            </a:pPr>
            <a:r>
              <a:rPr lang="en-US" sz="1600" dirty="0" err="1">
                <a:latin typeface="Cambria Math" panose="02040503050406030204" pitchFamily="18" charset="0"/>
                <a:ea typeface="Cambria Math" panose="02040503050406030204" pitchFamily="18" charset="0"/>
              </a:rPr>
              <a:t>Terwujudnya</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kepercayaan</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masyarakat</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terhadap</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kepemimpinan</a:t>
            </a:r>
            <a:r>
              <a:rPr lang="en-US" sz="1600" dirty="0">
                <a:latin typeface="Cambria Math" panose="02040503050406030204" pitchFamily="18" charset="0"/>
                <a:ea typeface="Cambria Math" panose="02040503050406030204" pitchFamily="18" charset="0"/>
              </a:rPr>
              <a:t> </a:t>
            </a:r>
            <a:r>
              <a:rPr lang="en-US" sz="1600" dirty="0" err="1">
                <a:latin typeface="Cambria Math" panose="02040503050406030204" pitchFamily="18" charset="0"/>
                <a:ea typeface="Cambria Math" panose="02040503050406030204" pitchFamily="18" charset="0"/>
              </a:rPr>
              <a:t>lembaga</a:t>
            </a:r>
            <a:r>
              <a:rPr lang="en-US" sz="1600" dirty="0">
                <a:latin typeface="Cambria Math" panose="02040503050406030204" pitchFamily="18" charset="0"/>
                <a:ea typeface="Cambria Math" panose="02040503050406030204" pitchFamily="18" charset="0"/>
              </a:rPr>
              <a:t>.</a:t>
            </a:r>
          </a:p>
        </p:txBody>
      </p:sp>
      <p:sp>
        <p:nvSpPr>
          <p:cNvPr id="33" name="AutoShape 14">
            <a:extLst>
              <a:ext uri="{FF2B5EF4-FFF2-40B4-BE49-F238E27FC236}">
                <a16:creationId xmlns:a16="http://schemas.microsoft.com/office/drawing/2014/main" id="{3CCF04C1-D8FD-49DD-B0E6-6F4173A3054B}"/>
              </a:ext>
            </a:extLst>
          </p:cNvPr>
          <p:cNvSpPr>
            <a:spLocks noChangeArrowheads="1"/>
          </p:cNvSpPr>
          <p:nvPr/>
        </p:nvSpPr>
        <p:spPr bwMode="gray">
          <a:xfrm>
            <a:off x="156590" y="5454035"/>
            <a:ext cx="6179489" cy="1216247"/>
          </a:xfrm>
          <a:prstGeom prst="roundRect">
            <a:avLst>
              <a:gd name="adj" fmla="val 10889"/>
            </a:avLst>
          </a:prstGeom>
          <a:gradFill rotWithShape="1">
            <a:gsLst>
              <a:gs pos="0">
                <a:srgbClr val="EEEEEE"/>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endParaRPr lang="en-US"/>
          </a:p>
        </p:txBody>
      </p:sp>
      <p:sp>
        <p:nvSpPr>
          <p:cNvPr id="34" name="AutoShape 15">
            <a:extLst>
              <a:ext uri="{FF2B5EF4-FFF2-40B4-BE49-F238E27FC236}">
                <a16:creationId xmlns:a16="http://schemas.microsoft.com/office/drawing/2014/main" id="{79EE438C-FC59-41C5-AC0A-61B1EA597180}"/>
              </a:ext>
            </a:extLst>
          </p:cNvPr>
          <p:cNvSpPr>
            <a:spLocks noChangeArrowheads="1"/>
          </p:cNvSpPr>
          <p:nvPr/>
        </p:nvSpPr>
        <p:spPr bwMode="gray">
          <a:xfrm>
            <a:off x="344883" y="5577942"/>
            <a:ext cx="1201451" cy="989849"/>
          </a:xfrm>
          <a:prstGeom prst="roundRect">
            <a:avLst>
              <a:gd name="adj" fmla="val 11921"/>
            </a:avLst>
          </a:prstGeom>
          <a:solidFill>
            <a:srgbClr val="CC00CC"/>
          </a:solidFill>
          <a:ln w="38100">
            <a:solidFill>
              <a:schemeClr val="tx1"/>
            </a:solidFill>
            <a:round/>
            <a:headEnd/>
            <a:tailEnd/>
          </a:ln>
          <a:effectLst/>
          <a:extLst/>
        </p:spPr>
        <p:txBody>
          <a:bodyPr wrap="none" anchor="ctr"/>
          <a:lstStyle/>
          <a:p>
            <a:pPr algn="ctr"/>
            <a:r>
              <a:rPr lang="en-US" sz="2000" b="1" dirty="0">
                <a:solidFill>
                  <a:schemeClr val="bg1"/>
                </a:solidFill>
                <a:latin typeface="Cambria Math" panose="02040503050406030204" pitchFamily="18" charset="0"/>
                <a:ea typeface="Cambria Math" panose="02040503050406030204" pitchFamily="18" charset="0"/>
              </a:rPr>
              <a:t>TUJUAN </a:t>
            </a:r>
          </a:p>
          <a:p>
            <a:pPr algn="ctr"/>
            <a:r>
              <a:rPr lang="en-US" sz="2000" b="1" dirty="0">
                <a:solidFill>
                  <a:schemeClr val="bg1"/>
                </a:solidFill>
                <a:latin typeface="Cambria Math" panose="02040503050406030204" pitchFamily="18" charset="0"/>
                <a:ea typeface="Cambria Math" panose="02040503050406030204" pitchFamily="18" charset="0"/>
              </a:rPr>
              <a:t>AKHIR</a:t>
            </a:r>
          </a:p>
        </p:txBody>
      </p:sp>
      <p:sp>
        <p:nvSpPr>
          <p:cNvPr id="6" name="Rectangle 5">
            <a:extLst>
              <a:ext uri="{FF2B5EF4-FFF2-40B4-BE49-F238E27FC236}">
                <a16:creationId xmlns:a16="http://schemas.microsoft.com/office/drawing/2014/main" id="{E309C431-CFD5-4883-AFA5-E563570CB76B}"/>
              </a:ext>
            </a:extLst>
          </p:cNvPr>
          <p:cNvSpPr/>
          <p:nvPr/>
        </p:nvSpPr>
        <p:spPr>
          <a:xfrm>
            <a:off x="1623454" y="5469483"/>
            <a:ext cx="4656162" cy="1200329"/>
          </a:xfrm>
          <a:prstGeom prst="rect">
            <a:avLst/>
          </a:prstGeom>
        </p:spPr>
        <p:txBody>
          <a:bodyPr wrap="square">
            <a:spAutoFit/>
          </a:bodyPr>
          <a:lstStyle/>
          <a:p>
            <a:pPr algn="just"/>
            <a:r>
              <a:rPr lang="en-US" dirty="0" err="1">
                <a:latin typeface="Cambria Math" panose="02040503050406030204" pitchFamily="18" charset="0"/>
                <a:ea typeface="Cambria Math" panose="02040503050406030204" pitchFamily="18" charset="0"/>
              </a:rPr>
              <a:t>Terwujudnya</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seluruh</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aspek</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penyelenggaraan</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secara</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efektif</a:t>
            </a:r>
            <a:r>
              <a:rPr lang="en-US" dirty="0">
                <a:latin typeface="Cambria Math" panose="02040503050406030204" pitchFamily="18" charset="0"/>
                <a:ea typeface="Cambria Math" panose="02040503050406030204" pitchFamily="18" charset="0"/>
              </a:rPr>
              <a:t> dan </a:t>
            </a:r>
            <a:r>
              <a:rPr lang="en-US" dirty="0" err="1">
                <a:latin typeface="Cambria Math" panose="02040503050406030204" pitchFamily="18" charset="0"/>
                <a:ea typeface="Cambria Math" panose="02040503050406030204" pitchFamily="18" charset="0"/>
              </a:rPr>
              <a:t>efisien</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sehingga</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pencapaian</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tujuan</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lembaga</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dapat</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lebih</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terjamin</a:t>
            </a:r>
            <a:r>
              <a:rPr lang="en-US" dirty="0">
                <a:latin typeface="Cambria Math" panose="02040503050406030204" pitchFamily="18" charset="0"/>
                <a:ea typeface="Cambria Math" panose="02040503050406030204" pitchFamily="18" charset="0"/>
              </a:rPr>
              <a:t> dan optimal.</a:t>
            </a:r>
          </a:p>
        </p:txBody>
      </p:sp>
    </p:spTree>
    <p:extLst>
      <p:ext uri="{BB962C8B-B14F-4D97-AF65-F5344CB8AC3E}">
        <p14:creationId xmlns:p14="http://schemas.microsoft.com/office/powerpoint/2010/main" val="334761728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B869B4B-2FF1-4894-A012-AD68C63FC469}"/>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6" name="Picture 15">
            <a:extLst>
              <a:ext uri="{FF2B5EF4-FFF2-40B4-BE49-F238E27FC236}">
                <a16:creationId xmlns:a16="http://schemas.microsoft.com/office/drawing/2014/main" id="{BD736617-A412-4499-9A99-0A6DC0031348}"/>
              </a:ext>
            </a:extLst>
          </p:cNvPr>
          <p:cNvPicPr>
            <a:picLocks noChangeAspect="1"/>
          </p:cNvPicPr>
          <p:nvPr/>
        </p:nvPicPr>
        <p:blipFill>
          <a:blip r:embed="rId3"/>
          <a:stretch>
            <a:fillRect/>
          </a:stretch>
        </p:blipFill>
        <p:spPr>
          <a:xfrm>
            <a:off x="11523263" y="6212510"/>
            <a:ext cx="585267" cy="609653"/>
          </a:xfrm>
          <a:prstGeom prst="rect">
            <a:avLst/>
          </a:prstGeom>
        </p:spPr>
      </p:pic>
      <p:cxnSp>
        <p:nvCxnSpPr>
          <p:cNvPr id="7" name="Straight Connector 6">
            <a:extLst>
              <a:ext uri="{FF2B5EF4-FFF2-40B4-BE49-F238E27FC236}">
                <a16:creationId xmlns:a16="http://schemas.microsoft.com/office/drawing/2014/main" id="{7AFE0CE0-242B-4527-AB98-D6BCD0550AA1}"/>
              </a:ext>
            </a:extLst>
          </p:cNvPr>
          <p:cNvCxnSpPr>
            <a:cxnSpLocks/>
          </p:cNvCxnSpPr>
          <p:nvPr/>
        </p:nvCxnSpPr>
        <p:spPr>
          <a:xfrm>
            <a:off x="1476260" y="1107448"/>
            <a:ext cx="925416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CE53547-A697-4E22-AD68-E0E99F36AF35}"/>
              </a:ext>
            </a:extLst>
          </p:cNvPr>
          <p:cNvSpPr/>
          <p:nvPr/>
        </p:nvSpPr>
        <p:spPr>
          <a:xfrm>
            <a:off x="3130810" y="553423"/>
            <a:ext cx="5934190" cy="584775"/>
          </a:xfrm>
          <a:prstGeom prst="rect">
            <a:avLst/>
          </a:prstGeom>
        </p:spPr>
        <p:txBody>
          <a:bodyPr wrap="none">
            <a:spAutoFit/>
          </a:bodyPr>
          <a:lstStyle/>
          <a:p>
            <a:pPr algn="ctr"/>
            <a:r>
              <a:rPr lang="en-US" sz="3200" dirty="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a:t>RUANG LINGKUP PENGAWASAN </a:t>
            </a:r>
          </a:p>
        </p:txBody>
      </p:sp>
      <p:sp>
        <p:nvSpPr>
          <p:cNvPr id="10" name="Down Arrow 19">
            <a:extLst>
              <a:ext uri="{FF2B5EF4-FFF2-40B4-BE49-F238E27FC236}">
                <a16:creationId xmlns:a16="http://schemas.microsoft.com/office/drawing/2014/main" id="{C67C1118-6EE2-4A76-9164-E9F3CCE7206C}"/>
              </a:ext>
            </a:extLst>
          </p:cNvPr>
          <p:cNvSpPr/>
          <p:nvPr/>
        </p:nvSpPr>
        <p:spPr>
          <a:xfrm>
            <a:off x="4017906" y="1093734"/>
            <a:ext cx="4363257" cy="42828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AutoShape 12">
            <a:extLst>
              <a:ext uri="{FF2B5EF4-FFF2-40B4-BE49-F238E27FC236}">
                <a16:creationId xmlns:a16="http://schemas.microsoft.com/office/drawing/2014/main" id="{218951B6-E883-4F55-867D-C8BF2EBEF0D9}"/>
              </a:ext>
            </a:extLst>
          </p:cNvPr>
          <p:cNvSpPr>
            <a:spLocks noChangeArrowheads="1"/>
          </p:cNvSpPr>
          <p:nvPr/>
        </p:nvSpPr>
        <p:spPr bwMode="auto">
          <a:xfrm>
            <a:off x="695312" y="1522013"/>
            <a:ext cx="10688968" cy="4878787"/>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 name="Rectangle 3">
            <a:extLst>
              <a:ext uri="{FF2B5EF4-FFF2-40B4-BE49-F238E27FC236}">
                <a16:creationId xmlns:a16="http://schemas.microsoft.com/office/drawing/2014/main" id="{14C3929E-BA50-4E36-BA52-271EA3457141}"/>
              </a:ext>
            </a:extLst>
          </p:cNvPr>
          <p:cNvSpPr/>
          <p:nvPr/>
        </p:nvSpPr>
        <p:spPr>
          <a:xfrm>
            <a:off x="993140" y="1538582"/>
            <a:ext cx="10412787" cy="707886"/>
          </a:xfrm>
          <a:prstGeom prst="rect">
            <a:avLst/>
          </a:prstGeom>
        </p:spPr>
        <p:txBody>
          <a:bodyPr wrap="square">
            <a:spAutoFit/>
          </a:bodyPr>
          <a:lstStyle/>
          <a:p>
            <a:r>
              <a:rPr lang="en-US" sz="2000" dirty="0" err="1">
                <a:latin typeface="Cambria Math" panose="02040503050406030204" pitchFamily="18" charset="0"/>
                <a:ea typeface="Cambria Math" panose="02040503050406030204" pitchFamily="18" charset="0"/>
              </a:rPr>
              <a:t>Sesuai</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bidangnya</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maka</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pengawasan</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terhadap</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BUMDesa</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dibagi</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ke</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dalam</a:t>
            </a:r>
            <a:r>
              <a:rPr lang="en-US" sz="2000" dirty="0">
                <a:latin typeface="Cambria Math" panose="02040503050406030204" pitchFamily="18" charset="0"/>
                <a:ea typeface="Cambria Math" panose="02040503050406030204" pitchFamily="18" charset="0"/>
              </a:rPr>
              <a:t> 5 </a:t>
            </a:r>
            <a:r>
              <a:rPr lang="en-US" sz="2000" dirty="0" err="1">
                <a:latin typeface="Cambria Math" panose="02040503050406030204" pitchFamily="18" charset="0"/>
                <a:ea typeface="Cambria Math" panose="02040503050406030204" pitchFamily="18" charset="0"/>
              </a:rPr>
              <a:t>kategori</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masing-masing</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adalah</a:t>
            </a:r>
            <a:r>
              <a:rPr lang="en-US" sz="2000" dirty="0">
                <a:latin typeface="Cambria Math" panose="02040503050406030204" pitchFamily="18" charset="0"/>
                <a:ea typeface="Cambria Math" panose="02040503050406030204" pitchFamily="18" charset="0"/>
              </a:rPr>
              <a:t>:</a:t>
            </a:r>
          </a:p>
        </p:txBody>
      </p:sp>
      <p:sp>
        <p:nvSpPr>
          <p:cNvPr id="5" name="Rectangle 4">
            <a:extLst>
              <a:ext uri="{FF2B5EF4-FFF2-40B4-BE49-F238E27FC236}">
                <a16:creationId xmlns:a16="http://schemas.microsoft.com/office/drawing/2014/main" id="{FE80B258-571E-44F6-8CF9-F7AEBBD06ED8}"/>
              </a:ext>
            </a:extLst>
          </p:cNvPr>
          <p:cNvSpPr/>
          <p:nvPr/>
        </p:nvSpPr>
        <p:spPr>
          <a:xfrm>
            <a:off x="993140" y="2108620"/>
            <a:ext cx="10391140" cy="4149790"/>
          </a:xfrm>
          <a:prstGeom prst="rect">
            <a:avLst/>
          </a:prstGeom>
        </p:spPr>
        <p:txBody>
          <a:bodyPr wrap="square">
            <a:spAutoFit/>
          </a:bodyPr>
          <a:lstStyle/>
          <a:p>
            <a:pPr>
              <a:lnSpc>
                <a:spcPct val="150000"/>
              </a:lnSpc>
            </a:pPr>
            <a:r>
              <a:rPr lang="en-US" sz="2000" b="1" i="1" dirty="0">
                <a:latin typeface="Cambria Math" panose="02040503050406030204" pitchFamily="18" charset="0"/>
                <a:ea typeface="Cambria Math" panose="02040503050406030204" pitchFamily="18" charset="0"/>
              </a:rPr>
              <a:t>1. </a:t>
            </a:r>
            <a:r>
              <a:rPr lang="en-US" sz="2000" b="1" i="1" dirty="0" err="1">
                <a:latin typeface="Cambria Math" panose="02040503050406030204" pitchFamily="18" charset="0"/>
                <a:ea typeface="Cambria Math" panose="02040503050406030204" pitchFamily="18" charset="0"/>
              </a:rPr>
              <a:t>Transaksi</a:t>
            </a:r>
            <a:r>
              <a:rPr lang="en-US" sz="2000" b="1" i="1" dirty="0">
                <a:latin typeface="Cambria Math" panose="02040503050406030204" pitchFamily="18" charset="0"/>
                <a:ea typeface="Cambria Math" panose="02040503050406030204" pitchFamily="18" charset="0"/>
              </a:rPr>
              <a:t> </a:t>
            </a:r>
            <a:r>
              <a:rPr lang="en-US" sz="2000" b="1" i="1" dirty="0" err="1">
                <a:latin typeface="Cambria Math" panose="02040503050406030204" pitchFamily="18" charset="0"/>
                <a:ea typeface="Cambria Math" panose="02040503050406030204" pitchFamily="18" charset="0"/>
              </a:rPr>
              <a:t>Keuangan</a:t>
            </a:r>
            <a:endParaRPr lang="en-US" sz="2000" b="1" dirty="0">
              <a:latin typeface="Cambria Math" panose="02040503050406030204" pitchFamily="18" charset="0"/>
              <a:ea typeface="Cambria Math" panose="02040503050406030204" pitchFamily="18" charset="0"/>
            </a:endParaRPr>
          </a:p>
          <a:p>
            <a:pPr>
              <a:lnSpc>
                <a:spcPct val="150000"/>
              </a:lnSpc>
            </a:pPr>
            <a:r>
              <a:rPr lang="en-US" sz="2000" dirty="0" err="1">
                <a:latin typeface="Cambria Math" panose="02040503050406030204" pitchFamily="18" charset="0"/>
                <a:ea typeface="Cambria Math" panose="02040503050406030204" pitchFamily="18" charset="0"/>
              </a:rPr>
              <a:t>Analisis</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keuangan</a:t>
            </a:r>
            <a:r>
              <a:rPr lang="en-US" sz="2000" dirty="0">
                <a:latin typeface="Cambria Math" panose="02040503050406030204" pitchFamily="18" charset="0"/>
                <a:ea typeface="Cambria Math" panose="02040503050406030204" pitchFamily="18" charset="0"/>
              </a:rPr>
              <a:t> </a:t>
            </a:r>
            <a:r>
              <a:rPr lang="en-US" sz="2000" i="1" dirty="0">
                <a:latin typeface="Cambria Math" panose="02040503050406030204" pitchFamily="18" charset="0"/>
                <a:ea typeface="Cambria Math" panose="02040503050406030204" pitchFamily="18" charset="0"/>
              </a:rPr>
              <a:t>(Financial Statement Analysis) </a:t>
            </a:r>
            <a:r>
              <a:rPr lang="en-US" sz="2000" dirty="0" err="1">
                <a:latin typeface="Cambria Math" panose="02040503050406030204" pitchFamily="18" charset="0"/>
                <a:ea typeface="Cambria Math" panose="02040503050406030204" pitchFamily="18" charset="0"/>
              </a:rPr>
              <a:t>terdiri</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dari</a:t>
            </a:r>
            <a:r>
              <a:rPr lang="en-US" sz="2000" dirty="0">
                <a:latin typeface="Cambria Math" panose="02040503050406030204" pitchFamily="18" charset="0"/>
                <a:ea typeface="Cambria Math" panose="02040503050406030204" pitchFamily="18" charset="0"/>
              </a:rPr>
              <a:t>:</a:t>
            </a:r>
          </a:p>
          <a:p>
            <a:pPr>
              <a:lnSpc>
                <a:spcPct val="150000"/>
              </a:lnSpc>
            </a:pPr>
            <a:r>
              <a:rPr lang="en-US" sz="2000" dirty="0">
                <a:latin typeface="Cambria Math" panose="02040503050406030204" pitchFamily="18" charset="0"/>
                <a:ea typeface="Cambria Math" panose="02040503050406030204" pitchFamily="18" charset="0"/>
              </a:rPr>
              <a:t>Analisa </a:t>
            </a:r>
            <a:r>
              <a:rPr lang="en-US" sz="2000" dirty="0" err="1">
                <a:latin typeface="Cambria Math" panose="02040503050406030204" pitchFamily="18" charset="0"/>
                <a:ea typeface="Cambria Math" panose="02040503050406030204" pitchFamily="18" charset="0"/>
              </a:rPr>
              <a:t>laporan</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keuangan</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merupakan</a:t>
            </a:r>
            <a:r>
              <a:rPr lang="en-US" sz="2000" dirty="0">
                <a:latin typeface="Cambria Math" panose="02040503050406030204" pitchFamily="18" charset="0"/>
                <a:ea typeface="Cambria Math" panose="02040503050406030204" pitchFamily="18" charset="0"/>
              </a:rPr>
              <a:t> proses yang </a:t>
            </a:r>
            <a:r>
              <a:rPr lang="en-US" sz="2000" dirty="0" err="1">
                <a:latin typeface="Cambria Math" panose="02040503050406030204" pitchFamily="18" charset="0"/>
                <a:ea typeface="Cambria Math" panose="02040503050406030204" pitchFamily="18" charset="0"/>
              </a:rPr>
              <a:t>penuh</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pertimbangan</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dalam</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rangka</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membantu</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mengevalusi</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posisi</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keuangan</a:t>
            </a:r>
            <a:r>
              <a:rPr lang="en-US" sz="2000" dirty="0">
                <a:latin typeface="Cambria Math" panose="02040503050406030204" pitchFamily="18" charset="0"/>
                <a:ea typeface="Cambria Math" panose="02040503050406030204" pitchFamily="18" charset="0"/>
              </a:rPr>
              <a:t> dan </a:t>
            </a:r>
            <a:r>
              <a:rPr lang="en-US" sz="2000" dirty="0" err="1">
                <a:latin typeface="Cambria Math" panose="02040503050406030204" pitchFamily="18" charset="0"/>
                <a:ea typeface="Cambria Math" panose="02040503050406030204" pitchFamily="18" charset="0"/>
              </a:rPr>
              <a:t>hasil</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operasi</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lembaga</a:t>
            </a:r>
            <a:r>
              <a:rPr lang="en-US" sz="2000" dirty="0">
                <a:latin typeface="Cambria Math" panose="02040503050406030204" pitchFamily="18" charset="0"/>
                <a:ea typeface="Cambria Math" panose="02040503050406030204" pitchFamily="18" charset="0"/>
              </a:rPr>
              <a:t> pada masa </a:t>
            </a:r>
            <a:r>
              <a:rPr lang="en-US" sz="2000" dirty="0" err="1">
                <a:latin typeface="Cambria Math" panose="02040503050406030204" pitchFamily="18" charset="0"/>
                <a:ea typeface="Cambria Math" panose="02040503050406030204" pitchFamily="18" charset="0"/>
              </a:rPr>
              <a:t>sekarang</a:t>
            </a:r>
            <a:r>
              <a:rPr lang="en-US" sz="2000" dirty="0">
                <a:latin typeface="Cambria Math" panose="02040503050406030204" pitchFamily="18" charset="0"/>
                <a:ea typeface="Cambria Math" panose="02040503050406030204" pitchFamily="18" charset="0"/>
              </a:rPr>
              <a:t> dan masa </a:t>
            </a:r>
            <a:r>
              <a:rPr lang="en-US" sz="2000" dirty="0" err="1">
                <a:latin typeface="Cambria Math" panose="02040503050406030204" pitchFamily="18" charset="0"/>
                <a:ea typeface="Cambria Math" panose="02040503050406030204" pitchFamily="18" charset="0"/>
              </a:rPr>
              <a:t>lalu</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dengan</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tujuan</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untuk</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menentukan</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estimasi</a:t>
            </a:r>
            <a:r>
              <a:rPr lang="en-US" sz="2000" dirty="0">
                <a:latin typeface="Cambria Math" panose="02040503050406030204" pitchFamily="18" charset="0"/>
                <a:ea typeface="Cambria Math" panose="02040503050406030204" pitchFamily="18" charset="0"/>
              </a:rPr>
              <a:t> dan </a:t>
            </a:r>
            <a:r>
              <a:rPr lang="en-US" sz="2000" dirty="0" err="1">
                <a:latin typeface="Cambria Math" panose="02040503050406030204" pitchFamily="18" charset="0"/>
                <a:ea typeface="Cambria Math" panose="02040503050406030204" pitchFamily="18" charset="0"/>
              </a:rPr>
              <a:t>prediksi</a:t>
            </a:r>
            <a:r>
              <a:rPr lang="en-US" sz="2000" dirty="0">
                <a:latin typeface="Cambria Math" panose="02040503050406030204" pitchFamily="18" charset="0"/>
                <a:ea typeface="Cambria Math" panose="02040503050406030204" pitchFamily="18" charset="0"/>
              </a:rPr>
              <a:t> yang paling </a:t>
            </a:r>
            <a:r>
              <a:rPr lang="en-US" sz="2000" dirty="0" err="1">
                <a:latin typeface="Cambria Math" panose="02040503050406030204" pitchFamily="18" charset="0"/>
                <a:ea typeface="Cambria Math" panose="02040503050406030204" pitchFamily="18" charset="0"/>
              </a:rPr>
              <a:t>mungkin</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mengenai</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kondisi</a:t>
            </a:r>
            <a:r>
              <a:rPr lang="en-US" sz="2000" dirty="0">
                <a:latin typeface="Cambria Math" panose="02040503050406030204" pitchFamily="18" charset="0"/>
                <a:ea typeface="Cambria Math" panose="02040503050406030204" pitchFamily="18" charset="0"/>
              </a:rPr>
              <a:t> dan </a:t>
            </a:r>
            <a:r>
              <a:rPr lang="en-US" sz="2000" dirty="0" err="1">
                <a:latin typeface="Cambria Math" panose="02040503050406030204" pitchFamily="18" charset="0"/>
                <a:ea typeface="Cambria Math" panose="02040503050406030204" pitchFamily="18" charset="0"/>
              </a:rPr>
              <a:t>kinerja</a:t>
            </a:r>
            <a:r>
              <a:rPr lang="en-US" sz="2000" dirty="0">
                <a:latin typeface="Cambria Math" panose="02040503050406030204" pitchFamily="18" charset="0"/>
                <a:ea typeface="Cambria Math" panose="02040503050406030204" pitchFamily="18" charset="0"/>
              </a:rPr>
              <a:t> pada masa </a:t>
            </a:r>
            <a:r>
              <a:rPr lang="en-US" sz="2000" dirty="0" err="1">
                <a:latin typeface="Cambria Math" panose="02040503050406030204" pitchFamily="18" charset="0"/>
                <a:ea typeface="Cambria Math" panose="02040503050406030204" pitchFamily="18" charset="0"/>
              </a:rPr>
              <a:t>mendatang</a:t>
            </a:r>
            <a:r>
              <a:rPr lang="en-US" sz="2000" dirty="0">
                <a:latin typeface="Cambria Math" panose="02040503050406030204" pitchFamily="18" charset="0"/>
                <a:ea typeface="Cambria Math" panose="02040503050406030204" pitchFamily="18" charset="0"/>
              </a:rPr>
              <a:t>.</a:t>
            </a:r>
          </a:p>
          <a:p>
            <a:pPr>
              <a:lnSpc>
                <a:spcPct val="150000"/>
              </a:lnSpc>
              <a:buFont typeface="+mj-lt"/>
              <a:buAutoNum type="arabicPeriod"/>
            </a:pPr>
            <a:r>
              <a:rPr lang="en-US" sz="2000" dirty="0" err="1">
                <a:latin typeface="Cambria Math" panose="02040503050406030204" pitchFamily="18" charset="0"/>
                <a:ea typeface="Cambria Math" panose="02040503050406030204" pitchFamily="18" charset="0"/>
              </a:rPr>
              <a:t>Manajemen</a:t>
            </a:r>
            <a:r>
              <a:rPr lang="en-US" sz="2000" dirty="0">
                <a:latin typeface="Cambria Math" panose="02040503050406030204" pitchFamily="18" charset="0"/>
                <a:ea typeface="Cambria Math" panose="02040503050406030204" pitchFamily="18" charset="0"/>
              </a:rPr>
              <a:t> Kas</a:t>
            </a:r>
            <a:r>
              <a:rPr lang="en-US" sz="2000" i="1" dirty="0">
                <a:latin typeface="Cambria Math" panose="02040503050406030204" pitchFamily="18" charset="0"/>
                <a:ea typeface="Cambria Math" panose="02040503050406030204" pitchFamily="18" charset="0"/>
              </a:rPr>
              <a:t> (Cash Management)</a:t>
            </a:r>
            <a:endParaRPr lang="en-US" sz="2000" dirty="0">
              <a:latin typeface="Cambria Math" panose="02040503050406030204" pitchFamily="18" charset="0"/>
              <a:ea typeface="Cambria Math" panose="02040503050406030204" pitchFamily="18" charset="0"/>
            </a:endParaRPr>
          </a:p>
          <a:p>
            <a:pPr>
              <a:lnSpc>
                <a:spcPct val="150000"/>
              </a:lnSpc>
              <a:buFont typeface="+mj-lt"/>
              <a:buAutoNum type="arabicPeriod"/>
            </a:pPr>
            <a:r>
              <a:rPr lang="en-US" sz="2000" dirty="0" err="1">
                <a:latin typeface="Cambria Math" panose="02040503050406030204" pitchFamily="18" charset="0"/>
                <a:ea typeface="Cambria Math" panose="02040503050406030204" pitchFamily="18" charset="0"/>
              </a:rPr>
              <a:t>Pengawasan</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anggaran</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pendapatan</a:t>
            </a:r>
            <a:r>
              <a:rPr lang="en-US" sz="2000" dirty="0">
                <a:latin typeface="Cambria Math" panose="02040503050406030204" pitchFamily="18" charset="0"/>
                <a:ea typeface="Cambria Math" panose="02040503050406030204" pitchFamily="18" charset="0"/>
              </a:rPr>
              <a:t> </a:t>
            </a:r>
            <a:r>
              <a:rPr lang="en-US" sz="2000" i="1" dirty="0">
                <a:latin typeface="Cambria Math" panose="02040503050406030204" pitchFamily="18" charset="0"/>
                <a:ea typeface="Cambria Math" panose="02040503050406030204" pitchFamily="18" charset="0"/>
              </a:rPr>
              <a:t>(Budgeting Control)</a:t>
            </a:r>
            <a:endParaRPr lang="en-US" sz="2000" dirty="0">
              <a:latin typeface="Cambria Math" panose="02040503050406030204" pitchFamily="18" charset="0"/>
              <a:ea typeface="Cambria Math" panose="02040503050406030204" pitchFamily="18" charset="0"/>
            </a:endParaRPr>
          </a:p>
          <a:p>
            <a:pPr>
              <a:lnSpc>
                <a:spcPct val="150000"/>
              </a:lnSpc>
              <a:buFont typeface="+mj-lt"/>
              <a:buAutoNum type="arabicPeriod"/>
            </a:pPr>
            <a:r>
              <a:rPr lang="en-US" sz="2000" dirty="0" err="1">
                <a:latin typeface="Cambria Math" panose="02040503050406030204" pitchFamily="18" charset="0"/>
                <a:ea typeface="Cambria Math" panose="02040503050406030204" pitchFamily="18" charset="0"/>
              </a:rPr>
              <a:t>Pengelolaan</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Biaya</a:t>
            </a:r>
            <a:r>
              <a:rPr lang="en-US" sz="2000" i="1" dirty="0">
                <a:latin typeface="Cambria Math" panose="02040503050406030204" pitchFamily="18" charset="0"/>
                <a:ea typeface="Cambria Math" panose="02040503050406030204" pitchFamily="18" charset="0"/>
              </a:rPr>
              <a:t> (Cost Control).</a:t>
            </a:r>
            <a:endParaRPr lang="en-US" sz="2000"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48905902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B869B4B-2FF1-4894-A012-AD68C63FC469}"/>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6" name="Picture 15">
            <a:extLst>
              <a:ext uri="{FF2B5EF4-FFF2-40B4-BE49-F238E27FC236}">
                <a16:creationId xmlns:a16="http://schemas.microsoft.com/office/drawing/2014/main" id="{BD736617-A412-4499-9A99-0A6DC0031348}"/>
              </a:ext>
            </a:extLst>
          </p:cNvPr>
          <p:cNvPicPr>
            <a:picLocks noChangeAspect="1"/>
          </p:cNvPicPr>
          <p:nvPr/>
        </p:nvPicPr>
        <p:blipFill>
          <a:blip r:embed="rId3"/>
          <a:stretch>
            <a:fillRect/>
          </a:stretch>
        </p:blipFill>
        <p:spPr>
          <a:xfrm>
            <a:off x="11523263" y="6212510"/>
            <a:ext cx="585267" cy="609653"/>
          </a:xfrm>
          <a:prstGeom prst="rect">
            <a:avLst/>
          </a:prstGeom>
        </p:spPr>
      </p:pic>
      <p:cxnSp>
        <p:nvCxnSpPr>
          <p:cNvPr id="7" name="Straight Connector 6">
            <a:extLst>
              <a:ext uri="{FF2B5EF4-FFF2-40B4-BE49-F238E27FC236}">
                <a16:creationId xmlns:a16="http://schemas.microsoft.com/office/drawing/2014/main" id="{7AFE0CE0-242B-4527-AB98-D6BCD0550AA1}"/>
              </a:ext>
            </a:extLst>
          </p:cNvPr>
          <p:cNvCxnSpPr>
            <a:cxnSpLocks/>
          </p:cNvCxnSpPr>
          <p:nvPr/>
        </p:nvCxnSpPr>
        <p:spPr>
          <a:xfrm>
            <a:off x="1476260" y="1107448"/>
            <a:ext cx="925416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CE53547-A697-4E22-AD68-E0E99F36AF35}"/>
              </a:ext>
            </a:extLst>
          </p:cNvPr>
          <p:cNvSpPr/>
          <p:nvPr/>
        </p:nvSpPr>
        <p:spPr>
          <a:xfrm>
            <a:off x="5115134" y="464710"/>
            <a:ext cx="2168800" cy="584775"/>
          </a:xfrm>
          <a:prstGeom prst="rect">
            <a:avLst/>
          </a:prstGeom>
        </p:spPr>
        <p:txBody>
          <a:bodyPr wrap="none">
            <a:spAutoFit/>
          </a:bodyPr>
          <a:lstStyle/>
          <a:p>
            <a:pPr algn="ctr"/>
            <a:r>
              <a:rPr lang="en-US" sz="3200" dirty="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a:t>LANJUTAN </a:t>
            </a:r>
          </a:p>
        </p:txBody>
      </p:sp>
      <p:sp>
        <p:nvSpPr>
          <p:cNvPr id="10" name="Down Arrow 19">
            <a:extLst>
              <a:ext uri="{FF2B5EF4-FFF2-40B4-BE49-F238E27FC236}">
                <a16:creationId xmlns:a16="http://schemas.microsoft.com/office/drawing/2014/main" id="{C67C1118-6EE2-4A76-9164-E9F3CCE7206C}"/>
              </a:ext>
            </a:extLst>
          </p:cNvPr>
          <p:cNvSpPr/>
          <p:nvPr/>
        </p:nvSpPr>
        <p:spPr>
          <a:xfrm>
            <a:off x="4017906" y="1093734"/>
            <a:ext cx="4363257" cy="42828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AutoShape 12">
            <a:extLst>
              <a:ext uri="{FF2B5EF4-FFF2-40B4-BE49-F238E27FC236}">
                <a16:creationId xmlns:a16="http://schemas.microsoft.com/office/drawing/2014/main" id="{218951B6-E883-4F55-867D-C8BF2EBEF0D9}"/>
              </a:ext>
            </a:extLst>
          </p:cNvPr>
          <p:cNvSpPr>
            <a:spLocks noChangeArrowheads="1"/>
          </p:cNvSpPr>
          <p:nvPr/>
        </p:nvSpPr>
        <p:spPr bwMode="auto">
          <a:xfrm>
            <a:off x="604023" y="1522013"/>
            <a:ext cx="10780257" cy="4878787"/>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Rectangle 1">
            <a:extLst>
              <a:ext uri="{FF2B5EF4-FFF2-40B4-BE49-F238E27FC236}">
                <a16:creationId xmlns:a16="http://schemas.microsoft.com/office/drawing/2014/main" id="{786A535B-E15A-43A0-BDCF-52433DD4FFBC}"/>
              </a:ext>
            </a:extLst>
          </p:cNvPr>
          <p:cNvSpPr/>
          <p:nvPr/>
        </p:nvSpPr>
        <p:spPr>
          <a:xfrm>
            <a:off x="648404" y="1433515"/>
            <a:ext cx="10601827" cy="5170044"/>
          </a:xfrm>
          <a:prstGeom prst="rect">
            <a:avLst/>
          </a:prstGeom>
        </p:spPr>
        <p:txBody>
          <a:bodyPr wrap="square">
            <a:spAutoFit/>
          </a:bodyPr>
          <a:lstStyle/>
          <a:p>
            <a:pPr algn="just">
              <a:lnSpc>
                <a:spcPct val="150000"/>
              </a:lnSpc>
            </a:pPr>
            <a:r>
              <a:rPr lang="en-US" sz="2700" b="1" i="1" dirty="0">
                <a:latin typeface="Cambria Math" panose="02040503050406030204" pitchFamily="18" charset="0"/>
                <a:ea typeface="Cambria Math" panose="02040503050406030204" pitchFamily="18" charset="0"/>
              </a:rPr>
              <a:t>2. </a:t>
            </a:r>
            <a:r>
              <a:rPr lang="en-US" sz="2700" b="1" i="1" dirty="0" err="1">
                <a:latin typeface="Cambria Math" panose="02040503050406030204" pitchFamily="18" charset="0"/>
                <a:ea typeface="Cambria Math" panose="02040503050406030204" pitchFamily="18" charset="0"/>
              </a:rPr>
              <a:t>Hubungan</a:t>
            </a:r>
            <a:r>
              <a:rPr lang="en-US" sz="2700" b="1" i="1" dirty="0">
                <a:latin typeface="Cambria Math" panose="02040503050406030204" pitchFamily="18" charset="0"/>
                <a:ea typeface="Cambria Math" panose="02040503050406030204" pitchFamily="18" charset="0"/>
              </a:rPr>
              <a:t> </a:t>
            </a:r>
            <a:r>
              <a:rPr lang="en-US" sz="2700" b="1" i="1" dirty="0" err="1">
                <a:latin typeface="Cambria Math" panose="02040503050406030204" pitchFamily="18" charset="0"/>
                <a:ea typeface="Cambria Math" panose="02040503050406030204" pitchFamily="18" charset="0"/>
              </a:rPr>
              <a:t>Pimpinan</a:t>
            </a:r>
            <a:r>
              <a:rPr lang="en-US" sz="2700" b="1" i="1" dirty="0">
                <a:latin typeface="Cambria Math" panose="02040503050406030204" pitchFamily="18" charset="0"/>
                <a:ea typeface="Cambria Math" panose="02040503050406030204" pitchFamily="18" charset="0"/>
              </a:rPr>
              <a:t>/</a:t>
            </a:r>
            <a:r>
              <a:rPr lang="en-US" sz="2700" b="1" i="1" dirty="0" err="1">
                <a:latin typeface="Cambria Math" panose="02040503050406030204" pitchFamily="18" charset="0"/>
                <a:ea typeface="Cambria Math" panose="02040503050406030204" pitchFamily="18" charset="0"/>
              </a:rPr>
              <a:t>atasan</a:t>
            </a:r>
            <a:r>
              <a:rPr lang="en-US" sz="2700" b="1" i="1" dirty="0">
                <a:latin typeface="Cambria Math" panose="02040503050406030204" pitchFamily="18" charset="0"/>
                <a:ea typeface="Cambria Math" panose="02040503050406030204" pitchFamily="18" charset="0"/>
              </a:rPr>
              <a:t> dan </a:t>
            </a:r>
            <a:r>
              <a:rPr lang="en-US" sz="2700" b="1" i="1" dirty="0" err="1">
                <a:latin typeface="Cambria Math" panose="02040503050406030204" pitchFamily="18" charset="0"/>
                <a:ea typeface="Cambria Math" panose="02040503050406030204" pitchFamily="18" charset="0"/>
              </a:rPr>
              <a:t>Bawahan</a:t>
            </a:r>
            <a:endParaRPr lang="en-US" sz="2700" b="1" i="1" dirty="0">
              <a:latin typeface="Cambria Math" panose="02040503050406030204" pitchFamily="18" charset="0"/>
              <a:ea typeface="Cambria Math" panose="02040503050406030204" pitchFamily="18" charset="0"/>
            </a:endParaRPr>
          </a:p>
          <a:p>
            <a:pPr algn="just">
              <a:lnSpc>
                <a:spcPct val="150000"/>
              </a:lnSpc>
            </a:pPr>
            <a:r>
              <a:rPr lang="en-US" sz="2700" dirty="0" err="1">
                <a:latin typeface="Cambria Math" panose="02040503050406030204" pitchFamily="18" charset="0"/>
                <a:ea typeface="Cambria Math" panose="02040503050406030204" pitchFamily="18" charset="0"/>
              </a:rPr>
              <a:t>Hubungan</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antara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atasan</a:t>
            </a:r>
            <a:r>
              <a:rPr lang="en-US" sz="2700" dirty="0">
                <a:latin typeface="Cambria Math" panose="02040503050406030204" pitchFamily="18" charset="0"/>
                <a:ea typeface="Cambria Math" panose="02040503050406030204" pitchFamily="18" charset="0"/>
              </a:rPr>
              <a:t> dan </a:t>
            </a:r>
            <a:r>
              <a:rPr lang="en-US" sz="2700" dirty="0" err="1">
                <a:latin typeface="Cambria Math" panose="02040503050406030204" pitchFamily="18" charset="0"/>
                <a:ea typeface="Cambria Math" panose="02040503050406030204" pitchFamily="18" charset="0"/>
              </a:rPr>
              <a:t>bawahan</a:t>
            </a:r>
            <a:r>
              <a:rPr lang="en-US" sz="2700" dirty="0">
                <a:latin typeface="Cambria Math" panose="02040503050406030204" pitchFamily="18" charset="0"/>
                <a:ea typeface="Cambria Math" panose="02040503050406030204" pitchFamily="18" charset="0"/>
              </a:rPr>
              <a:t> juga </a:t>
            </a:r>
            <a:r>
              <a:rPr lang="en-US" sz="2700" dirty="0" err="1">
                <a:latin typeface="Cambria Math" panose="02040503050406030204" pitchFamily="18" charset="0"/>
                <a:ea typeface="Cambria Math" panose="02040503050406030204" pitchFamily="18" charset="0"/>
              </a:rPr>
              <a:t>harus</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baik</a:t>
            </a:r>
            <a:r>
              <a:rPr lang="en-US" sz="2700" dirty="0">
                <a:latin typeface="Cambria Math" panose="02040503050406030204" pitchFamily="18" charset="0"/>
                <a:ea typeface="Cambria Math" panose="02040503050406030204" pitchFamily="18" charset="0"/>
              </a:rPr>
              <a:t> dan </a:t>
            </a:r>
            <a:r>
              <a:rPr lang="en-US" sz="2700" dirty="0" err="1">
                <a:latin typeface="Cambria Math" panose="02040503050406030204" pitchFamily="18" charset="0"/>
                <a:ea typeface="Cambria Math" panose="02040503050406030204" pitchFamily="18" charset="0"/>
              </a:rPr>
              <a:t>terjaga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Sebisa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mungkin</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ada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hubungan</a:t>
            </a:r>
            <a:r>
              <a:rPr lang="en-US" sz="2700" dirty="0">
                <a:latin typeface="Cambria Math" panose="02040503050406030204" pitchFamily="18" charset="0"/>
                <a:ea typeface="Cambria Math" panose="02040503050406030204" pitchFamily="18" charset="0"/>
              </a:rPr>
              <a:t> 2 </a:t>
            </a:r>
            <a:r>
              <a:rPr lang="en-US" sz="2700" dirty="0" err="1">
                <a:latin typeface="Cambria Math" panose="02040503050406030204" pitchFamily="18" charset="0"/>
                <a:ea typeface="Cambria Math" panose="02040503050406030204" pitchFamily="18" charset="0"/>
              </a:rPr>
              <a:t>arah</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antara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atasan</a:t>
            </a:r>
            <a:r>
              <a:rPr lang="en-US" sz="2700" dirty="0">
                <a:latin typeface="Cambria Math" panose="02040503050406030204" pitchFamily="18" charset="0"/>
                <a:ea typeface="Cambria Math" panose="02040503050406030204" pitchFamily="18" charset="0"/>
              </a:rPr>
              <a:t> dan </a:t>
            </a:r>
            <a:r>
              <a:rPr lang="en-US" sz="2700" dirty="0" err="1">
                <a:latin typeface="Cambria Math" panose="02040503050406030204" pitchFamily="18" charset="0"/>
                <a:ea typeface="Cambria Math" panose="02040503050406030204" pitchFamily="18" charset="0"/>
              </a:rPr>
              <a:t>bawahan</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bukan</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hubungan</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searah</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dimana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atasan</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terus-terusan</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memberi</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perintah</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kepada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bawahan</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tanpa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mau</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mendengar</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usulan</a:t>
            </a:r>
            <a:r>
              <a:rPr lang="en-US" sz="2700" dirty="0">
                <a:latin typeface="Cambria Math" panose="02040503050406030204" pitchFamily="18" charset="0"/>
                <a:ea typeface="Cambria Math" panose="02040503050406030204" pitchFamily="18" charset="0"/>
              </a:rPr>
              <a:t> dan </a:t>
            </a:r>
            <a:r>
              <a:rPr lang="en-US" sz="2700" dirty="0" err="1">
                <a:latin typeface="Cambria Math" panose="02040503050406030204" pitchFamily="18" charset="0"/>
                <a:ea typeface="Cambria Math" panose="02040503050406030204" pitchFamily="18" charset="0"/>
              </a:rPr>
              <a:t>masukan</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bawahannya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Bila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ada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hubungan</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harmonis</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seperti</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keluarga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dalam</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suatu</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lembaga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maka</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akan</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tercipta</a:t>
            </a:r>
            <a:r>
              <a:rPr lang="en-US" sz="2700" dirty="0">
                <a:latin typeface="Cambria Math" panose="02040503050406030204" pitchFamily="18" charset="0"/>
                <a:ea typeface="Cambria Math" panose="02040503050406030204" pitchFamily="18" charset="0"/>
              </a:rPr>
              <a:t> team </a:t>
            </a:r>
            <a:r>
              <a:rPr lang="en-US" sz="2700" dirty="0" err="1">
                <a:latin typeface="Cambria Math" panose="02040503050406030204" pitchFamily="18" charset="0"/>
                <a:ea typeface="Cambria Math" panose="02040503050406030204" pitchFamily="18" charset="0"/>
              </a:rPr>
              <a:t>kerja</a:t>
            </a:r>
            <a:r>
              <a:rPr lang="en-US" sz="2700" dirty="0">
                <a:latin typeface="Cambria Math" panose="02040503050406030204" pitchFamily="18" charset="0"/>
                <a:ea typeface="Cambria Math" panose="02040503050406030204" pitchFamily="18" charset="0"/>
              </a:rPr>
              <a:t> yang solid dan </a:t>
            </a:r>
            <a:r>
              <a:rPr lang="en-US" sz="2700" dirty="0" err="1">
                <a:latin typeface="Cambria Math" panose="02040503050406030204" pitchFamily="18" charset="0"/>
                <a:ea typeface="Cambria Math" panose="02040503050406030204" pitchFamily="18" charset="0"/>
              </a:rPr>
              <a:t>kuat</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dalam</a:t>
            </a:r>
            <a:r>
              <a:rPr lang="en-US" sz="2700" dirty="0">
                <a:latin typeface="Cambria Math" panose="02040503050406030204" pitchFamily="18" charset="0"/>
                <a:ea typeface="Cambria Math" panose="02040503050406030204" pitchFamily="18" charset="0"/>
              </a:rPr>
              <a:t> </a:t>
            </a:r>
            <a:r>
              <a:rPr lang="en-US" sz="2700" dirty="0" err="1">
                <a:latin typeface="Cambria Math" panose="02040503050406030204" pitchFamily="18" charset="0"/>
                <a:ea typeface="Cambria Math" panose="02040503050406030204" pitchFamily="18" charset="0"/>
              </a:rPr>
              <a:t>menjalankan</a:t>
            </a:r>
            <a:r>
              <a:rPr lang="en-US" sz="2700" dirty="0">
                <a:latin typeface="Cambria Math" panose="02040503050406030204" pitchFamily="18" charset="0"/>
                <a:ea typeface="Cambria Math" panose="02040503050406030204" pitchFamily="18" charset="0"/>
              </a:rPr>
              <a:t> program/</a:t>
            </a:r>
            <a:r>
              <a:rPr lang="en-US" sz="2700" dirty="0" err="1">
                <a:latin typeface="Cambria Math" panose="02040503050406030204" pitchFamily="18" charset="0"/>
                <a:ea typeface="Cambria Math" panose="02040503050406030204" pitchFamily="18" charset="0"/>
              </a:rPr>
              <a:t>kegiatannya</a:t>
            </a:r>
            <a:r>
              <a:rPr lang="en-US" sz="2700" dirty="0">
                <a:latin typeface="Cambria Math" panose="02040503050406030204" pitchFamily="18" charset="0"/>
                <a:ea typeface="Cambria Math" panose="02040503050406030204" pitchFamily="18" charset="0"/>
              </a:rPr>
              <a:t>.</a:t>
            </a:r>
          </a:p>
        </p:txBody>
      </p:sp>
      <p:sp>
        <p:nvSpPr>
          <p:cNvPr id="12" name="Rectangle 11">
            <a:extLst>
              <a:ext uri="{FF2B5EF4-FFF2-40B4-BE49-F238E27FC236}">
                <a16:creationId xmlns:a16="http://schemas.microsoft.com/office/drawing/2014/main" id="{B6BE4FE5-6A8E-4624-B688-268A2E4C8BA1}"/>
              </a:ext>
            </a:extLst>
          </p:cNvPr>
          <p:cNvSpPr/>
          <p:nvPr/>
        </p:nvSpPr>
        <p:spPr>
          <a:xfrm>
            <a:off x="83" y="375487"/>
            <a:ext cx="3423951" cy="369332"/>
          </a:xfrm>
          <a:prstGeom prst="rect">
            <a:avLst/>
          </a:prstGeom>
        </p:spPr>
        <p:txBody>
          <a:bodyPr wrap="none">
            <a:spAutoFit/>
          </a:bodyPr>
          <a:lstStyle/>
          <a:p>
            <a:pPr algn="ctr"/>
            <a:r>
              <a:rPr lang="en-US" dirty="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a:t>RUANG LINGKUP PENGAWASAN </a:t>
            </a:r>
          </a:p>
        </p:txBody>
      </p:sp>
    </p:spTree>
    <p:extLst>
      <p:ext uri="{BB962C8B-B14F-4D97-AF65-F5344CB8AC3E}">
        <p14:creationId xmlns:p14="http://schemas.microsoft.com/office/powerpoint/2010/main" val="55588514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B869B4B-2FF1-4894-A012-AD68C63FC469}"/>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6" name="Picture 15">
            <a:extLst>
              <a:ext uri="{FF2B5EF4-FFF2-40B4-BE49-F238E27FC236}">
                <a16:creationId xmlns:a16="http://schemas.microsoft.com/office/drawing/2014/main" id="{BD736617-A412-4499-9A99-0A6DC0031348}"/>
              </a:ext>
            </a:extLst>
          </p:cNvPr>
          <p:cNvPicPr>
            <a:picLocks noChangeAspect="1"/>
          </p:cNvPicPr>
          <p:nvPr/>
        </p:nvPicPr>
        <p:blipFill>
          <a:blip r:embed="rId3"/>
          <a:stretch>
            <a:fillRect/>
          </a:stretch>
        </p:blipFill>
        <p:spPr>
          <a:xfrm>
            <a:off x="11523263" y="6212510"/>
            <a:ext cx="585267" cy="609653"/>
          </a:xfrm>
          <a:prstGeom prst="rect">
            <a:avLst/>
          </a:prstGeom>
        </p:spPr>
      </p:pic>
      <p:cxnSp>
        <p:nvCxnSpPr>
          <p:cNvPr id="7" name="Straight Connector 6">
            <a:extLst>
              <a:ext uri="{FF2B5EF4-FFF2-40B4-BE49-F238E27FC236}">
                <a16:creationId xmlns:a16="http://schemas.microsoft.com/office/drawing/2014/main" id="{7AFE0CE0-242B-4527-AB98-D6BCD0550AA1}"/>
              </a:ext>
            </a:extLst>
          </p:cNvPr>
          <p:cNvCxnSpPr>
            <a:cxnSpLocks/>
          </p:cNvCxnSpPr>
          <p:nvPr/>
        </p:nvCxnSpPr>
        <p:spPr>
          <a:xfrm>
            <a:off x="1476260" y="1107448"/>
            <a:ext cx="925416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CE53547-A697-4E22-AD68-E0E99F36AF35}"/>
              </a:ext>
            </a:extLst>
          </p:cNvPr>
          <p:cNvSpPr/>
          <p:nvPr/>
        </p:nvSpPr>
        <p:spPr>
          <a:xfrm>
            <a:off x="5115134" y="464710"/>
            <a:ext cx="2168800" cy="584775"/>
          </a:xfrm>
          <a:prstGeom prst="rect">
            <a:avLst/>
          </a:prstGeom>
        </p:spPr>
        <p:txBody>
          <a:bodyPr wrap="none">
            <a:spAutoFit/>
          </a:bodyPr>
          <a:lstStyle/>
          <a:p>
            <a:pPr algn="ctr"/>
            <a:r>
              <a:rPr lang="en-US" sz="3200" dirty="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a:t>LANJUTAN </a:t>
            </a:r>
          </a:p>
        </p:txBody>
      </p:sp>
      <p:sp>
        <p:nvSpPr>
          <p:cNvPr id="10" name="Down Arrow 19">
            <a:extLst>
              <a:ext uri="{FF2B5EF4-FFF2-40B4-BE49-F238E27FC236}">
                <a16:creationId xmlns:a16="http://schemas.microsoft.com/office/drawing/2014/main" id="{C67C1118-6EE2-4A76-9164-E9F3CCE7206C}"/>
              </a:ext>
            </a:extLst>
          </p:cNvPr>
          <p:cNvSpPr/>
          <p:nvPr/>
        </p:nvSpPr>
        <p:spPr>
          <a:xfrm>
            <a:off x="4017906" y="1093734"/>
            <a:ext cx="4363257" cy="42828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AutoShape 12">
            <a:extLst>
              <a:ext uri="{FF2B5EF4-FFF2-40B4-BE49-F238E27FC236}">
                <a16:creationId xmlns:a16="http://schemas.microsoft.com/office/drawing/2014/main" id="{218951B6-E883-4F55-867D-C8BF2EBEF0D9}"/>
              </a:ext>
            </a:extLst>
          </p:cNvPr>
          <p:cNvSpPr>
            <a:spLocks noChangeArrowheads="1"/>
          </p:cNvSpPr>
          <p:nvPr/>
        </p:nvSpPr>
        <p:spPr bwMode="auto">
          <a:xfrm>
            <a:off x="604023" y="1522014"/>
            <a:ext cx="10780257" cy="3975404"/>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Rectangle 1">
            <a:extLst>
              <a:ext uri="{FF2B5EF4-FFF2-40B4-BE49-F238E27FC236}">
                <a16:creationId xmlns:a16="http://schemas.microsoft.com/office/drawing/2014/main" id="{786A535B-E15A-43A0-BDCF-52433DD4FFBC}"/>
              </a:ext>
            </a:extLst>
          </p:cNvPr>
          <p:cNvSpPr/>
          <p:nvPr/>
        </p:nvSpPr>
        <p:spPr>
          <a:xfrm>
            <a:off x="793498" y="1613364"/>
            <a:ext cx="10601827" cy="3717428"/>
          </a:xfrm>
          <a:prstGeom prst="rect">
            <a:avLst/>
          </a:prstGeom>
        </p:spPr>
        <p:txBody>
          <a:bodyPr wrap="square">
            <a:spAutoFit/>
          </a:bodyPr>
          <a:lstStyle/>
          <a:p>
            <a:pPr algn="just">
              <a:lnSpc>
                <a:spcPct val="150000"/>
              </a:lnSpc>
            </a:pPr>
            <a:r>
              <a:rPr lang="en-US" sz="3300" b="1" i="1" dirty="0">
                <a:latin typeface="Cambria Math" panose="02040503050406030204" pitchFamily="18" charset="0"/>
                <a:ea typeface="Cambria Math" panose="02040503050406030204" pitchFamily="18" charset="0"/>
              </a:rPr>
              <a:t>3. OPERASI - OPERASI PRODUKTIF</a:t>
            </a:r>
          </a:p>
          <a:p>
            <a:pPr marL="514350" indent="-514350" algn="just">
              <a:lnSpc>
                <a:spcPct val="150000"/>
              </a:lnSpc>
              <a:buFont typeface="+mj-lt"/>
              <a:buAutoNum type="alphaLcPeriod"/>
            </a:pPr>
            <a:r>
              <a:rPr lang="en-US" sz="3200" dirty="0" err="1">
                <a:latin typeface="Cambria Math" panose="02040503050406030204" pitchFamily="18" charset="0"/>
                <a:ea typeface="Cambria Math" panose="02040503050406030204" pitchFamily="18" charset="0"/>
              </a:rPr>
              <a:t>Pengawasan</a:t>
            </a:r>
            <a:r>
              <a:rPr lang="en-US" sz="3200" dirty="0">
                <a:latin typeface="Cambria Math" panose="02040503050406030204" pitchFamily="18" charset="0"/>
                <a:ea typeface="Cambria Math" panose="02040503050406030204" pitchFamily="18" charset="0"/>
              </a:rPr>
              <a:t> </a:t>
            </a:r>
            <a:r>
              <a:rPr lang="en-US" sz="3200" dirty="0" err="1">
                <a:latin typeface="Cambria Math" panose="02040503050406030204" pitchFamily="18" charset="0"/>
                <a:ea typeface="Cambria Math" panose="02040503050406030204" pitchFamily="18" charset="0"/>
              </a:rPr>
              <a:t>Produksi</a:t>
            </a:r>
            <a:r>
              <a:rPr lang="en-US" sz="3200" dirty="0">
                <a:latin typeface="Cambria Math" panose="02040503050406030204" pitchFamily="18" charset="0"/>
                <a:ea typeface="Cambria Math" panose="02040503050406030204" pitchFamily="18" charset="0"/>
              </a:rPr>
              <a:t> (</a:t>
            </a:r>
            <a:r>
              <a:rPr lang="en-US" sz="3200" i="1" dirty="0">
                <a:latin typeface="Cambria Math" panose="02040503050406030204" pitchFamily="18" charset="0"/>
                <a:ea typeface="Cambria Math" panose="02040503050406030204" pitchFamily="18" charset="0"/>
              </a:rPr>
              <a:t>Production Control</a:t>
            </a:r>
            <a:r>
              <a:rPr lang="en-US" sz="3200" dirty="0">
                <a:latin typeface="Cambria Math" panose="02040503050406030204" pitchFamily="18" charset="0"/>
                <a:ea typeface="Cambria Math" panose="02040503050406030204" pitchFamily="18" charset="0"/>
              </a:rPr>
              <a:t>)</a:t>
            </a:r>
          </a:p>
          <a:p>
            <a:pPr marL="514350" indent="-514350" algn="just">
              <a:lnSpc>
                <a:spcPct val="150000"/>
              </a:lnSpc>
              <a:buFont typeface="+mj-lt"/>
              <a:buAutoNum type="alphaLcPeriod"/>
            </a:pPr>
            <a:r>
              <a:rPr lang="en-US" sz="3200" dirty="0" err="1">
                <a:latin typeface="Cambria Math" panose="02040503050406030204" pitchFamily="18" charset="0"/>
                <a:ea typeface="Cambria Math" panose="02040503050406030204" pitchFamily="18" charset="0"/>
              </a:rPr>
              <a:t>Pengawasan</a:t>
            </a:r>
            <a:r>
              <a:rPr lang="en-US" sz="3200" dirty="0">
                <a:latin typeface="Cambria Math" panose="02040503050406030204" pitchFamily="18" charset="0"/>
                <a:ea typeface="Cambria Math" panose="02040503050406030204" pitchFamily="18" charset="0"/>
              </a:rPr>
              <a:t> Nilai/</a:t>
            </a:r>
            <a:r>
              <a:rPr lang="en-US" sz="3200" dirty="0" err="1">
                <a:latin typeface="Cambria Math" panose="02040503050406030204" pitchFamily="18" charset="0"/>
                <a:ea typeface="Cambria Math" panose="02040503050406030204" pitchFamily="18" charset="0"/>
              </a:rPr>
              <a:t>kualitas</a:t>
            </a:r>
            <a:r>
              <a:rPr lang="en-US" sz="3200" dirty="0">
                <a:latin typeface="Cambria Math" panose="02040503050406030204" pitchFamily="18" charset="0"/>
                <a:ea typeface="Cambria Math" panose="02040503050406030204" pitchFamily="18" charset="0"/>
              </a:rPr>
              <a:t> Hasil </a:t>
            </a:r>
            <a:r>
              <a:rPr lang="en-US" sz="3200" dirty="0" err="1">
                <a:latin typeface="Cambria Math" panose="02040503050406030204" pitchFamily="18" charset="0"/>
                <a:ea typeface="Cambria Math" panose="02040503050406030204" pitchFamily="18" charset="0"/>
              </a:rPr>
              <a:t>Kerja</a:t>
            </a:r>
            <a:r>
              <a:rPr lang="en-US" sz="3200" dirty="0">
                <a:latin typeface="Cambria Math" panose="02040503050406030204" pitchFamily="18" charset="0"/>
                <a:ea typeface="Cambria Math" panose="02040503050406030204" pitchFamily="18" charset="0"/>
              </a:rPr>
              <a:t> (</a:t>
            </a:r>
            <a:r>
              <a:rPr lang="en-US" sz="3200" i="1" dirty="0">
                <a:latin typeface="Cambria Math" panose="02040503050406030204" pitchFamily="18" charset="0"/>
                <a:ea typeface="Cambria Math" panose="02040503050406030204" pitchFamily="18" charset="0"/>
              </a:rPr>
              <a:t>Quality Control</a:t>
            </a:r>
            <a:r>
              <a:rPr lang="en-US" sz="3200" dirty="0">
                <a:latin typeface="Cambria Math" panose="02040503050406030204" pitchFamily="18" charset="0"/>
                <a:ea typeface="Cambria Math" panose="02040503050406030204" pitchFamily="18" charset="0"/>
              </a:rPr>
              <a:t>)</a:t>
            </a:r>
          </a:p>
          <a:p>
            <a:pPr marL="514350" indent="-514350" algn="just">
              <a:lnSpc>
                <a:spcPct val="150000"/>
              </a:lnSpc>
              <a:buFont typeface="+mj-lt"/>
              <a:buAutoNum type="alphaLcPeriod"/>
            </a:pPr>
            <a:r>
              <a:rPr lang="en-US" sz="3200" dirty="0" err="1">
                <a:latin typeface="Cambria Math" panose="02040503050406030204" pitchFamily="18" charset="0"/>
                <a:ea typeface="Cambria Math" panose="02040503050406030204" pitchFamily="18" charset="0"/>
              </a:rPr>
              <a:t>Pengawasan</a:t>
            </a:r>
            <a:r>
              <a:rPr lang="en-US" sz="3200" dirty="0">
                <a:latin typeface="Cambria Math" panose="02040503050406030204" pitchFamily="18" charset="0"/>
                <a:ea typeface="Cambria Math" panose="02040503050406030204" pitchFamily="18" charset="0"/>
              </a:rPr>
              <a:t> </a:t>
            </a:r>
            <a:r>
              <a:rPr lang="en-US" sz="3200" dirty="0" err="1">
                <a:latin typeface="Cambria Math" panose="02040503050406030204" pitchFamily="18" charset="0"/>
                <a:ea typeface="Cambria Math" panose="02040503050406030204" pitchFamily="18" charset="0"/>
              </a:rPr>
              <a:t>Barang</a:t>
            </a:r>
            <a:r>
              <a:rPr lang="en-US" sz="3200" dirty="0">
                <a:latin typeface="Cambria Math" panose="02040503050406030204" pitchFamily="18" charset="0"/>
                <a:ea typeface="Cambria Math" panose="02040503050406030204" pitchFamily="18" charset="0"/>
              </a:rPr>
              <a:t> </a:t>
            </a:r>
            <a:r>
              <a:rPr lang="en-US" sz="3200" dirty="0" err="1">
                <a:latin typeface="Cambria Math" panose="02040503050406030204" pitchFamily="18" charset="0"/>
                <a:ea typeface="Cambria Math" panose="02040503050406030204" pitchFamily="18" charset="0"/>
              </a:rPr>
              <a:t>Inventaris</a:t>
            </a:r>
            <a:r>
              <a:rPr lang="en-US" sz="3200" dirty="0">
                <a:latin typeface="Cambria Math" panose="02040503050406030204" pitchFamily="18" charset="0"/>
                <a:ea typeface="Cambria Math" panose="02040503050406030204" pitchFamily="18" charset="0"/>
              </a:rPr>
              <a:t> (</a:t>
            </a:r>
            <a:r>
              <a:rPr lang="en-US" sz="3200" i="1" dirty="0">
                <a:latin typeface="Cambria Math" panose="02040503050406030204" pitchFamily="18" charset="0"/>
                <a:ea typeface="Cambria Math" panose="02040503050406030204" pitchFamily="18" charset="0"/>
              </a:rPr>
              <a:t>Inventory Control</a:t>
            </a:r>
            <a:r>
              <a:rPr lang="en-US" sz="3200" dirty="0">
                <a:latin typeface="Cambria Math" panose="02040503050406030204" pitchFamily="18" charset="0"/>
                <a:ea typeface="Cambria Math" panose="02040503050406030204" pitchFamily="18" charset="0"/>
              </a:rPr>
              <a:t>)</a:t>
            </a:r>
          </a:p>
          <a:p>
            <a:pPr marL="514350" indent="-514350" algn="just">
              <a:lnSpc>
                <a:spcPct val="150000"/>
              </a:lnSpc>
              <a:buFont typeface="+mj-lt"/>
              <a:buAutoNum type="alphaLcPeriod"/>
            </a:pPr>
            <a:r>
              <a:rPr lang="en-US" sz="3200" dirty="0" err="1">
                <a:latin typeface="Cambria Math" panose="02040503050406030204" pitchFamily="18" charset="0"/>
                <a:ea typeface="Cambria Math" panose="02040503050406030204" pitchFamily="18" charset="0"/>
              </a:rPr>
              <a:t>Pengawasan</a:t>
            </a:r>
            <a:r>
              <a:rPr lang="en-US" sz="3200" dirty="0">
                <a:latin typeface="Cambria Math" panose="02040503050406030204" pitchFamily="18" charset="0"/>
                <a:ea typeface="Cambria Math" panose="02040503050406030204" pitchFamily="18" charset="0"/>
              </a:rPr>
              <a:t> </a:t>
            </a:r>
            <a:r>
              <a:rPr lang="en-US" sz="3200" dirty="0" err="1">
                <a:latin typeface="Cambria Math" panose="02040503050406030204" pitchFamily="18" charset="0"/>
                <a:ea typeface="Cambria Math" panose="02040503050406030204" pitchFamily="18" charset="0"/>
              </a:rPr>
              <a:t>Pemeliharaan</a:t>
            </a:r>
            <a:r>
              <a:rPr lang="en-US" sz="3200" dirty="0">
                <a:latin typeface="Cambria Math" panose="02040503050406030204" pitchFamily="18" charset="0"/>
                <a:ea typeface="Cambria Math" panose="02040503050406030204" pitchFamily="18" charset="0"/>
              </a:rPr>
              <a:t> (</a:t>
            </a:r>
            <a:r>
              <a:rPr lang="en-US" sz="3200" i="1" dirty="0">
                <a:latin typeface="Cambria Math" panose="02040503050406030204" pitchFamily="18" charset="0"/>
                <a:ea typeface="Cambria Math" panose="02040503050406030204" pitchFamily="18" charset="0"/>
              </a:rPr>
              <a:t>Maintenance Control</a:t>
            </a:r>
            <a:r>
              <a:rPr lang="en-US" sz="3200" dirty="0">
                <a:latin typeface="Cambria Math" panose="02040503050406030204" pitchFamily="18" charset="0"/>
                <a:ea typeface="Cambria Math" panose="02040503050406030204" pitchFamily="18" charset="0"/>
              </a:rPr>
              <a:t>)</a:t>
            </a:r>
          </a:p>
        </p:txBody>
      </p:sp>
      <p:sp>
        <p:nvSpPr>
          <p:cNvPr id="12" name="Rectangle 11">
            <a:extLst>
              <a:ext uri="{FF2B5EF4-FFF2-40B4-BE49-F238E27FC236}">
                <a16:creationId xmlns:a16="http://schemas.microsoft.com/office/drawing/2014/main" id="{B6BE4FE5-6A8E-4624-B688-268A2E4C8BA1}"/>
              </a:ext>
            </a:extLst>
          </p:cNvPr>
          <p:cNvSpPr/>
          <p:nvPr/>
        </p:nvSpPr>
        <p:spPr>
          <a:xfrm>
            <a:off x="11104" y="375487"/>
            <a:ext cx="3423951" cy="369332"/>
          </a:xfrm>
          <a:prstGeom prst="rect">
            <a:avLst/>
          </a:prstGeom>
        </p:spPr>
        <p:txBody>
          <a:bodyPr wrap="none">
            <a:spAutoFit/>
          </a:bodyPr>
          <a:lstStyle/>
          <a:p>
            <a:pPr algn="ctr"/>
            <a:r>
              <a:rPr lang="en-US" dirty="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a:t>RUANG LINGKUP PENGAWASAN </a:t>
            </a:r>
          </a:p>
        </p:txBody>
      </p:sp>
    </p:spTree>
    <p:extLst>
      <p:ext uri="{BB962C8B-B14F-4D97-AF65-F5344CB8AC3E}">
        <p14:creationId xmlns:p14="http://schemas.microsoft.com/office/powerpoint/2010/main" val="3649612550"/>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B869B4B-2FF1-4894-A012-AD68C63FC469}"/>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6" name="Picture 15">
            <a:extLst>
              <a:ext uri="{FF2B5EF4-FFF2-40B4-BE49-F238E27FC236}">
                <a16:creationId xmlns:a16="http://schemas.microsoft.com/office/drawing/2014/main" id="{BD736617-A412-4499-9A99-0A6DC0031348}"/>
              </a:ext>
            </a:extLst>
          </p:cNvPr>
          <p:cNvPicPr>
            <a:picLocks noChangeAspect="1"/>
          </p:cNvPicPr>
          <p:nvPr/>
        </p:nvPicPr>
        <p:blipFill>
          <a:blip r:embed="rId3"/>
          <a:stretch>
            <a:fillRect/>
          </a:stretch>
        </p:blipFill>
        <p:spPr>
          <a:xfrm>
            <a:off x="11523263" y="6212510"/>
            <a:ext cx="585267" cy="609653"/>
          </a:xfrm>
          <a:prstGeom prst="rect">
            <a:avLst/>
          </a:prstGeom>
        </p:spPr>
      </p:pic>
      <p:cxnSp>
        <p:nvCxnSpPr>
          <p:cNvPr id="7" name="Straight Connector 6">
            <a:extLst>
              <a:ext uri="{FF2B5EF4-FFF2-40B4-BE49-F238E27FC236}">
                <a16:creationId xmlns:a16="http://schemas.microsoft.com/office/drawing/2014/main" id="{7AFE0CE0-242B-4527-AB98-D6BCD0550AA1}"/>
              </a:ext>
            </a:extLst>
          </p:cNvPr>
          <p:cNvCxnSpPr>
            <a:cxnSpLocks/>
          </p:cNvCxnSpPr>
          <p:nvPr/>
        </p:nvCxnSpPr>
        <p:spPr>
          <a:xfrm>
            <a:off x="1476260" y="1107448"/>
            <a:ext cx="925416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AutoShape 12">
            <a:extLst>
              <a:ext uri="{FF2B5EF4-FFF2-40B4-BE49-F238E27FC236}">
                <a16:creationId xmlns:a16="http://schemas.microsoft.com/office/drawing/2014/main" id="{218951B6-E883-4F55-867D-C8BF2EBEF0D9}"/>
              </a:ext>
            </a:extLst>
          </p:cNvPr>
          <p:cNvSpPr>
            <a:spLocks noChangeArrowheads="1"/>
          </p:cNvSpPr>
          <p:nvPr/>
        </p:nvSpPr>
        <p:spPr bwMode="auto">
          <a:xfrm>
            <a:off x="604024" y="1522013"/>
            <a:ext cx="10760534" cy="4559283"/>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Rectangle 1">
            <a:extLst>
              <a:ext uri="{FF2B5EF4-FFF2-40B4-BE49-F238E27FC236}">
                <a16:creationId xmlns:a16="http://schemas.microsoft.com/office/drawing/2014/main" id="{786A535B-E15A-43A0-BDCF-52433DD4FFBC}"/>
              </a:ext>
            </a:extLst>
          </p:cNvPr>
          <p:cNvSpPr/>
          <p:nvPr/>
        </p:nvSpPr>
        <p:spPr>
          <a:xfrm>
            <a:off x="762730" y="1824167"/>
            <a:ext cx="10601827" cy="2905924"/>
          </a:xfrm>
          <a:prstGeom prst="rect">
            <a:avLst/>
          </a:prstGeom>
        </p:spPr>
        <p:txBody>
          <a:bodyPr wrap="square">
            <a:spAutoFit/>
          </a:bodyPr>
          <a:lstStyle/>
          <a:p>
            <a:pPr marL="514350" lvl="0" indent="-514350">
              <a:lnSpc>
                <a:spcPct val="200000"/>
              </a:lnSpc>
              <a:buFont typeface="+mj-lt"/>
              <a:buAutoNum type="arabicPeriod"/>
            </a:pPr>
            <a:r>
              <a:rPr lang="en-US" sz="3200" dirty="0">
                <a:latin typeface="Cambria Math" panose="02040503050406030204" pitchFamily="18" charset="0"/>
                <a:ea typeface="Cambria Math" panose="02040503050406030204" pitchFamily="18" charset="0"/>
              </a:rPr>
              <a:t>PENGGELEPAN</a:t>
            </a:r>
          </a:p>
          <a:p>
            <a:pPr marL="514350" indent="-514350">
              <a:lnSpc>
                <a:spcPct val="200000"/>
              </a:lnSpc>
              <a:buFont typeface="+mj-lt"/>
              <a:buAutoNum type="arabicPeriod"/>
            </a:pPr>
            <a:r>
              <a:rPr lang="en-US" sz="3200" dirty="0">
                <a:latin typeface="Cambria Math" panose="02040503050406030204" pitchFamily="18" charset="0"/>
                <a:ea typeface="Cambria Math" panose="02040503050406030204" pitchFamily="18" charset="0"/>
              </a:rPr>
              <a:t>PENIPUAN</a:t>
            </a:r>
          </a:p>
          <a:p>
            <a:pPr marL="514350" indent="-514350">
              <a:lnSpc>
                <a:spcPct val="200000"/>
              </a:lnSpc>
              <a:buFont typeface="+mj-lt"/>
              <a:buAutoNum type="arabicPeriod"/>
            </a:pPr>
            <a:r>
              <a:rPr lang="en-US" sz="3200" dirty="0">
                <a:latin typeface="Cambria Math" panose="02040503050406030204" pitchFamily="18" charset="0"/>
                <a:ea typeface="Cambria Math" panose="02040503050406030204" pitchFamily="18" charset="0"/>
              </a:rPr>
              <a:t>PEMALSUAN</a:t>
            </a:r>
            <a:endParaRPr lang="en-US" sz="3200" dirty="0">
              <a:cs typeface="Cambria"/>
            </a:endParaRPr>
          </a:p>
        </p:txBody>
      </p:sp>
      <p:sp>
        <p:nvSpPr>
          <p:cNvPr id="12" name="Rectangle 11">
            <a:extLst>
              <a:ext uri="{FF2B5EF4-FFF2-40B4-BE49-F238E27FC236}">
                <a16:creationId xmlns:a16="http://schemas.microsoft.com/office/drawing/2014/main" id="{B6BE4FE5-6A8E-4624-B688-268A2E4C8BA1}"/>
              </a:ext>
            </a:extLst>
          </p:cNvPr>
          <p:cNvSpPr/>
          <p:nvPr/>
        </p:nvSpPr>
        <p:spPr>
          <a:xfrm>
            <a:off x="2032207" y="667104"/>
            <a:ext cx="8142294" cy="830997"/>
          </a:xfrm>
          <a:prstGeom prst="rect">
            <a:avLst/>
          </a:prstGeom>
        </p:spPr>
        <p:txBody>
          <a:bodyPr wrap="none">
            <a:spAutoFit/>
          </a:bodyPr>
          <a:lstStyle/>
          <a:p>
            <a:pPr algn="ctr"/>
            <a:r>
              <a:rPr lang="en-US" sz="2400" dirty="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a:t>POTENSI PENYIMPANGAN DALAM TATA KELOLA BUMDESA </a:t>
            </a:r>
          </a:p>
          <a:p>
            <a:pPr algn="ctr"/>
            <a:endParaRPr lang="en-US" sz="2400" dirty="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endParaRPr>
          </a:p>
        </p:txBody>
      </p:sp>
      <p:pic>
        <p:nvPicPr>
          <p:cNvPr id="17" name="Picture 4" descr="http://cdn.bisnisukm.com/2013/09/pemasaran-online.jpg">
            <a:extLst>
              <a:ext uri="{FF2B5EF4-FFF2-40B4-BE49-F238E27FC236}">
                <a16:creationId xmlns:a16="http://schemas.microsoft.com/office/drawing/2014/main" id="{BEF4160F-F542-4D48-B815-F5C7B3D61D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44657" y="4224338"/>
            <a:ext cx="2165655" cy="12539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 name="Picture 2" descr="Hasil gambar untuk PERILAKU KORUPSI">
            <a:extLst>
              <a:ext uri="{FF2B5EF4-FFF2-40B4-BE49-F238E27FC236}">
                <a16:creationId xmlns:a16="http://schemas.microsoft.com/office/drawing/2014/main" id="{36AE5291-CC2D-4D5E-A139-AD7057A872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97829" y="2725549"/>
            <a:ext cx="1612490" cy="16615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3" name="Oval 22">
            <a:extLst>
              <a:ext uri="{FF2B5EF4-FFF2-40B4-BE49-F238E27FC236}">
                <a16:creationId xmlns:a16="http://schemas.microsoft.com/office/drawing/2014/main" id="{89E7C3E9-3484-4A04-B484-3A4D39C7495A}"/>
              </a:ext>
            </a:extLst>
          </p:cNvPr>
          <p:cNvSpPr/>
          <p:nvPr/>
        </p:nvSpPr>
        <p:spPr>
          <a:xfrm>
            <a:off x="7238712" y="1610820"/>
            <a:ext cx="1900305" cy="1543431"/>
          </a:xfrm>
          <a:prstGeom prst="ellipse">
            <a:avLst/>
          </a:prstGeom>
          <a:blipFill rotWithShape="0">
            <a:blip r:embed="rId6" cstate="print"/>
            <a:stretch>
              <a:fillRect/>
            </a:stretch>
          </a:blip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sp>
    </p:spTree>
    <p:extLst>
      <p:ext uri="{BB962C8B-B14F-4D97-AF65-F5344CB8AC3E}">
        <p14:creationId xmlns:p14="http://schemas.microsoft.com/office/powerpoint/2010/main" val="707237918"/>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Oval 3"/>
          <p:cNvSpPr>
            <a:spLocks noChangeArrowheads="1"/>
          </p:cNvSpPr>
          <p:nvPr/>
        </p:nvSpPr>
        <p:spPr bwMode="auto">
          <a:xfrm>
            <a:off x="9403491" y="3211514"/>
            <a:ext cx="1247775" cy="1081087"/>
          </a:xfrm>
          <a:prstGeom prst="ellipse">
            <a:avLst/>
          </a:prstGeom>
          <a:solidFill>
            <a:schemeClr val="bg2"/>
          </a:solidFill>
          <a:ln w="9525">
            <a:solidFill>
              <a:schemeClr val="tx1"/>
            </a:solidFill>
            <a:round/>
            <a:headEnd/>
            <a:tailEnd/>
          </a:ln>
          <a:effectLst>
            <a:outerShdw dist="107763" dir="18900000" algn="ctr" rotWithShape="0">
              <a:schemeClr val="bg2">
                <a:alpha val="50000"/>
              </a:schemeClr>
            </a:outerShdw>
          </a:effectLst>
        </p:spPr>
        <p:txBody>
          <a:bodyPr wrap="none" anchor="ctr"/>
          <a:lstStyle/>
          <a:p>
            <a:pPr algn="ctr" eaLnBrk="1" hangingPunct="1"/>
            <a:r>
              <a:rPr lang="en-US" b="1"/>
              <a:t>HASIL</a:t>
            </a:r>
          </a:p>
          <a:p>
            <a:pPr algn="ctr" eaLnBrk="1" hangingPunct="1"/>
            <a:r>
              <a:rPr lang="en-US" b="1"/>
              <a:t>OPTIMAL</a:t>
            </a:r>
          </a:p>
        </p:txBody>
      </p:sp>
      <p:sp>
        <p:nvSpPr>
          <p:cNvPr id="22533" name="Rectangle 4"/>
          <p:cNvSpPr>
            <a:spLocks noChangeArrowheads="1"/>
          </p:cNvSpPr>
          <p:nvPr/>
        </p:nvSpPr>
        <p:spPr bwMode="auto">
          <a:xfrm>
            <a:off x="3484563" y="2544763"/>
            <a:ext cx="466725" cy="1873250"/>
          </a:xfrm>
          <a:prstGeom prst="rect">
            <a:avLst/>
          </a:prstGeom>
          <a:solidFill>
            <a:srgbClr val="FFFF00"/>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eaLnBrk="1" hangingPunct="1"/>
            <a:r>
              <a:rPr lang="en-US" sz="2000" b="1" dirty="0">
                <a:latin typeface="Cambria Math" panose="02040503050406030204" pitchFamily="18" charset="0"/>
                <a:ea typeface="Cambria Math" panose="02040503050406030204" pitchFamily="18" charset="0"/>
              </a:rPr>
              <a:t>P</a:t>
            </a:r>
          </a:p>
          <a:p>
            <a:pPr algn="ctr" eaLnBrk="1" hangingPunct="1"/>
            <a:r>
              <a:rPr lang="en-US" sz="2000" b="1" dirty="0">
                <a:latin typeface="Cambria Math" panose="02040503050406030204" pitchFamily="18" charset="0"/>
                <a:ea typeface="Cambria Math" panose="02040503050406030204" pitchFamily="18" charset="0"/>
              </a:rPr>
              <a:t>O</a:t>
            </a:r>
          </a:p>
          <a:p>
            <a:pPr algn="ctr" eaLnBrk="1" hangingPunct="1"/>
            <a:r>
              <a:rPr lang="en-US" sz="2000" b="1" dirty="0">
                <a:latin typeface="Cambria Math" panose="02040503050406030204" pitchFamily="18" charset="0"/>
                <a:ea typeface="Cambria Math" panose="02040503050406030204" pitchFamily="18" charset="0"/>
              </a:rPr>
              <a:t>L</a:t>
            </a:r>
          </a:p>
          <a:p>
            <a:pPr algn="ctr" eaLnBrk="1" hangingPunct="1"/>
            <a:r>
              <a:rPr lang="en-US" sz="2000" b="1" dirty="0">
                <a:latin typeface="Cambria Math" panose="02040503050406030204" pitchFamily="18" charset="0"/>
                <a:ea typeface="Cambria Math" panose="02040503050406030204" pitchFamily="18" charset="0"/>
              </a:rPr>
              <a:t>R</a:t>
            </a:r>
          </a:p>
          <a:p>
            <a:pPr algn="ctr" eaLnBrk="1" hangingPunct="1"/>
            <a:r>
              <a:rPr lang="en-US" sz="2000" b="1" dirty="0">
                <a:latin typeface="Cambria Math" panose="02040503050406030204" pitchFamily="18" charset="0"/>
                <a:ea typeface="Cambria Math" panose="02040503050406030204" pitchFamily="18" charset="0"/>
              </a:rPr>
              <a:t>I</a:t>
            </a:r>
          </a:p>
        </p:txBody>
      </p:sp>
      <p:sp>
        <p:nvSpPr>
          <p:cNvPr id="22534" name="Rectangle 5"/>
          <p:cNvSpPr>
            <a:spLocks noChangeArrowheads="1"/>
          </p:cNvSpPr>
          <p:nvPr/>
        </p:nvSpPr>
        <p:spPr bwMode="auto">
          <a:xfrm>
            <a:off x="1393540" y="3005139"/>
            <a:ext cx="1684338" cy="935037"/>
          </a:xfrm>
          <a:prstGeom prst="rect">
            <a:avLst/>
          </a:prstGeom>
          <a:solidFill>
            <a:schemeClr val="bg2"/>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eaLnBrk="1" hangingPunct="1"/>
            <a:r>
              <a:rPr lang="en-US" sz="1600" b="1" dirty="0">
                <a:latin typeface="Cambria Math" panose="02040503050406030204" pitchFamily="18" charset="0"/>
                <a:ea typeface="Cambria Math" panose="02040503050406030204" pitchFamily="18" charset="0"/>
              </a:rPr>
              <a:t>UU NO 2 TH 2002</a:t>
            </a:r>
          </a:p>
        </p:txBody>
      </p:sp>
      <p:sp>
        <p:nvSpPr>
          <p:cNvPr id="22535" name="Rectangle 6"/>
          <p:cNvSpPr>
            <a:spLocks noChangeArrowheads="1"/>
          </p:cNvSpPr>
          <p:nvPr/>
        </p:nvSpPr>
        <p:spPr bwMode="auto">
          <a:xfrm>
            <a:off x="4483100" y="2457451"/>
            <a:ext cx="1560512" cy="1223963"/>
          </a:xfrm>
          <a:prstGeom prst="rect">
            <a:avLst/>
          </a:prstGeom>
          <a:solidFill>
            <a:schemeClr val="bg2"/>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eaLnBrk="1" hangingPunct="1">
              <a:buFontTx/>
              <a:buChar char="-"/>
            </a:pPr>
            <a:r>
              <a:rPr lang="en-US" b="1" dirty="0">
                <a:ea typeface="Cambria Math" panose="02040503050406030204" pitchFamily="18" charset="0"/>
              </a:rPr>
              <a:t>LINDUNG</a:t>
            </a:r>
          </a:p>
          <a:p>
            <a:pPr eaLnBrk="1" hangingPunct="1">
              <a:buFontTx/>
              <a:buChar char="-"/>
            </a:pPr>
            <a:r>
              <a:rPr lang="en-US" b="1" dirty="0">
                <a:ea typeface="Cambria Math" panose="02040503050406030204" pitchFamily="18" charset="0"/>
              </a:rPr>
              <a:t>AYOM</a:t>
            </a:r>
          </a:p>
          <a:p>
            <a:pPr eaLnBrk="1" hangingPunct="1">
              <a:buFontTx/>
              <a:buChar char="-"/>
            </a:pPr>
            <a:r>
              <a:rPr lang="en-US" b="1" dirty="0">
                <a:ea typeface="Cambria Math" panose="02040503050406030204" pitchFamily="18" charset="0"/>
              </a:rPr>
              <a:t>YAN</a:t>
            </a:r>
          </a:p>
          <a:p>
            <a:pPr eaLnBrk="1" hangingPunct="1">
              <a:buFontTx/>
              <a:buChar char="-"/>
            </a:pPr>
            <a:r>
              <a:rPr lang="en-US" b="1" dirty="0">
                <a:ea typeface="Cambria Math" panose="02040503050406030204" pitchFamily="18" charset="0"/>
              </a:rPr>
              <a:t>GAKKUM</a:t>
            </a:r>
          </a:p>
        </p:txBody>
      </p:sp>
      <p:sp>
        <p:nvSpPr>
          <p:cNvPr id="22536" name="Rectangle 7"/>
          <p:cNvSpPr>
            <a:spLocks noChangeArrowheads="1"/>
          </p:cNvSpPr>
          <p:nvPr/>
        </p:nvSpPr>
        <p:spPr bwMode="auto">
          <a:xfrm>
            <a:off x="4483100" y="1793876"/>
            <a:ext cx="1560512" cy="360363"/>
          </a:xfrm>
          <a:prstGeom prst="rect">
            <a:avLst/>
          </a:prstGeom>
          <a:solidFill>
            <a:schemeClr val="bg2"/>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eaLnBrk="1" hangingPunct="1"/>
            <a:r>
              <a:rPr lang="en-US" b="1" dirty="0">
                <a:latin typeface="Cambria Math" panose="02040503050406030204" pitchFamily="18" charset="0"/>
                <a:ea typeface="Cambria Math" panose="02040503050406030204" pitchFamily="18" charset="0"/>
              </a:rPr>
              <a:t>FUNGSI</a:t>
            </a:r>
          </a:p>
        </p:txBody>
      </p:sp>
      <p:sp>
        <p:nvSpPr>
          <p:cNvPr id="22537" name="Rectangle 8"/>
          <p:cNvSpPr>
            <a:spLocks noChangeArrowheads="1"/>
          </p:cNvSpPr>
          <p:nvPr/>
        </p:nvSpPr>
        <p:spPr bwMode="auto">
          <a:xfrm>
            <a:off x="4467225" y="4719638"/>
            <a:ext cx="1560512" cy="1223962"/>
          </a:xfrm>
          <a:prstGeom prst="rect">
            <a:avLst/>
          </a:prstGeom>
          <a:solidFill>
            <a:schemeClr val="bg2"/>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eaLnBrk="1" hangingPunct="1"/>
            <a:r>
              <a:rPr lang="en-US" sz="1600" b="1"/>
              <a:t>SIDIK </a:t>
            </a:r>
          </a:p>
          <a:p>
            <a:pPr algn="ctr" eaLnBrk="1" hangingPunct="1"/>
            <a:r>
              <a:rPr lang="en-US" sz="1600" b="1"/>
              <a:t>TINDAK PIDANA</a:t>
            </a:r>
          </a:p>
        </p:txBody>
      </p:sp>
      <p:sp>
        <p:nvSpPr>
          <p:cNvPr id="22538" name="Rectangle 9"/>
          <p:cNvSpPr>
            <a:spLocks noChangeArrowheads="1"/>
          </p:cNvSpPr>
          <p:nvPr/>
        </p:nvSpPr>
        <p:spPr bwMode="auto">
          <a:xfrm>
            <a:off x="4467225" y="3997326"/>
            <a:ext cx="1560512" cy="360363"/>
          </a:xfrm>
          <a:prstGeom prst="rect">
            <a:avLst/>
          </a:prstGeom>
          <a:solidFill>
            <a:schemeClr val="bg2"/>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eaLnBrk="1" hangingPunct="1"/>
            <a:r>
              <a:rPr lang="en-US" b="1" dirty="0"/>
              <a:t>WEWENANG</a:t>
            </a:r>
          </a:p>
        </p:txBody>
      </p:sp>
      <p:sp>
        <p:nvSpPr>
          <p:cNvPr id="22539" name="Rectangle 10"/>
          <p:cNvSpPr>
            <a:spLocks noChangeArrowheads="1"/>
          </p:cNvSpPr>
          <p:nvPr/>
        </p:nvSpPr>
        <p:spPr bwMode="auto">
          <a:xfrm>
            <a:off x="4465543" y="4357688"/>
            <a:ext cx="1558925" cy="360362"/>
          </a:xfrm>
          <a:prstGeom prst="rect">
            <a:avLst/>
          </a:prstGeom>
          <a:solidFill>
            <a:schemeClr val="bg2"/>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eaLnBrk="1" hangingPunct="1"/>
            <a:r>
              <a:rPr lang="en-US" sz="1600" b="1" dirty="0"/>
              <a:t>PSL 14 (1) g</a:t>
            </a:r>
          </a:p>
        </p:txBody>
      </p:sp>
      <p:sp>
        <p:nvSpPr>
          <p:cNvPr id="22540" name="Oval 11"/>
          <p:cNvSpPr>
            <a:spLocks noChangeArrowheads="1"/>
          </p:cNvSpPr>
          <p:nvPr/>
        </p:nvSpPr>
        <p:spPr bwMode="auto">
          <a:xfrm>
            <a:off x="7728676" y="3065043"/>
            <a:ext cx="1325562" cy="1370012"/>
          </a:xfrm>
          <a:prstGeom prst="ellipse">
            <a:avLst/>
          </a:prstGeom>
          <a:solidFill>
            <a:schemeClr val="bg2"/>
          </a:solidFill>
          <a:ln w="9525">
            <a:solidFill>
              <a:schemeClr val="tx1"/>
            </a:solidFill>
            <a:round/>
            <a:headEnd/>
            <a:tailEnd/>
          </a:ln>
          <a:effectLst>
            <a:outerShdw dist="107763" dir="18900000" algn="ctr" rotWithShape="0">
              <a:schemeClr val="bg2">
                <a:alpha val="50000"/>
              </a:schemeClr>
            </a:outerShdw>
          </a:effectLst>
        </p:spPr>
        <p:txBody>
          <a:bodyPr wrap="none" anchor="ctr"/>
          <a:lstStyle/>
          <a:p>
            <a:pPr algn="ctr" eaLnBrk="1" hangingPunct="1"/>
            <a:r>
              <a:rPr lang="en-US" b="1" dirty="0"/>
              <a:t>CEGAH</a:t>
            </a:r>
          </a:p>
          <a:p>
            <a:pPr algn="ctr" eaLnBrk="1" hangingPunct="1"/>
            <a:r>
              <a:rPr lang="en-US" b="1" dirty="0"/>
              <a:t>BRANTAS</a:t>
            </a:r>
          </a:p>
          <a:p>
            <a:pPr algn="ctr" eaLnBrk="1" hangingPunct="1"/>
            <a:r>
              <a:rPr lang="en-US" b="1" dirty="0"/>
              <a:t>TIPIKOR</a:t>
            </a:r>
          </a:p>
        </p:txBody>
      </p:sp>
      <p:sp>
        <p:nvSpPr>
          <p:cNvPr id="22541" name="AutoShape 12"/>
          <p:cNvSpPr>
            <a:spLocks noChangeArrowheads="1"/>
          </p:cNvSpPr>
          <p:nvPr/>
        </p:nvSpPr>
        <p:spPr bwMode="auto">
          <a:xfrm>
            <a:off x="3081338" y="3219451"/>
            <a:ext cx="371475" cy="504825"/>
          </a:xfrm>
          <a:prstGeom prst="rightArrow">
            <a:avLst>
              <a:gd name="adj1" fmla="val 50000"/>
              <a:gd name="adj2" fmla="val 250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000" b="1"/>
          </a:p>
        </p:txBody>
      </p:sp>
      <p:sp>
        <p:nvSpPr>
          <p:cNvPr id="22542" name="AutoShape 13"/>
          <p:cNvSpPr>
            <a:spLocks noChangeArrowheads="1"/>
          </p:cNvSpPr>
          <p:nvPr/>
        </p:nvSpPr>
        <p:spPr bwMode="auto">
          <a:xfrm>
            <a:off x="9071798" y="3513139"/>
            <a:ext cx="320676" cy="504825"/>
          </a:xfrm>
          <a:prstGeom prst="rightArrow">
            <a:avLst>
              <a:gd name="adj1" fmla="val 50000"/>
              <a:gd name="adj2" fmla="val 250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000" b="1"/>
          </a:p>
        </p:txBody>
      </p:sp>
      <p:sp>
        <p:nvSpPr>
          <p:cNvPr id="22543" name="Line 14"/>
          <p:cNvSpPr>
            <a:spLocks noChangeShapeType="1"/>
          </p:cNvSpPr>
          <p:nvPr/>
        </p:nvSpPr>
        <p:spPr bwMode="auto">
          <a:xfrm>
            <a:off x="3984625" y="3449638"/>
            <a:ext cx="23336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22544" name="Line 15"/>
          <p:cNvSpPr>
            <a:spLocks noChangeShapeType="1"/>
          </p:cNvSpPr>
          <p:nvPr/>
        </p:nvSpPr>
        <p:spPr bwMode="auto">
          <a:xfrm>
            <a:off x="4217987" y="2557464"/>
            <a:ext cx="0" cy="22320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22545" name="Line 16"/>
          <p:cNvSpPr>
            <a:spLocks noChangeShapeType="1"/>
          </p:cNvSpPr>
          <p:nvPr/>
        </p:nvSpPr>
        <p:spPr bwMode="auto">
          <a:xfrm>
            <a:off x="4202112" y="2557463"/>
            <a:ext cx="23495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22546" name="Line 17"/>
          <p:cNvSpPr>
            <a:spLocks noChangeShapeType="1"/>
          </p:cNvSpPr>
          <p:nvPr/>
        </p:nvSpPr>
        <p:spPr bwMode="auto">
          <a:xfrm>
            <a:off x="4202112" y="4789488"/>
            <a:ext cx="23495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22547" name="Line 18"/>
          <p:cNvSpPr>
            <a:spLocks noChangeShapeType="1"/>
          </p:cNvSpPr>
          <p:nvPr/>
        </p:nvSpPr>
        <p:spPr bwMode="auto">
          <a:xfrm>
            <a:off x="6011862" y="2514600"/>
            <a:ext cx="8255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22548" name="Line 19"/>
          <p:cNvSpPr>
            <a:spLocks noChangeShapeType="1"/>
          </p:cNvSpPr>
          <p:nvPr/>
        </p:nvSpPr>
        <p:spPr bwMode="auto">
          <a:xfrm>
            <a:off x="6837362" y="2486026"/>
            <a:ext cx="0" cy="94297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22549" name="Line 20"/>
          <p:cNvSpPr>
            <a:spLocks noChangeShapeType="1"/>
          </p:cNvSpPr>
          <p:nvPr/>
        </p:nvSpPr>
        <p:spPr bwMode="auto">
          <a:xfrm>
            <a:off x="6012149" y="4962525"/>
            <a:ext cx="85725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22550" name="Line 21"/>
          <p:cNvSpPr>
            <a:spLocks noChangeShapeType="1"/>
          </p:cNvSpPr>
          <p:nvPr/>
        </p:nvSpPr>
        <p:spPr bwMode="auto">
          <a:xfrm flipV="1">
            <a:off x="6837362" y="4114800"/>
            <a:ext cx="0" cy="8382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b="1"/>
          </a:p>
        </p:txBody>
      </p:sp>
      <p:sp>
        <p:nvSpPr>
          <p:cNvPr id="22551" name="Rectangle 22"/>
          <p:cNvSpPr>
            <a:spLocks noChangeArrowheads="1"/>
          </p:cNvSpPr>
          <p:nvPr/>
        </p:nvSpPr>
        <p:spPr bwMode="auto">
          <a:xfrm>
            <a:off x="4483100" y="2154238"/>
            <a:ext cx="1560512" cy="360362"/>
          </a:xfrm>
          <a:prstGeom prst="rect">
            <a:avLst/>
          </a:prstGeom>
          <a:solidFill>
            <a:schemeClr val="bg2"/>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eaLnBrk="1" hangingPunct="1"/>
            <a:r>
              <a:rPr lang="en-US" sz="1600" b="1">
                <a:latin typeface="Cambria Math" panose="02040503050406030204" pitchFamily="18" charset="0"/>
                <a:ea typeface="Cambria Math" panose="02040503050406030204" pitchFamily="18" charset="0"/>
              </a:rPr>
              <a:t>PSL 2</a:t>
            </a:r>
          </a:p>
        </p:txBody>
      </p:sp>
      <p:sp>
        <p:nvSpPr>
          <p:cNvPr id="22552" name="Rectangle 23"/>
          <p:cNvSpPr>
            <a:spLocks noChangeArrowheads="1"/>
          </p:cNvSpPr>
          <p:nvPr/>
        </p:nvSpPr>
        <p:spPr bwMode="auto">
          <a:xfrm>
            <a:off x="6342063" y="3408364"/>
            <a:ext cx="1077913" cy="706437"/>
          </a:xfrm>
          <a:prstGeom prst="rect">
            <a:avLst/>
          </a:prstGeom>
          <a:solidFill>
            <a:schemeClr val="bg2"/>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eaLnBrk="1" hangingPunct="1"/>
            <a:r>
              <a:rPr lang="en-US" sz="1600" b="1"/>
              <a:t>UU 31/99</a:t>
            </a:r>
          </a:p>
          <a:p>
            <a:pPr algn="ctr" eaLnBrk="1" hangingPunct="1"/>
            <a:r>
              <a:rPr lang="en-US" sz="1600" b="1"/>
              <a:t>UU 20/01</a:t>
            </a:r>
          </a:p>
        </p:txBody>
      </p:sp>
      <p:sp>
        <p:nvSpPr>
          <p:cNvPr id="22556" name="AutoShape 27"/>
          <p:cNvSpPr>
            <a:spLocks noChangeArrowheads="1"/>
          </p:cNvSpPr>
          <p:nvPr/>
        </p:nvSpPr>
        <p:spPr bwMode="auto">
          <a:xfrm>
            <a:off x="7419976" y="3505201"/>
            <a:ext cx="298451" cy="504825"/>
          </a:xfrm>
          <a:prstGeom prst="rightArrow">
            <a:avLst>
              <a:gd name="adj1" fmla="val 50000"/>
              <a:gd name="adj2" fmla="val 250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000" b="1"/>
          </a:p>
        </p:txBody>
      </p:sp>
      <p:sp>
        <p:nvSpPr>
          <p:cNvPr id="36" name="AutoShape 12">
            <a:extLst>
              <a:ext uri="{FF2B5EF4-FFF2-40B4-BE49-F238E27FC236}">
                <a16:creationId xmlns:a16="http://schemas.microsoft.com/office/drawing/2014/main" id="{8B87E092-45C4-4D79-83E7-7641E3FFEDFC}"/>
              </a:ext>
            </a:extLst>
          </p:cNvPr>
          <p:cNvSpPr>
            <a:spLocks noChangeArrowheads="1"/>
          </p:cNvSpPr>
          <p:nvPr/>
        </p:nvSpPr>
        <p:spPr bwMode="auto">
          <a:xfrm>
            <a:off x="621733" y="1154213"/>
            <a:ext cx="10758691" cy="5269064"/>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 name="AutoShape 22">
            <a:extLst>
              <a:ext uri="{FF2B5EF4-FFF2-40B4-BE49-F238E27FC236}">
                <a16:creationId xmlns:a16="http://schemas.microsoft.com/office/drawing/2014/main" id="{B97C1361-3811-44D6-B153-681769398CD3}"/>
              </a:ext>
            </a:extLst>
          </p:cNvPr>
          <p:cNvSpPr>
            <a:spLocks noChangeArrowheads="1"/>
          </p:cNvSpPr>
          <p:nvPr/>
        </p:nvSpPr>
        <p:spPr bwMode="gray">
          <a:xfrm>
            <a:off x="981305" y="554525"/>
            <a:ext cx="5933137" cy="1006475"/>
          </a:xfrm>
          <a:prstGeom prst="roundRect">
            <a:avLst>
              <a:gd name="adj" fmla="val 50000"/>
            </a:avLst>
          </a:prstGeom>
          <a:gradFill rotWithShape="1">
            <a:gsLst>
              <a:gs pos="0">
                <a:srgbClr val="49ACE3"/>
              </a:gs>
              <a:gs pos="50000">
                <a:srgbClr val="49ACE3">
                  <a:gamma/>
                  <a:tint val="24314"/>
                  <a:invGamma/>
                </a:srgbClr>
              </a:gs>
              <a:gs pos="100000">
                <a:srgbClr val="49ACE3"/>
              </a:gs>
            </a:gsLst>
            <a:lin ang="0" scaled="1"/>
          </a:gradFill>
          <a:ln w="38100" algn="ctr">
            <a:solidFill>
              <a:srgbClr val="FFFFFF"/>
            </a:solidFill>
            <a:round/>
            <a:headEnd/>
            <a:tailEnd/>
          </a:ln>
          <a:effectLst>
            <a:outerShdw dist="63500" dir="3187806" algn="ctr" rotWithShape="0">
              <a:srgbClr val="B2B2B2"/>
            </a:outerShdw>
          </a:effectLst>
        </p:spPr>
        <p:txBody>
          <a:bodyPr wrap="none" anchor="ctr"/>
          <a:lstStyle/>
          <a:p>
            <a:pPr algn="ctr"/>
            <a:r>
              <a:rPr lang="en-US" sz="2800" b="1" dirty="0">
                <a:latin typeface="Cambria Math" panose="02040503050406030204" pitchFamily="18" charset="0"/>
                <a:ea typeface="Cambria Math" panose="02040503050406030204" pitchFamily="18" charset="0"/>
              </a:rPr>
              <a:t>FUNGSI POLRI DALAM</a:t>
            </a:r>
          </a:p>
          <a:p>
            <a:pPr algn="ctr"/>
            <a:r>
              <a:rPr lang="en-US" sz="2800" b="1" dirty="0">
                <a:latin typeface="Cambria Math" panose="02040503050406030204" pitchFamily="18" charset="0"/>
                <a:ea typeface="Cambria Math" panose="02040503050406030204" pitchFamily="18" charset="0"/>
              </a:rPr>
              <a:t> </a:t>
            </a:r>
            <a:r>
              <a:rPr lang="en-US" sz="2800" b="1" u="sng" dirty="0">
                <a:latin typeface="Cambria Math" panose="02040503050406030204" pitchFamily="18" charset="0"/>
                <a:ea typeface="Cambria Math" panose="02040503050406030204" pitchFamily="18" charset="0"/>
              </a:rPr>
              <a:t>PEMBERANTASAN KORUPSI</a:t>
            </a:r>
            <a:endParaRPr lang="en-US" b="1" dirty="0">
              <a:solidFill>
                <a:srgbClr val="000000"/>
              </a:solidFill>
              <a:effectLst>
                <a:outerShdw blurRad="38100" dist="38100" dir="2700000" algn="tl">
                  <a:srgbClr val="FFFFFF"/>
                </a:outerShdw>
              </a:effectLst>
              <a:latin typeface="+mj-lt"/>
            </a:endParaRPr>
          </a:p>
        </p:txBody>
      </p:sp>
      <p:pic>
        <p:nvPicPr>
          <p:cNvPr id="38" name="Picture 9" descr="C:\Users\HERMAN\Desktop\merahputihben.gif">
            <a:extLst>
              <a:ext uri="{FF2B5EF4-FFF2-40B4-BE49-F238E27FC236}">
                <a16:creationId xmlns:a16="http://schemas.microsoft.com/office/drawing/2014/main" id="{082156A9-287A-429B-9337-F80082E648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215" y="434724"/>
            <a:ext cx="1272392" cy="1296144"/>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2CC3903B-4ECB-4EB6-8648-8D5F7B575513}"/>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40" name="Picture 39">
            <a:extLst>
              <a:ext uri="{FF2B5EF4-FFF2-40B4-BE49-F238E27FC236}">
                <a16:creationId xmlns:a16="http://schemas.microsoft.com/office/drawing/2014/main" id="{71AAA553-53EF-4556-9DB0-9D4CF4963714}"/>
              </a:ext>
            </a:extLst>
          </p:cNvPr>
          <p:cNvPicPr>
            <a:picLocks noChangeAspect="1"/>
          </p:cNvPicPr>
          <p:nvPr/>
        </p:nvPicPr>
        <p:blipFill>
          <a:blip r:embed="rId4"/>
          <a:stretch>
            <a:fillRect/>
          </a:stretch>
        </p:blipFill>
        <p:spPr>
          <a:xfrm>
            <a:off x="11523263" y="6212510"/>
            <a:ext cx="585267" cy="609653"/>
          </a:xfrm>
          <a:prstGeom prst="rect">
            <a:avLst/>
          </a:prstGeom>
        </p:spPr>
      </p:pic>
    </p:spTree>
    <p:extLst>
      <p:ext uri="{BB962C8B-B14F-4D97-AF65-F5344CB8AC3E}">
        <p14:creationId xmlns:p14="http://schemas.microsoft.com/office/powerpoint/2010/main" val="24154478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ChangeArrowheads="1"/>
          </p:cNvSpPr>
          <p:nvPr/>
        </p:nvSpPr>
        <p:spPr bwMode="auto">
          <a:xfrm>
            <a:off x="4091657" y="3068639"/>
            <a:ext cx="1497932" cy="865187"/>
          </a:xfrm>
          <a:prstGeom prst="rect">
            <a:avLst/>
          </a:prstGeom>
          <a:solidFill>
            <a:srgbClr val="FFFF00"/>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eaLnBrk="1" hangingPunct="1"/>
            <a:r>
              <a:rPr lang="en-US" sz="1400" b="1" dirty="0">
                <a:solidFill>
                  <a:srgbClr val="000000"/>
                </a:solidFill>
                <a:latin typeface="Arial" panose="020B0604020202020204" pitchFamily="34" charset="0"/>
                <a:cs typeface="Arial" panose="020B0604020202020204" pitchFamily="34" charset="0"/>
              </a:rPr>
              <a:t>POLRI </a:t>
            </a:r>
          </a:p>
          <a:p>
            <a:pPr algn="ctr" eaLnBrk="1" hangingPunct="1"/>
            <a:r>
              <a:rPr lang="en-US" sz="1400" b="1" dirty="0">
                <a:solidFill>
                  <a:srgbClr val="000000"/>
                </a:solidFill>
                <a:latin typeface="Arial" panose="020B0604020202020204" pitchFamily="34" charset="0"/>
                <a:cs typeface="Arial" panose="020B0604020202020204" pitchFamily="34" charset="0"/>
              </a:rPr>
              <a:t>UU NO 2 TH 2002</a:t>
            </a:r>
            <a:endParaRPr lang="en-US" b="1" dirty="0">
              <a:solidFill>
                <a:srgbClr val="000000"/>
              </a:solidFill>
              <a:latin typeface="Arial" panose="020B0604020202020204" pitchFamily="34" charset="0"/>
              <a:cs typeface="Arial" panose="020B0604020202020204" pitchFamily="34" charset="0"/>
            </a:endParaRPr>
          </a:p>
        </p:txBody>
      </p:sp>
      <p:sp>
        <p:nvSpPr>
          <p:cNvPr id="21509" name="Rectangle 5"/>
          <p:cNvSpPr>
            <a:spLocks noChangeArrowheads="1"/>
          </p:cNvSpPr>
          <p:nvPr/>
        </p:nvSpPr>
        <p:spPr bwMode="auto">
          <a:xfrm>
            <a:off x="1916934" y="3005139"/>
            <a:ext cx="1720507" cy="935037"/>
          </a:xfrm>
          <a:prstGeom prst="rect">
            <a:avLst/>
          </a:prstGeom>
          <a:solidFill>
            <a:schemeClr val="bg2"/>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eaLnBrk="1" hangingPunct="1"/>
            <a:r>
              <a:rPr lang="en-US" sz="1400" b="1" dirty="0">
                <a:latin typeface="Arial" panose="020B0604020202020204" pitchFamily="34" charset="0"/>
                <a:cs typeface="Arial" panose="020B0604020202020204" pitchFamily="34" charset="0"/>
              </a:rPr>
              <a:t>UU NO 31 TH 1999</a:t>
            </a:r>
          </a:p>
          <a:p>
            <a:pPr algn="ctr" eaLnBrk="1" hangingPunct="1"/>
            <a:r>
              <a:rPr lang="en-US" sz="1400" b="1" dirty="0">
                <a:latin typeface="Arial" panose="020B0604020202020204" pitchFamily="34" charset="0"/>
                <a:cs typeface="Arial" panose="020B0604020202020204" pitchFamily="34" charset="0"/>
              </a:rPr>
              <a:t>JO</a:t>
            </a:r>
          </a:p>
          <a:p>
            <a:pPr algn="ctr" eaLnBrk="1" hangingPunct="1"/>
            <a:r>
              <a:rPr lang="en-US" sz="1400" b="1" dirty="0">
                <a:latin typeface="Arial" panose="020B0604020202020204" pitchFamily="34" charset="0"/>
                <a:cs typeface="Arial" panose="020B0604020202020204" pitchFamily="34" charset="0"/>
              </a:rPr>
              <a:t>UU NO 20 TH 2001</a:t>
            </a:r>
          </a:p>
        </p:txBody>
      </p:sp>
      <p:sp>
        <p:nvSpPr>
          <p:cNvPr id="21510" name="AutoShape 12"/>
          <p:cNvSpPr>
            <a:spLocks noChangeArrowheads="1"/>
          </p:cNvSpPr>
          <p:nvPr/>
        </p:nvSpPr>
        <p:spPr bwMode="auto">
          <a:xfrm>
            <a:off x="3662936" y="3219451"/>
            <a:ext cx="403225" cy="504825"/>
          </a:xfrm>
          <a:prstGeom prst="rightArrow">
            <a:avLst>
              <a:gd name="adj1" fmla="val 50000"/>
              <a:gd name="adj2" fmla="val 25000"/>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4" name="Rectangle 28"/>
          <p:cNvSpPr>
            <a:spLocks noChangeArrowheads="1"/>
          </p:cNvSpPr>
          <p:nvPr/>
        </p:nvSpPr>
        <p:spPr bwMode="auto">
          <a:xfrm>
            <a:off x="4221162" y="1773239"/>
            <a:ext cx="1327150" cy="935037"/>
          </a:xfrm>
          <a:prstGeom prst="rect">
            <a:avLst/>
          </a:prstGeom>
          <a:solidFill>
            <a:srgbClr val="00FFCC"/>
          </a:solidFill>
          <a:ln>
            <a:noFill/>
          </a:ln>
          <a:effectLst>
            <a:prstShdw prst="shdw17" dist="17961" dir="13500000">
              <a:srgbClr val="00997A"/>
            </a:prstShdw>
          </a:effectLst>
          <a:extLst>
            <a:ext uri="{91240B29-F687-4F45-9708-019B960494DF}">
              <a14:hiddenLine xmlns:a14="http://schemas.microsoft.com/office/drawing/2010/main" w="9525">
                <a:pattFill prst="narHorz">
                  <a:fgClr>
                    <a:srgbClr val="000000"/>
                  </a:fgClr>
                  <a:bgClr>
                    <a:srgbClr val="FFFFFF"/>
                  </a:bgClr>
                </a:pattFill>
                <a:miter lim="800000"/>
                <a:headEnd/>
                <a:tailEnd/>
              </a14:hiddenLine>
            </a:ext>
          </a:extLst>
        </p:spPr>
        <p:txBody>
          <a:bodyPr wrap="none" anchor="ctr"/>
          <a:lstStyle/>
          <a:p>
            <a:pPr algn="ctr" eaLnBrk="1" hangingPunct="1"/>
            <a:r>
              <a:rPr lang="en-US" sz="1200" b="1" dirty="0">
                <a:solidFill>
                  <a:srgbClr val="000000"/>
                </a:solidFill>
                <a:latin typeface="Arial" panose="020B0604020202020204" pitchFamily="34" charset="0"/>
                <a:cs typeface="Arial" panose="020B0604020202020204" pitchFamily="34" charset="0"/>
              </a:rPr>
              <a:t>K P K</a:t>
            </a:r>
          </a:p>
          <a:p>
            <a:pPr algn="ctr" eaLnBrk="1" hangingPunct="1"/>
            <a:r>
              <a:rPr lang="en-US" sz="1200" b="1" dirty="0">
                <a:solidFill>
                  <a:srgbClr val="000000"/>
                </a:solidFill>
                <a:latin typeface="Arial" panose="020B0604020202020204" pitchFamily="34" charset="0"/>
                <a:cs typeface="Arial" panose="020B0604020202020204" pitchFamily="34" charset="0"/>
              </a:rPr>
              <a:t>UU NO 30 TH 2002</a:t>
            </a:r>
          </a:p>
          <a:p>
            <a:pPr algn="ctr" eaLnBrk="1" hangingPunct="1"/>
            <a:endParaRPr lang="en-US" sz="1200" b="1" dirty="0">
              <a:solidFill>
                <a:srgbClr val="000000"/>
              </a:solidFill>
              <a:latin typeface="Arial" panose="020B0604020202020204" pitchFamily="34" charset="0"/>
              <a:cs typeface="Arial" panose="020B0604020202020204" pitchFamily="34" charset="0"/>
            </a:endParaRPr>
          </a:p>
        </p:txBody>
      </p:sp>
      <p:sp>
        <p:nvSpPr>
          <p:cNvPr id="138269" name="Rectangle 29"/>
          <p:cNvSpPr>
            <a:spLocks noChangeArrowheads="1"/>
          </p:cNvSpPr>
          <p:nvPr/>
        </p:nvSpPr>
        <p:spPr bwMode="auto">
          <a:xfrm>
            <a:off x="4221162" y="4654550"/>
            <a:ext cx="1390459" cy="935038"/>
          </a:xfrm>
          <a:prstGeom prst="rect">
            <a:avLst/>
          </a:prstGeom>
          <a:solidFill>
            <a:schemeClr val="tx1"/>
          </a:solidFill>
          <a:ln>
            <a:noFill/>
          </a:ln>
          <a:effectLst>
            <a:prstShdw prst="shdw18" dist="17961" dir="13500000">
              <a:srgbClr val="777777">
                <a:gamma/>
                <a:shade val="60000"/>
                <a:invGamma/>
              </a:srgbClr>
            </a:prstShdw>
          </a:effectLst>
          <a:extLst/>
        </p:spPr>
        <p:txBody>
          <a:bodyPr wrap="none" anchor="ctr"/>
          <a:lstStyle/>
          <a:p>
            <a:pPr algn="ctr" eaLnBrk="1" hangingPunct="1">
              <a:defRPr/>
            </a:pPr>
            <a:r>
              <a:rPr lang="en-US" sz="1200" b="1" dirty="0">
                <a:solidFill>
                  <a:schemeClr val="bg1"/>
                </a:solidFill>
                <a:latin typeface="Arial" panose="020B0604020202020204" pitchFamily="34" charset="0"/>
                <a:cs typeface="Arial" panose="020B0604020202020204" pitchFamily="34" charset="0"/>
              </a:rPr>
              <a:t>KEJAKSAAN</a:t>
            </a:r>
          </a:p>
          <a:p>
            <a:pPr algn="ctr" eaLnBrk="1" hangingPunct="1">
              <a:defRPr/>
            </a:pPr>
            <a:r>
              <a:rPr lang="en-US" sz="1200" b="1" dirty="0">
                <a:solidFill>
                  <a:schemeClr val="bg1"/>
                </a:solidFill>
                <a:latin typeface="Arial" panose="020B0604020202020204" pitchFamily="34" charset="0"/>
                <a:cs typeface="Arial" panose="020B0604020202020204" pitchFamily="34" charset="0"/>
              </a:rPr>
              <a:t>UU NO 16 TH 2004</a:t>
            </a:r>
          </a:p>
          <a:p>
            <a:pPr algn="ctr" eaLnBrk="1" hangingPunct="1">
              <a:defRPr/>
            </a:pPr>
            <a:endParaRPr lang="en-US" sz="1200" b="1" dirty="0">
              <a:solidFill>
                <a:schemeClr val="bg1"/>
              </a:solidFill>
              <a:latin typeface="Arial" panose="020B0604020202020204" pitchFamily="34" charset="0"/>
              <a:cs typeface="Arial" panose="020B0604020202020204" pitchFamily="34" charset="0"/>
            </a:endParaRPr>
          </a:p>
        </p:txBody>
      </p:sp>
      <p:sp>
        <p:nvSpPr>
          <p:cNvPr id="21516" name="Line 30"/>
          <p:cNvSpPr>
            <a:spLocks noChangeShapeType="1"/>
          </p:cNvSpPr>
          <p:nvPr/>
        </p:nvSpPr>
        <p:spPr bwMode="auto">
          <a:xfrm>
            <a:off x="2709862" y="3933825"/>
            <a:ext cx="0" cy="12954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17" name="Line 31"/>
          <p:cNvSpPr>
            <a:spLocks noChangeShapeType="1"/>
          </p:cNvSpPr>
          <p:nvPr/>
        </p:nvSpPr>
        <p:spPr bwMode="auto">
          <a:xfrm>
            <a:off x="2709862" y="5229225"/>
            <a:ext cx="15113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18" name="Line 32"/>
          <p:cNvSpPr>
            <a:spLocks noChangeShapeType="1"/>
          </p:cNvSpPr>
          <p:nvPr/>
        </p:nvSpPr>
        <p:spPr bwMode="auto">
          <a:xfrm>
            <a:off x="2709862" y="2060575"/>
            <a:ext cx="15113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19" name="Line 33"/>
          <p:cNvSpPr>
            <a:spLocks noChangeShapeType="1"/>
          </p:cNvSpPr>
          <p:nvPr/>
        </p:nvSpPr>
        <p:spPr bwMode="auto">
          <a:xfrm>
            <a:off x="2709862" y="2060575"/>
            <a:ext cx="0" cy="935038"/>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20" name="Rectangle 34"/>
          <p:cNvSpPr>
            <a:spLocks noChangeArrowheads="1"/>
          </p:cNvSpPr>
          <p:nvPr/>
        </p:nvSpPr>
        <p:spPr bwMode="auto">
          <a:xfrm>
            <a:off x="6569075" y="1773239"/>
            <a:ext cx="1325562" cy="935037"/>
          </a:xfrm>
          <a:prstGeom prst="rect">
            <a:avLst/>
          </a:prstGeom>
          <a:solidFill>
            <a:srgbClr val="00FFCC"/>
          </a:solidFill>
          <a:ln>
            <a:noFill/>
          </a:ln>
          <a:effectLst>
            <a:prstShdw prst="shdw17" dist="17961" dir="13500000">
              <a:srgbClr val="00997A"/>
            </a:prstShdw>
          </a:effectLst>
          <a:extLst>
            <a:ext uri="{91240B29-F687-4F45-9708-019B960494DF}">
              <a14:hiddenLine xmlns:a14="http://schemas.microsoft.com/office/drawing/2010/main" w="9525">
                <a:pattFill prst="narHorz">
                  <a:fgClr>
                    <a:srgbClr val="000000"/>
                  </a:fgClr>
                  <a:bgClr>
                    <a:srgbClr val="FFFFFF"/>
                  </a:bgClr>
                </a:pattFill>
                <a:miter lim="800000"/>
                <a:headEnd/>
                <a:tailEnd/>
              </a14:hiddenLine>
            </a:ext>
          </a:extLst>
        </p:spPr>
        <p:txBody>
          <a:bodyPr wrap="none" anchor="ctr"/>
          <a:lstStyle/>
          <a:p>
            <a:pPr algn="ctr" eaLnBrk="1" hangingPunct="1"/>
            <a:r>
              <a:rPr lang="en-US" sz="1200" b="1" dirty="0">
                <a:solidFill>
                  <a:srgbClr val="000000"/>
                </a:solidFill>
                <a:latin typeface="Arial" panose="020B0604020202020204" pitchFamily="34" charset="0"/>
                <a:cs typeface="Arial" panose="020B0604020202020204" pitchFamily="34" charset="0"/>
              </a:rPr>
              <a:t>WEWENANG</a:t>
            </a:r>
          </a:p>
          <a:p>
            <a:pPr eaLnBrk="1" hangingPunct="1">
              <a:buFontTx/>
              <a:buChar char="-"/>
            </a:pPr>
            <a:r>
              <a:rPr lang="en-US" sz="1200" b="1" dirty="0">
                <a:solidFill>
                  <a:srgbClr val="000000"/>
                </a:solidFill>
                <a:latin typeface="Arial" panose="020B0604020202020204" pitchFamily="34" charset="0"/>
                <a:cs typeface="Arial" panose="020B0604020202020204" pitchFamily="34" charset="0"/>
              </a:rPr>
              <a:t> PENYIDIKAN</a:t>
            </a:r>
          </a:p>
          <a:p>
            <a:pPr eaLnBrk="1" hangingPunct="1">
              <a:buFontTx/>
              <a:buChar char="-"/>
            </a:pPr>
            <a:r>
              <a:rPr lang="en-US" sz="1200" b="1" dirty="0">
                <a:solidFill>
                  <a:srgbClr val="000000"/>
                </a:solidFill>
                <a:latin typeface="Arial" panose="020B0604020202020204" pitchFamily="34" charset="0"/>
                <a:cs typeface="Arial" panose="020B0604020202020204" pitchFamily="34" charset="0"/>
              </a:rPr>
              <a:t> PENUNTUTAN</a:t>
            </a:r>
          </a:p>
          <a:p>
            <a:pPr eaLnBrk="1" hangingPunct="1">
              <a:buFontTx/>
              <a:buChar char="-"/>
            </a:pPr>
            <a:r>
              <a:rPr lang="en-US" sz="1200" b="1" dirty="0">
                <a:solidFill>
                  <a:srgbClr val="000000"/>
                </a:solidFill>
                <a:latin typeface="Arial" panose="020B0604020202020204" pitchFamily="34" charset="0"/>
                <a:cs typeface="Arial" panose="020B0604020202020204" pitchFamily="34" charset="0"/>
              </a:rPr>
              <a:t> PERADILAN</a:t>
            </a:r>
          </a:p>
          <a:p>
            <a:pPr algn="ctr" eaLnBrk="1" hangingPunct="1"/>
            <a:endParaRPr lang="en-US" sz="1200" b="1" dirty="0">
              <a:solidFill>
                <a:srgbClr val="000000"/>
              </a:solidFill>
              <a:latin typeface="Arial" panose="020B0604020202020204" pitchFamily="34" charset="0"/>
              <a:cs typeface="Arial" panose="020B0604020202020204" pitchFamily="34" charset="0"/>
            </a:endParaRPr>
          </a:p>
        </p:txBody>
      </p:sp>
      <p:sp>
        <p:nvSpPr>
          <p:cNvPr id="21521" name="Rectangle 35"/>
          <p:cNvSpPr>
            <a:spLocks noChangeArrowheads="1"/>
          </p:cNvSpPr>
          <p:nvPr/>
        </p:nvSpPr>
        <p:spPr bwMode="auto">
          <a:xfrm>
            <a:off x="7516813" y="3068639"/>
            <a:ext cx="1457325" cy="865187"/>
          </a:xfrm>
          <a:prstGeom prst="rect">
            <a:avLst/>
          </a:prstGeom>
          <a:solidFill>
            <a:srgbClr val="FFFF00"/>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eaLnBrk="1" hangingPunct="1"/>
            <a:r>
              <a:rPr lang="en-US" sz="1400" b="1" dirty="0">
                <a:solidFill>
                  <a:srgbClr val="000000"/>
                </a:solidFill>
                <a:latin typeface="Arial" panose="020B0604020202020204" pitchFamily="34" charset="0"/>
                <a:cs typeface="Arial" panose="020B0604020202020204" pitchFamily="34" charset="0"/>
              </a:rPr>
              <a:t>WEWENANG</a:t>
            </a:r>
          </a:p>
          <a:p>
            <a:pPr algn="ctr" eaLnBrk="1" hangingPunct="1"/>
            <a:endParaRPr lang="en-US" sz="1400" b="1" dirty="0">
              <a:solidFill>
                <a:srgbClr val="000000"/>
              </a:solidFill>
              <a:latin typeface="Arial" panose="020B0604020202020204" pitchFamily="34" charset="0"/>
              <a:cs typeface="Arial" panose="020B0604020202020204" pitchFamily="34" charset="0"/>
            </a:endParaRPr>
          </a:p>
          <a:p>
            <a:pPr algn="ctr" eaLnBrk="1" hangingPunct="1"/>
            <a:r>
              <a:rPr lang="en-US" sz="1400" b="1" dirty="0">
                <a:solidFill>
                  <a:srgbClr val="000000"/>
                </a:solidFill>
                <a:latin typeface="Arial" panose="020B0604020202020204" pitchFamily="34" charset="0"/>
                <a:cs typeface="Arial" panose="020B0604020202020204" pitchFamily="34" charset="0"/>
              </a:rPr>
              <a:t>PENYIDIKAN</a:t>
            </a:r>
          </a:p>
        </p:txBody>
      </p:sp>
      <p:sp>
        <p:nvSpPr>
          <p:cNvPr id="138276" name="Rectangle 36"/>
          <p:cNvSpPr>
            <a:spLocks noChangeArrowheads="1"/>
          </p:cNvSpPr>
          <p:nvPr/>
        </p:nvSpPr>
        <p:spPr bwMode="auto">
          <a:xfrm>
            <a:off x="6505420" y="4652964"/>
            <a:ext cx="1325562" cy="935037"/>
          </a:xfrm>
          <a:prstGeom prst="rect">
            <a:avLst/>
          </a:prstGeom>
          <a:solidFill>
            <a:schemeClr val="tx1"/>
          </a:solidFill>
          <a:ln>
            <a:noFill/>
          </a:ln>
          <a:effectLst>
            <a:prstShdw prst="shdw18" dist="17961" dir="13500000">
              <a:srgbClr val="777777">
                <a:gamma/>
                <a:shade val="60000"/>
                <a:invGamma/>
              </a:srgbClr>
            </a:prstShdw>
          </a:effectLst>
          <a:extLst/>
        </p:spPr>
        <p:txBody>
          <a:bodyPr wrap="none" anchor="ctr"/>
          <a:lstStyle/>
          <a:p>
            <a:pPr algn="ctr" eaLnBrk="1" hangingPunct="1">
              <a:defRPr/>
            </a:pPr>
            <a:r>
              <a:rPr lang="en-US" sz="1200" b="1" dirty="0">
                <a:solidFill>
                  <a:schemeClr val="bg1"/>
                </a:solidFill>
                <a:latin typeface="Arial" panose="020B0604020202020204" pitchFamily="34" charset="0"/>
                <a:cs typeface="Arial" panose="020B0604020202020204" pitchFamily="34" charset="0"/>
              </a:rPr>
              <a:t>WEWENANG</a:t>
            </a:r>
          </a:p>
          <a:p>
            <a:pPr algn="ctr" eaLnBrk="1" hangingPunct="1">
              <a:defRPr/>
            </a:pPr>
            <a:endParaRPr lang="en-US" sz="1200" b="1" dirty="0">
              <a:solidFill>
                <a:schemeClr val="bg1"/>
              </a:solidFill>
              <a:latin typeface="Arial" panose="020B0604020202020204" pitchFamily="34" charset="0"/>
              <a:cs typeface="Arial" panose="020B0604020202020204" pitchFamily="34" charset="0"/>
            </a:endParaRPr>
          </a:p>
          <a:p>
            <a:pPr eaLnBrk="1" hangingPunct="1">
              <a:buFontTx/>
              <a:buChar char="-"/>
              <a:defRPr/>
            </a:pPr>
            <a:r>
              <a:rPr lang="en-US" sz="1200" b="1" dirty="0">
                <a:solidFill>
                  <a:schemeClr val="bg1"/>
                </a:solidFill>
                <a:latin typeface="Arial" panose="020B0604020202020204" pitchFamily="34" charset="0"/>
                <a:cs typeface="Arial" panose="020B0604020202020204" pitchFamily="34" charset="0"/>
              </a:rPr>
              <a:t> PENYIDIKAN</a:t>
            </a:r>
          </a:p>
          <a:p>
            <a:pPr eaLnBrk="1" hangingPunct="1">
              <a:buFontTx/>
              <a:buChar char="-"/>
              <a:defRPr/>
            </a:pPr>
            <a:r>
              <a:rPr lang="en-US" sz="1200" b="1" dirty="0">
                <a:solidFill>
                  <a:schemeClr val="bg1"/>
                </a:solidFill>
                <a:latin typeface="Arial" panose="020B0604020202020204" pitchFamily="34" charset="0"/>
                <a:cs typeface="Arial" panose="020B0604020202020204" pitchFamily="34" charset="0"/>
              </a:rPr>
              <a:t> PENUNTUTAN</a:t>
            </a:r>
          </a:p>
          <a:p>
            <a:pPr algn="ctr" eaLnBrk="1" hangingPunct="1">
              <a:defRPr/>
            </a:pPr>
            <a:endParaRPr lang="en-US" sz="1200" b="1" dirty="0">
              <a:solidFill>
                <a:srgbClr val="000000"/>
              </a:solidFill>
              <a:latin typeface="Arial" panose="020B0604020202020204" pitchFamily="34" charset="0"/>
              <a:cs typeface="Arial" panose="020B0604020202020204" pitchFamily="34" charset="0"/>
            </a:endParaRPr>
          </a:p>
        </p:txBody>
      </p:sp>
      <p:sp>
        <p:nvSpPr>
          <p:cNvPr id="21523" name="AutoShape 37"/>
          <p:cNvSpPr>
            <a:spLocks noChangeArrowheads="1"/>
          </p:cNvSpPr>
          <p:nvPr/>
        </p:nvSpPr>
        <p:spPr bwMode="auto">
          <a:xfrm>
            <a:off x="5567553" y="2022715"/>
            <a:ext cx="1001522" cy="504825"/>
          </a:xfrm>
          <a:prstGeom prst="rightArrow">
            <a:avLst>
              <a:gd name="adj1" fmla="val 50000"/>
              <a:gd name="adj2" fmla="val 43475"/>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4" name="AutoShape 38"/>
          <p:cNvSpPr>
            <a:spLocks noChangeArrowheads="1"/>
          </p:cNvSpPr>
          <p:nvPr/>
        </p:nvSpPr>
        <p:spPr bwMode="auto">
          <a:xfrm>
            <a:off x="5611621" y="4868864"/>
            <a:ext cx="876300" cy="504825"/>
          </a:xfrm>
          <a:prstGeom prst="rightArrow">
            <a:avLst>
              <a:gd name="adj1" fmla="val 50000"/>
              <a:gd name="adj2" fmla="val 43396"/>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5" name="AutoShape 39"/>
          <p:cNvSpPr>
            <a:spLocks noChangeArrowheads="1"/>
          </p:cNvSpPr>
          <p:nvPr/>
        </p:nvSpPr>
        <p:spPr bwMode="auto">
          <a:xfrm>
            <a:off x="5589491" y="3284539"/>
            <a:ext cx="1927321" cy="504825"/>
          </a:xfrm>
          <a:prstGeom prst="rightArrow">
            <a:avLst>
              <a:gd name="adj1" fmla="val 50000"/>
              <a:gd name="adj2" fmla="val 93318"/>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WordArt 3"/>
          <p:cNvSpPr>
            <a:spLocks noChangeArrowheads="1" noChangeShapeType="1" noTextEdit="1"/>
          </p:cNvSpPr>
          <p:nvPr/>
        </p:nvSpPr>
        <p:spPr bwMode="auto">
          <a:xfrm>
            <a:off x="7076257" y="758906"/>
            <a:ext cx="5112568" cy="604530"/>
          </a:xfrm>
          <a:prstGeom prst="rect">
            <a:avLst/>
          </a:prstGeom>
        </p:spPr>
        <p:txBody>
          <a:bodyPr wrap="none" fromWordArt="1">
            <a:prstTxWarp prst="textPlain">
              <a:avLst>
                <a:gd name="adj" fmla="val 49716"/>
              </a:avLst>
            </a:prstTxWarp>
          </a:bodyPr>
          <a:lstStyle/>
          <a:p>
            <a:pPr algn="ctr" eaLnBrk="1" hangingPunct="1"/>
            <a:endParaRPr lang="en-US" sz="3200" b="1" u="sng" dirty="0"/>
          </a:p>
        </p:txBody>
      </p:sp>
      <p:sp>
        <p:nvSpPr>
          <p:cNvPr id="29" name="AutoShape 12">
            <a:extLst>
              <a:ext uri="{FF2B5EF4-FFF2-40B4-BE49-F238E27FC236}">
                <a16:creationId xmlns:a16="http://schemas.microsoft.com/office/drawing/2014/main" id="{35871B2F-1D3E-4B9E-AD6E-0979C936970C}"/>
              </a:ext>
            </a:extLst>
          </p:cNvPr>
          <p:cNvSpPr>
            <a:spLocks noChangeArrowheads="1"/>
          </p:cNvSpPr>
          <p:nvPr/>
        </p:nvSpPr>
        <p:spPr bwMode="auto">
          <a:xfrm>
            <a:off x="621734" y="115421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 name="AutoShape 22">
            <a:extLst>
              <a:ext uri="{FF2B5EF4-FFF2-40B4-BE49-F238E27FC236}">
                <a16:creationId xmlns:a16="http://schemas.microsoft.com/office/drawing/2014/main" id="{230975FA-1395-4D1A-ACBF-A049ADFE95D8}"/>
              </a:ext>
            </a:extLst>
          </p:cNvPr>
          <p:cNvSpPr>
            <a:spLocks noChangeArrowheads="1"/>
          </p:cNvSpPr>
          <p:nvPr/>
        </p:nvSpPr>
        <p:spPr bwMode="gray">
          <a:xfrm>
            <a:off x="1245637" y="516337"/>
            <a:ext cx="6875063" cy="1006475"/>
          </a:xfrm>
          <a:prstGeom prst="roundRect">
            <a:avLst>
              <a:gd name="adj" fmla="val 50000"/>
            </a:avLst>
          </a:prstGeom>
          <a:gradFill rotWithShape="1">
            <a:gsLst>
              <a:gs pos="0">
                <a:srgbClr val="49ACE3"/>
              </a:gs>
              <a:gs pos="50000">
                <a:srgbClr val="49ACE3">
                  <a:gamma/>
                  <a:tint val="24314"/>
                  <a:invGamma/>
                </a:srgbClr>
              </a:gs>
              <a:gs pos="100000">
                <a:srgbClr val="49ACE3"/>
              </a:gs>
            </a:gsLst>
            <a:lin ang="0" scaled="1"/>
          </a:gradFill>
          <a:ln w="38100" algn="ctr">
            <a:solidFill>
              <a:srgbClr val="FFFFFF"/>
            </a:solidFill>
            <a:round/>
            <a:headEnd/>
            <a:tailEnd/>
          </a:ln>
          <a:effectLst>
            <a:outerShdw dist="63500" dir="3187806" algn="ctr" rotWithShape="0">
              <a:srgbClr val="B2B2B2"/>
            </a:outerShdw>
          </a:effectLst>
        </p:spPr>
        <p:txBody>
          <a:bodyPr wrap="none" anchor="ctr"/>
          <a:lstStyle/>
          <a:p>
            <a:pPr algn="ctr"/>
            <a:r>
              <a:rPr lang="en-US" sz="2800" b="1" dirty="0">
                <a:latin typeface="Cambria Math" panose="02040503050406030204" pitchFamily="18" charset="0"/>
                <a:ea typeface="Cambria Math" panose="02040503050406030204" pitchFamily="18" charset="0"/>
              </a:rPr>
              <a:t>LEMBAGA GAKKUM YG MELAKUKAN</a:t>
            </a:r>
          </a:p>
          <a:p>
            <a:pPr algn="ctr"/>
            <a:r>
              <a:rPr lang="en-US" sz="2800" b="1" dirty="0">
                <a:latin typeface="Cambria Math" panose="02040503050406030204" pitchFamily="18" charset="0"/>
                <a:ea typeface="Cambria Math" panose="02040503050406030204" pitchFamily="18" charset="0"/>
              </a:rPr>
              <a:t> </a:t>
            </a:r>
            <a:r>
              <a:rPr lang="en-US" sz="2800" b="1" u="sng" dirty="0">
                <a:latin typeface="Cambria Math" panose="02040503050406030204" pitchFamily="18" charset="0"/>
                <a:ea typeface="Cambria Math" panose="02040503050406030204" pitchFamily="18" charset="0"/>
              </a:rPr>
              <a:t>PEMBERANTASAN KORUPSI</a:t>
            </a:r>
          </a:p>
        </p:txBody>
      </p:sp>
      <p:pic>
        <p:nvPicPr>
          <p:cNvPr id="32" name="Picture 9" descr="C:\Users\HERMAN\Desktop\merahputihben.gif">
            <a:extLst>
              <a:ext uri="{FF2B5EF4-FFF2-40B4-BE49-F238E27FC236}">
                <a16:creationId xmlns:a16="http://schemas.microsoft.com/office/drawing/2014/main" id="{B00F2EC9-7E10-42F7-8DAB-948BE612BA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441" y="410443"/>
            <a:ext cx="1272392" cy="129614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a:extLst>
              <a:ext uri="{FF2B5EF4-FFF2-40B4-BE49-F238E27FC236}">
                <a16:creationId xmlns:a16="http://schemas.microsoft.com/office/drawing/2014/main" id="{03926FC9-97A2-4BAF-A006-A8C68D74A1DB}"/>
              </a:ext>
            </a:extLst>
          </p:cNvPr>
          <p:cNvPicPr>
            <a:picLocks noChangeAspect="1"/>
          </p:cNvPicPr>
          <p:nvPr/>
        </p:nvPicPr>
        <p:blipFill>
          <a:blip r:embed="rId4"/>
          <a:stretch>
            <a:fillRect/>
          </a:stretch>
        </p:blipFill>
        <p:spPr>
          <a:xfrm>
            <a:off x="11523263" y="6212510"/>
            <a:ext cx="585267" cy="609653"/>
          </a:xfrm>
          <a:prstGeom prst="rect">
            <a:avLst/>
          </a:prstGeom>
        </p:spPr>
      </p:pic>
      <p:sp>
        <p:nvSpPr>
          <p:cNvPr id="34" name="TextBox 33">
            <a:extLst>
              <a:ext uri="{FF2B5EF4-FFF2-40B4-BE49-F238E27FC236}">
                <a16:creationId xmlns:a16="http://schemas.microsoft.com/office/drawing/2014/main" id="{6C63F3A4-06D6-4996-A11D-C963D3FD7B8B}"/>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spTree>
    <p:extLst>
      <p:ext uri="{BB962C8B-B14F-4D97-AF65-F5344CB8AC3E}">
        <p14:creationId xmlns:p14="http://schemas.microsoft.com/office/powerpoint/2010/main" val="9286673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B869B4B-2FF1-4894-A012-AD68C63FC469}"/>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6" name="Picture 15">
            <a:extLst>
              <a:ext uri="{FF2B5EF4-FFF2-40B4-BE49-F238E27FC236}">
                <a16:creationId xmlns:a16="http://schemas.microsoft.com/office/drawing/2014/main" id="{BD736617-A412-4499-9A99-0A6DC0031348}"/>
              </a:ext>
            </a:extLst>
          </p:cNvPr>
          <p:cNvPicPr>
            <a:picLocks noChangeAspect="1"/>
          </p:cNvPicPr>
          <p:nvPr/>
        </p:nvPicPr>
        <p:blipFill>
          <a:blip r:embed="rId3"/>
          <a:stretch>
            <a:fillRect/>
          </a:stretch>
        </p:blipFill>
        <p:spPr>
          <a:xfrm>
            <a:off x="11523263" y="6212510"/>
            <a:ext cx="585267" cy="609653"/>
          </a:xfrm>
          <a:prstGeom prst="rect">
            <a:avLst/>
          </a:prstGeom>
        </p:spPr>
      </p:pic>
      <p:cxnSp>
        <p:nvCxnSpPr>
          <p:cNvPr id="7" name="Straight Connector 6">
            <a:extLst>
              <a:ext uri="{FF2B5EF4-FFF2-40B4-BE49-F238E27FC236}">
                <a16:creationId xmlns:a16="http://schemas.microsoft.com/office/drawing/2014/main" id="{7AFE0CE0-242B-4527-AB98-D6BCD0550AA1}"/>
              </a:ext>
            </a:extLst>
          </p:cNvPr>
          <p:cNvCxnSpPr>
            <a:cxnSpLocks/>
          </p:cNvCxnSpPr>
          <p:nvPr/>
        </p:nvCxnSpPr>
        <p:spPr>
          <a:xfrm>
            <a:off x="1476260" y="4136398"/>
            <a:ext cx="925416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1D8924CD-C596-477C-8A2E-0EAB41A15A14}"/>
              </a:ext>
            </a:extLst>
          </p:cNvPr>
          <p:cNvSpPr/>
          <p:nvPr/>
        </p:nvSpPr>
        <p:spPr>
          <a:xfrm>
            <a:off x="629577" y="3056628"/>
            <a:ext cx="10929669" cy="954107"/>
          </a:xfrm>
          <a:prstGeom prst="rect">
            <a:avLst/>
          </a:prstGeom>
        </p:spPr>
        <p:txBody>
          <a:bodyPr wrap="square">
            <a:spAutoFit/>
          </a:bodyPr>
          <a:lstStyle/>
          <a:p>
            <a:pPr algn="ctr"/>
            <a:r>
              <a:rPr lang="en-US" sz="2800" b="1" dirty="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a:t>MEKANISME PENYELIDIKAN/PENYIDIKAN</a:t>
            </a:r>
          </a:p>
          <a:p>
            <a:pPr algn="ctr"/>
            <a:r>
              <a:rPr lang="en-US" sz="2800" b="1" dirty="0">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a:t> TINDAK PIDANA KORUPSI</a:t>
            </a:r>
          </a:p>
        </p:txBody>
      </p:sp>
      <p:cxnSp>
        <p:nvCxnSpPr>
          <p:cNvPr id="10" name="Straight Connector 9">
            <a:extLst>
              <a:ext uri="{FF2B5EF4-FFF2-40B4-BE49-F238E27FC236}">
                <a16:creationId xmlns:a16="http://schemas.microsoft.com/office/drawing/2014/main" id="{F2E54113-AD60-4529-9CC8-61104F0F780D}"/>
              </a:ext>
            </a:extLst>
          </p:cNvPr>
          <p:cNvCxnSpPr>
            <a:cxnSpLocks/>
          </p:cNvCxnSpPr>
          <p:nvPr/>
        </p:nvCxnSpPr>
        <p:spPr>
          <a:xfrm>
            <a:off x="1476260" y="2951488"/>
            <a:ext cx="9254169"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923747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WordArt 3"/>
          <p:cNvSpPr>
            <a:spLocks noChangeArrowheads="1" noChangeShapeType="1" noTextEdit="1"/>
          </p:cNvSpPr>
          <p:nvPr/>
        </p:nvSpPr>
        <p:spPr bwMode="auto">
          <a:xfrm>
            <a:off x="2674108" y="924956"/>
            <a:ext cx="5657850" cy="495300"/>
          </a:xfrm>
          <a:prstGeom prst="rect">
            <a:avLst/>
          </a:prstGeom>
        </p:spPr>
        <p:txBody>
          <a:bodyPr wrap="none" fromWordArt="1">
            <a:prstTxWarp prst="textPlain">
              <a:avLst>
                <a:gd name="adj" fmla="val 50000"/>
              </a:avLst>
            </a:prstTxWarp>
          </a:bodyPr>
          <a:lstStyle/>
          <a:p>
            <a:pPr algn="ctr"/>
            <a:endParaRPr lang="en-US" sz="2800" kern="10" dirty="0">
              <a:ln w="9525">
                <a:solidFill>
                  <a:srgbClr val="000000"/>
                </a:solidFill>
                <a:round/>
                <a:headEnd/>
                <a:tailEnd/>
              </a:ln>
              <a:latin typeface="Arial Black"/>
            </a:endParaRPr>
          </a:p>
        </p:txBody>
      </p:sp>
      <p:sp>
        <p:nvSpPr>
          <p:cNvPr id="23556" name="AutoShape 4"/>
          <p:cNvSpPr>
            <a:spLocks noChangeArrowheads="1"/>
          </p:cNvSpPr>
          <p:nvPr/>
        </p:nvSpPr>
        <p:spPr bwMode="auto">
          <a:xfrm>
            <a:off x="1334191" y="2807515"/>
            <a:ext cx="1873250" cy="1368425"/>
          </a:xfrm>
          <a:prstGeom prst="star16">
            <a:avLst>
              <a:gd name="adj" fmla="val 37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solidFill>
                <a:srgbClr val="FFFF00"/>
              </a:solidFill>
            </a:endParaRPr>
          </a:p>
        </p:txBody>
      </p:sp>
      <p:sp>
        <p:nvSpPr>
          <p:cNvPr id="23557" name="Text Box 6"/>
          <p:cNvSpPr txBox="1">
            <a:spLocks noChangeArrowheads="1"/>
          </p:cNvSpPr>
          <p:nvPr/>
        </p:nvSpPr>
        <p:spPr bwMode="auto">
          <a:xfrm>
            <a:off x="1701801" y="3208338"/>
            <a:ext cx="1131887"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600" b="1" dirty="0">
                <a:solidFill>
                  <a:srgbClr val="FFFF00"/>
                </a:solidFill>
              </a:rPr>
              <a:t>INFO/LAP</a:t>
            </a:r>
          </a:p>
          <a:p>
            <a:pPr algn="ctr"/>
            <a:r>
              <a:rPr lang="en-US" sz="1600" b="1" dirty="0">
                <a:solidFill>
                  <a:srgbClr val="FFFF00"/>
                </a:solidFill>
              </a:rPr>
              <a:t>DITELITI</a:t>
            </a:r>
          </a:p>
        </p:txBody>
      </p:sp>
      <p:sp>
        <p:nvSpPr>
          <p:cNvPr id="23558" name="Text Box 7"/>
          <p:cNvSpPr txBox="1">
            <a:spLocks noChangeArrowheads="1"/>
          </p:cNvSpPr>
          <p:nvPr/>
        </p:nvSpPr>
        <p:spPr bwMode="auto">
          <a:xfrm>
            <a:off x="1609725" y="4962525"/>
            <a:ext cx="1029449" cy="1384995"/>
          </a:xfrm>
          <a:prstGeom prst="rect">
            <a:avLst/>
          </a:prstGeom>
          <a:solidFill>
            <a:srgbClr val="75ED6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buFontTx/>
              <a:buChar char="-"/>
            </a:pPr>
            <a:r>
              <a:rPr lang="en-US" sz="1200" dirty="0" err="1">
                <a:solidFill>
                  <a:srgbClr val="000000"/>
                </a:solidFill>
              </a:rPr>
              <a:t>inspektorat</a:t>
            </a:r>
            <a:r>
              <a:rPr lang="en-US" sz="1200" dirty="0">
                <a:solidFill>
                  <a:srgbClr val="000000"/>
                </a:solidFill>
              </a:rPr>
              <a:t> </a:t>
            </a:r>
          </a:p>
          <a:p>
            <a:pPr>
              <a:buFontTx/>
              <a:buChar char="-"/>
            </a:pPr>
            <a:r>
              <a:rPr lang="en-US" sz="1200" dirty="0">
                <a:solidFill>
                  <a:srgbClr val="000000"/>
                </a:solidFill>
              </a:rPr>
              <a:t>BPK/BPKP</a:t>
            </a:r>
          </a:p>
          <a:p>
            <a:pPr>
              <a:buFontTx/>
              <a:buChar char="-"/>
            </a:pPr>
            <a:r>
              <a:rPr lang="en-US" sz="1200" dirty="0" err="1">
                <a:solidFill>
                  <a:srgbClr val="000000"/>
                </a:solidFill>
              </a:rPr>
              <a:t>Intelejen</a:t>
            </a:r>
            <a:endParaRPr lang="en-US" sz="1200" dirty="0">
              <a:solidFill>
                <a:srgbClr val="000000"/>
              </a:solidFill>
            </a:endParaRPr>
          </a:p>
          <a:p>
            <a:pPr>
              <a:buFontTx/>
              <a:buChar char="-"/>
            </a:pPr>
            <a:r>
              <a:rPr lang="en-US" sz="1200" dirty="0">
                <a:solidFill>
                  <a:srgbClr val="000000"/>
                </a:solidFill>
              </a:rPr>
              <a:t>DPR</a:t>
            </a:r>
          </a:p>
          <a:p>
            <a:pPr>
              <a:buFontTx/>
              <a:buChar char="-"/>
            </a:pPr>
            <a:r>
              <a:rPr lang="en-US" sz="1200" dirty="0">
                <a:solidFill>
                  <a:srgbClr val="000000"/>
                </a:solidFill>
              </a:rPr>
              <a:t>LSM</a:t>
            </a:r>
          </a:p>
          <a:p>
            <a:pPr>
              <a:buFontTx/>
              <a:buChar char="-"/>
            </a:pPr>
            <a:r>
              <a:rPr lang="en-US" sz="1200" dirty="0" err="1">
                <a:solidFill>
                  <a:srgbClr val="000000"/>
                </a:solidFill>
              </a:rPr>
              <a:t>Masy</a:t>
            </a:r>
            <a:r>
              <a:rPr lang="en-US" sz="1200" dirty="0">
                <a:solidFill>
                  <a:srgbClr val="000000"/>
                </a:solidFill>
              </a:rPr>
              <a:t> </a:t>
            </a:r>
          </a:p>
          <a:p>
            <a:pPr>
              <a:buFontTx/>
              <a:buChar char="-"/>
            </a:pPr>
            <a:r>
              <a:rPr lang="en-US" sz="1200" dirty="0" err="1">
                <a:solidFill>
                  <a:srgbClr val="000000"/>
                </a:solidFill>
              </a:rPr>
              <a:t>Dll</a:t>
            </a:r>
            <a:endParaRPr lang="en-US" sz="1200" dirty="0">
              <a:solidFill>
                <a:srgbClr val="000000"/>
              </a:solidFill>
            </a:endParaRPr>
          </a:p>
        </p:txBody>
      </p:sp>
      <p:sp>
        <p:nvSpPr>
          <p:cNvPr id="23559" name="AutoShape 8"/>
          <p:cNvSpPr>
            <a:spLocks noChangeArrowheads="1"/>
          </p:cNvSpPr>
          <p:nvPr/>
        </p:nvSpPr>
        <p:spPr bwMode="auto">
          <a:xfrm>
            <a:off x="1846263" y="4292601"/>
            <a:ext cx="576263" cy="576263"/>
          </a:xfrm>
          <a:prstGeom prst="upArrow">
            <a:avLst>
              <a:gd name="adj1" fmla="val 50000"/>
              <a:gd name="adj2" fmla="val 25000"/>
            </a:avLst>
          </a:prstGeom>
          <a:solidFill>
            <a:srgbClr val="EB070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3560" name="Text Box 10"/>
          <p:cNvSpPr txBox="1">
            <a:spLocks noChangeArrowheads="1"/>
          </p:cNvSpPr>
          <p:nvPr/>
        </p:nvSpPr>
        <p:spPr bwMode="auto">
          <a:xfrm>
            <a:off x="3989388" y="3406775"/>
            <a:ext cx="1230313" cy="527050"/>
          </a:xfrm>
          <a:prstGeom prst="rect">
            <a:avLst/>
          </a:prstGeom>
          <a:solidFill>
            <a:srgbClr val="00FF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400" dirty="0">
                <a:solidFill>
                  <a:srgbClr val="000000"/>
                </a:solidFill>
              </a:rPr>
              <a:t>LAPORAN</a:t>
            </a:r>
          </a:p>
          <a:p>
            <a:pPr algn="ctr"/>
            <a:r>
              <a:rPr lang="en-US" sz="1400" dirty="0">
                <a:solidFill>
                  <a:srgbClr val="000000"/>
                </a:solidFill>
              </a:rPr>
              <a:t>INFORMASI </a:t>
            </a:r>
          </a:p>
        </p:txBody>
      </p:sp>
      <p:sp>
        <p:nvSpPr>
          <p:cNvPr id="23561" name="Text Box 11"/>
          <p:cNvSpPr txBox="1">
            <a:spLocks noChangeArrowheads="1"/>
          </p:cNvSpPr>
          <p:nvPr/>
        </p:nvSpPr>
        <p:spPr bwMode="auto">
          <a:xfrm>
            <a:off x="2401888" y="4386263"/>
            <a:ext cx="1477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200"/>
              <a:t>Sesuai dg pasal 3</a:t>
            </a:r>
          </a:p>
          <a:p>
            <a:r>
              <a:rPr lang="en-US" sz="1200"/>
              <a:t>PP No 71 Th 2000 </a:t>
            </a:r>
          </a:p>
        </p:txBody>
      </p:sp>
      <p:sp>
        <p:nvSpPr>
          <p:cNvPr id="23562" name="AutoShape 12"/>
          <p:cNvSpPr>
            <a:spLocks noChangeArrowheads="1"/>
          </p:cNvSpPr>
          <p:nvPr/>
        </p:nvSpPr>
        <p:spPr bwMode="auto">
          <a:xfrm>
            <a:off x="3216275" y="3429000"/>
            <a:ext cx="663576" cy="431800"/>
          </a:xfrm>
          <a:prstGeom prst="rightArrow">
            <a:avLst>
              <a:gd name="adj1" fmla="val 50000"/>
              <a:gd name="adj2" fmla="val 29044"/>
            </a:avLst>
          </a:prstGeom>
          <a:solidFill>
            <a:srgbClr val="EB070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3" name="AutoShape 13"/>
          <p:cNvSpPr>
            <a:spLocks noChangeArrowheads="1"/>
          </p:cNvSpPr>
          <p:nvPr/>
        </p:nvSpPr>
        <p:spPr bwMode="auto">
          <a:xfrm>
            <a:off x="5329238" y="3429000"/>
            <a:ext cx="693737" cy="431800"/>
          </a:xfrm>
          <a:prstGeom prst="rightArrow">
            <a:avLst>
              <a:gd name="adj1" fmla="val 50000"/>
              <a:gd name="adj2" fmla="val 29136"/>
            </a:avLst>
          </a:prstGeom>
          <a:solidFill>
            <a:srgbClr val="EB070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1086" name="Oval 14"/>
          <p:cNvSpPr>
            <a:spLocks noChangeArrowheads="1"/>
          </p:cNvSpPr>
          <p:nvPr/>
        </p:nvSpPr>
        <p:spPr bwMode="auto">
          <a:xfrm>
            <a:off x="6094413" y="3213100"/>
            <a:ext cx="1008063" cy="865188"/>
          </a:xfrm>
          <a:prstGeom prst="ellipse">
            <a:avLst/>
          </a:prstGeom>
          <a:gradFill rotWithShape="1">
            <a:gsLst>
              <a:gs pos="0">
                <a:srgbClr val="777777"/>
              </a:gs>
              <a:gs pos="50000">
                <a:schemeClr val="tx1"/>
              </a:gs>
              <a:gs pos="100000">
                <a:srgbClr val="777777"/>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solidFill>
                  <a:schemeClr val="bg1"/>
                </a:solidFill>
              </a:rPr>
              <a:t>LIDIK</a:t>
            </a:r>
          </a:p>
        </p:txBody>
      </p:sp>
      <p:sp>
        <p:nvSpPr>
          <p:cNvPr id="23565" name="Text Box 16"/>
          <p:cNvSpPr txBox="1">
            <a:spLocks noChangeArrowheads="1"/>
          </p:cNvSpPr>
          <p:nvPr/>
        </p:nvSpPr>
        <p:spPr bwMode="auto">
          <a:xfrm>
            <a:off x="7515225" y="2058988"/>
            <a:ext cx="1569340" cy="738664"/>
          </a:xfrm>
          <a:prstGeom prst="rect">
            <a:avLst/>
          </a:prstGeom>
          <a:solidFill>
            <a:srgbClr val="00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400">
                <a:solidFill>
                  <a:srgbClr val="000000"/>
                </a:solidFill>
              </a:rPr>
              <a:t>LIDIK TERBUKA </a:t>
            </a:r>
          </a:p>
          <a:p>
            <a:pPr>
              <a:buFontTx/>
              <a:buChar char="-"/>
            </a:pPr>
            <a:r>
              <a:rPr lang="en-US" sz="1400">
                <a:solidFill>
                  <a:srgbClr val="000000"/>
                </a:solidFill>
              </a:rPr>
              <a:t>Wawancara</a:t>
            </a:r>
          </a:p>
          <a:p>
            <a:pPr>
              <a:buFontTx/>
              <a:buChar char="-"/>
            </a:pPr>
            <a:r>
              <a:rPr lang="en-US" sz="1400">
                <a:solidFill>
                  <a:srgbClr val="000000"/>
                </a:solidFill>
              </a:rPr>
              <a:t>Interograsi</a:t>
            </a:r>
          </a:p>
        </p:txBody>
      </p:sp>
      <p:sp>
        <p:nvSpPr>
          <p:cNvPr id="23566" name="Text Box 17"/>
          <p:cNvSpPr txBox="1">
            <a:spLocks noChangeArrowheads="1"/>
          </p:cNvSpPr>
          <p:nvPr/>
        </p:nvSpPr>
        <p:spPr bwMode="auto">
          <a:xfrm>
            <a:off x="7534276" y="4643439"/>
            <a:ext cx="1680075" cy="954107"/>
          </a:xfrm>
          <a:prstGeom prst="rect">
            <a:avLst/>
          </a:prstGeom>
          <a:solidFill>
            <a:srgbClr val="00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400" dirty="0">
                <a:solidFill>
                  <a:srgbClr val="000000"/>
                </a:solidFill>
              </a:rPr>
              <a:t>LIDIK TERTUTUP </a:t>
            </a:r>
          </a:p>
          <a:p>
            <a:pPr>
              <a:buFontTx/>
              <a:buChar char="-"/>
            </a:pPr>
            <a:r>
              <a:rPr lang="en-US" sz="1400" dirty="0" err="1">
                <a:solidFill>
                  <a:srgbClr val="000000"/>
                </a:solidFill>
              </a:rPr>
              <a:t>Observasi</a:t>
            </a:r>
            <a:endParaRPr lang="en-US" sz="1400" dirty="0">
              <a:solidFill>
                <a:srgbClr val="000000"/>
              </a:solidFill>
            </a:endParaRPr>
          </a:p>
          <a:p>
            <a:pPr>
              <a:buFontTx/>
              <a:buChar char="-"/>
            </a:pPr>
            <a:r>
              <a:rPr lang="en-US" sz="1400" dirty="0">
                <a:solidFill>
                  <a:srgbClr val="000000"/>
                </a:solidFill>
              </a:rPr>
              <a:t>Undercover</a:t>
            </a:r>
          </a:p>
          <a:p>
            <a:pPr>
              <a:buFontTx/>
              <a:buChar char="-"/>
            </a:pPr>
            <a:r>
              <a:rPr lang="en-US" sz="1400" dirty="0" err="1">
                <a:solidFill>
                  <a:srgbClr val="000000"/>
                </a:solidFill>
              </a:rPr>
              <a:t>Surveilancei</a:t>
            </a:r>
            <a:endParaRPr lang="en-US" sz="1400" dirty="0">
              <a:solidFill>
                <a:srgbClr val="000000"/>
              </a:solidFill>
            </a:endParaRPr>
          </a:p>
        </p:txBody>
      </p:sp>
      <p:sp>
        <p:nvSpPr>
          <p:cNvPr id="23567" name="Line 18"/>
          <p:cNvSpPr>
            <a:spLocks noChangeShapeType="1"/>
          </p:cNvSpPr>
          <p:nvPr/>
        </p:nvSpPr>
        <p:spPr bwMode="auto">
          <a:xfrm flipV="1">
            <a:off x="6600825" y="2420938"/>
            <a:ext cx="0" cy="792162"/>
          </a:xfrm>
          <a:prstGeom prst="line">
            <a:avLst/>
          </a:prstGeom>
          <a:noFill/>
          <a:ln w="76200">
            <a:solidFill>
              <a:srgbClr val="EB070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Line 19"/>
          <p:cNvSpPr>
            <a:spLocks noChangeShapeType="1"/>
          </p:cNvSpPr>
          <p:nvPr/>
        </p:nvSpPr>
        <p:spPr bwMode="auto">
          <a:xfrm flipV="1">
            <a:off x="6600825" y="4076701"/>
            <a:ext cx="0" cy="792163"/>
          </a:xfrm>
          <a:prstGeom prst="line">
            <a:avLst/>
          </a:prstGeom>
          <a:noFill/>
          <a:ln w="76200">
            <a:solidFill>
              <a:srgbClr val="EB070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9" name="Line 20"/>
          <p:cNvSpPr>
            <a:spLocks noChangeShapeType="1"/>
          </p:cNvSpPr>
          <p:nvPr/>
        </p:nvSpPr>
        <p:spPr bwMode="auto">
          <a:xfrm>
            <a:off x="6567774" y="2420938"/>
            <a:ext cx="862012" cy="0"/>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0" name="Line 21"/>
          <p:cNvSpPr>
            <a:spLocks noChangeShapeType="1"/>
          </p:cNvSpPr>
          <p:nvPr/>
        </p:nvSpPr>
        <p:spPr bwMode="auto">
          <a:xfrm>
            <a:off x="6566534" y="4868271"/>
            <a:ext cx="862012" cy="0"/>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1" name="AutoShape 22"/>
          <p:cNvSpPr>
            <a:spLocks noChangeArrowheads="1"/>
          </p:cNvSpPr>
          <p:nvPr/>
        </p:nvSpPr>
        <p:spPr bwMode="auto">
          <a:xfrm>
            <a:off x="7318376" y="3284539"/>
            <a:ext cx="1944687" cy="936625"/>
          </a:xfrm>
          <a:prstGeom prst="star24">
            <a:avLst>
              <a:gd name="adj" fmla="val 37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err="1">
                <a:solidFill>
                  <a:srgbClr val="FFFF00"/>
                </a:solidFill>
              </a:rPr>
              <a:t>Tuangkan</a:t>
            </a:r>
            <a:r>
              <a:rPr lang="en-US" sz="1400" dirty="0">
                <a:solidFill>
                  <a:srgbClr val="FFFF00"/>
                </a:solidFill>
              </a:rPr>
              <a:t> </a:t>
            </a:r>
            <a:r>
              <a:rPr lang="en-US" sz="1400" dirty="0" err="1">
                <a:solidFill>
                  <a:srgbClr val="FFFF00"/>
                </a:solidFill>
              </a:rPr>
              <a:t>dlm</a:t>
            </a:r>
            <a:endParaRPr lang="en-US" sz="1400" dirty="0">
              <a:solidFill>
                <a:srgbClr val="FFFF00"/>
              </a:solidFill>
            </a:endParaRPr>
          </a:p>
          <a:p>
            <a:pPr algn="ctr"/>
            <a:r>
              <a:rPr lang="en-US" sz="1400" dirty="0" err="1">
                <a:solidFill>
                  <a:srgbClr val="FFFF00"/>
                </a:solidFill>
              </a:rPr>
              <a:t>Bentuk</a:t>
            </a:r>
            <a:r>
              <a:rPr lang="en-US" sz="1400" dirty="0">
                <a:solidFill>
                  <a:srgbClr val="FFFF00"/>
                </a:solidFill>
              </a:rPr>
              <a:t> BA </a:t>
            </a:r>
            <a:r>
              <a:rPr lang="en-US" sz="1400" dirty="0" err="1">
                <a:solidFill>
                  <a:srgbClr val="FFFF00"/>
                </a:solidFill>
              </a:rPr>
              <a:t>Ket</a:t>
            </a:r>
            <a:endParaRPr lang="en-US" sz="1400" dirty="0">
              <a:solidFill>
                <a:srgbClr val="FFFF00"/>
              </a:solidFill>
            </a:endParaRPr>
          </a:p>
          <a:p>
            <a:pPr algn="ctr"/>
            <a:r>
              <a:rPr lang="en-US" sz="1400" dirty="0" err="1">
                <a:solidFill>
                  <a:srgbClr val="FFFF00"/>
                </a:solidFill>
              </a:rPr>
              <a:t>Tanpa</a:t>
            </a:r>
            <a:r>
              <a:rPr lang="en-US" sz="1400" dirty="0">
                <a:solidFill>
                  <a:srgbClr val="FFFF00"/>
                </a:solidFill>
              </a:rPr>
              <a:t> </a:t>
            </a:r>
            <a:r>
              <a:rPr lang="en-US" sz="1400" dirty="0" err="1">
                <a:solidFill>
                  <a:srgbClr val="FFFF00"/>
                </a:solidFill>
              </a:rPr>
              <a:t>Projustitis</a:t>
            </a:r>
            <a:endParaRPr lang="en-US" sz="1400" dirty="0">
              <a:solidFill>
                <a:srgbClr val="FFFF00"/>
              </a:solidFill>
            </a:endParaRPr>
          </a:p>
        </p:txBody>
      </p:sp>
      <p:sp>
        <p:nvSpPr>
          <p:cNvPr id="23572" name="AutoShape 24"/>
          <p:cNvSpPr>
            <a:spLocks noChangeArrowheads="1"/>
          </p:cNvSpPr>
          <p:nvPr/>
        </p:nvSpPr>
        <p:spPr bwMode="auto">
          <a:xfrm>
            <a:off x="7894638" y="2852738"/>
            <a:ext cx="720725" cy="360362"/>
          </a:xfrm>
          <a:prstGeom prst="downArrow">
            <a:avLst>
              <a:gd name="adj1" fmla="val 50000"/>
              <a:gd name="adj2" fmla="val 25000"/>
            </a:avLst>
          </a:prstGeom>
          <a:solidFill>
            <a:srgbClr val="EB0707"/>
          </a:solidFill>
          <a:ln w="9525">
            <a:solidFill>
              <a:srgbClr val="EB070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3573" name="AutoShape 25"/>
          <p:cNvSpPr>
            <a:spLocks noChangeArrowheads="1"/>
          </p:cNvSpPr>
          <p:nvPr/>
        </p:nvSpPr>
        <p:spPr bwMode="auto">
          <a:xfrm>
            <a:off x="7966076" y="4221163"/>
            <a:ext cx="649287" cy="360362"/>
          </a:xfrm>
          <a:prstGeom prst="upArrow">
            <a:avLst>
              <a:gd name="adj1" fmla="val 50000"/>
              <a:gd name="adj2" fmla="val 25000"/>
            </a:avLst>
          </a:prstGeom>
          <a:solidFill>
            <a:srgbClr val="EB070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3574" name="Oval 27"/>
          <p:cNvSpPr>
            <a:spLocks noChangeArrowheads="1"/>
          </p:cNvSpPr>
          <p:nvPr/>
        </p:nvSpPr>
        <p:spPr bwMode="auto">
          <a:xfrm>
            <a:off x="9577274" y="2276475"/>
            <a:ext cx="1055683" cy="1052514"/>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err="1">
                <a:solidFill>
                  <a:srgbClr val="FFFF00"/>
                </a:solidFill>
              </a:rPr>
              <a:t>Terbukti</a:t>
            </a:r>
            <a:endParaRPr lang="en-US" sz="1400" dirty="0">
              <a:solidFill>
                <a:srgbClr val="FFFF00"/>
              </a:solidFill>
            </a:endParaRPr>
          </a:p>
          <a:p>
            <a:pPr algn="ctr"/>
            <a:r>
              <a:rPr lang="en-US" sz="1400" dirty="0" err="1">
                <a:solidFill>
                  <a:srgbClr val="FFFF00"/>
                </a:solidFill>
              </a:rPr>
              <a:t>Buat</a:t>
            </a:r>
            <a:endParaRPr lang="en-US" sz="1400" dirty="0">
              <a:solidFill>
                <a:srgbClr val="FFFF00"/>
              </a:solidFill>
            </a:endParaRPr>
          </a:p>
          <a:p>
            <a:pPr algn="ctr"/>
            <a:r>
              <a:rPr lang="en-US" sz="1400" dirty="0">
                <a:solidFill>
                  <a:srgbClr val="FFFF00"/>
                </a:solidFill>
              </a:rPr>
              <a:t>Lap </a:t>
            </a:r>
            <a:r>
              <a:rPr lang="en-US" sz="1400" dirty="0" err="1">
                <a:solidFill>
                  <a:srgbClr val="FFFF00"/>
                </a:solidFill>
              </a:rPr>
              <a:t>Polisi</a:t>
            </a:r>
            <a:endParaRPr lang="en-US" sz="1400" dirty="0">
              <a:solidFill>
                <a:srgbClr val="FFFF00"/>
              </a:solidFill>
            </a:endParaRPr>
          </a:p>
        </p:txBody>
      </p:sp>
      <p:sp>
        <p:nvSpPr>
          <p:cNvPr id="23575" name="Oval 29"/>
          <p:cNvSpPr>
            <a:spLocks noChangeArrowheads="1"/>
          </p:cNvSpPr>
          <p:nvPr/>
        </p:nvSpPr>
        <p:spPr bwMode="auto">
          <a:xfrm>
            <a:off x="9608887" y="4091008"/>
            <a:ext cx="992455" cy="110692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err="1">
                <a:solidFill>
                  <a:srgbClr val="FFFF00"/>
                </a:solidFill>
              </a:rPr>
              <a:t>Tidak</a:t>
            </a:r>
            <a:r>
              <a:rPr lang="en-US" sz="1400" dirty="0">
                <a:solidFill>
                  <a:srgbClr val="FFFF00"/>
                </a:solidFill>
              </a:rPr>
              <a:t> </a:t>
            </a:r>
          </a:p>
          <a:p>
            <a:pPr algn="ctr"/>
            <a:r>
              <a:rPr lang="en-US" sz="1400" dirty="0" err="1">
                <a:solidFill>
                  <a:srgbClr val="FFFF00"/>
                </a:solidFill>
              </a:rPr>
              <a:t>Terbukti</a:t>
            </a:r>
            <a:endParaRPr lang="en-US" sz="1400" dirty="0">
              <a:solidFill>
                <a:srgbClr val="FFFF00"/>
              </a:solidFill>
            </a:endParaRPr>
          </a:p>
          <a:p>
            <a:pPr algn="ctr"/>
            <a:r>
              <a:rPr lang="en-US" sz="1400" dirty="0" err="1">
                <a:solidFill>
                  <a:srgbClr val="FFFF00"/>
                </a:solidFill>
              </a:rPr>
              <a:t>Limpahkan</a:t>
            </a:r>
            <a:endParaRPr lang="en-US" sz="1400" dirty="0">
              <a:solidFill>
                <a:srgbClr val="FFFF00"/>
              </a:solidFill>
            </a:endParaRPr>
          </a:p>
        </p:txBody>
      </p:sp>
      <p:sp>
        <p:nvSpPr>
          <p:cNvPr id="23576" name="Line 31"/>
          <p:cNvSpPr>
            <a:spLocks noChangeShapeType="1"/>
          </p:cNvSpPr>
          <p:nvPr/>
        </p:nvSpPr>
        <p:spPr bwMode="auto">
          <a:xfrm flipV="1">
            <a:off x="9118601" y="2924175"/>
            <a:ext cx="433387" cy="865188"/>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7" name="Line 32"/>
          <p:cNvSpPr>
            <a:spLocks noChangeShapeType="1"/>
          </p:cNvSpPr>
          <p:nvPr/>
        </p:nvSpPr>
        <p:spPr bwMode="auto">
          <a:xfrm>
            <a:off x="9120187" y="3789363"/>
            <a:ext cx="503238" cy="647700"/>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Rounded Rectangle 28"/>
          <p:cNvSpPr/>
          <p:nvPr/>
        </p:nvSpPr>
        <p:spPr>
          <a:xfrm>
            <a:off x="2267743" y="548680"/>
            <a:ext cx="8280920" cy="864096"/>
          </a:xfrm>
          <a:prstGeom prst="roundRect">
            <a:avLst/>
          </a:prstGeom>
          <a:solidFill>
            <a:schemeClr val="bg1">
              <a:alpha val="67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utoShape 12">
            <a:extLst>
              <a:ext uri="{FF2B5EF4-FFF2-40B4-BE49-F238E27FC236}">
                <a16:creationId xmlns:a16="http://schemas.microsoft.com/office/drawing/2014/main" id="{AC013CF2-C671-4583-BBF0-07136C063588}"/>
              </a:ext>
            </a:extLst>
          </p:cNvPr>
          <p:cNvSpPr>
            <a:spLocks noChangeArrowheads="1"/>
          </p:cNvSpPr>
          <p:nvPr/>
        </p:nvSpPr>
        <p:spPr bwMode="auto">
          <a:xfrm>
            <a:off x="621734" y="115421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 name="AutoShape 22">
            <a:extLst>
              <a:ext uri="{FF2B5EF4-FFF2-40B4-BE49-F238E27FC236}">
                <a16:creationId xmlns:a16="http://schemas.microsoft.com/office/drawing/2014/main" id="{E256A1AE-AFBF-4505-919D-86E75C5AD96D}"/>
              </a:ext>
            </a:extLst>
          </p:cNvPr>
          <p:cNvSpPr>
            <a:spLocks noChangeArrowheads="1"/>
          </p:cNvSpPr>
          <p:nvPr/>
        </p:nvSpPr>
        <p:spPr bwMode="gray">
          <a:xfrm>
            <a:off x="1136000" y="548680"/>
            <a:ext cx="7369021" cy="1006475"/>
          </a:xfrm>
          <a:prstGeom prst="roundRect">
            <a:avLst>
              <a:gd name="adj" fmla="val 50000"/>
            </a:avLst>
          </a:prstGeom>
          <a:gradFill rotWithShape="1">
            <a:gsLst>
              <a:gs pos="0">
                <a:srgbClr val="49ACE3"/>
              </a:gs>
              <a:gs pos="50000">
                <a:srgbClr val="49ACE3">
                  <a:gamma/>
                  <a:tint val="24314"/>
                  <a:invGamma/>
                </a:srgbClr>
              </a:gs>
              <a:gs pos="100000">
                <a:srgbClr val="49ACE3"/>
              </a:gs>
            </a:gsLst>
            <a:lin ang="0" scaled="1"/>
          </a:gradFill>
          <a:ln w="38100" algn="ctr">
            <a:solidFill>
              <a:srgbClr val="FFFFFF"/>
            </a:solidFill>
            <a:round/>
            <a:headEnd/>
            <a:tailEnd/>
          </a:ln>
          <a:effectLst>
            <a:outerShdw dist="63500" dir="3187806" algn="ctr" rotWithShape="0">
              <a:srgbClr val="B2B2B2"/>
            </a:outerShdw>
          </a:effectLst>
        </p:spPr>
        <p:txBody>
          <a:bodyPr wrap="none" anchor="ctr"/>
          <a:lstStyle/>
          <a:p>
            <a:pPr algn="ctr"/>
            <a:r>
              <a:rPr lang="en-US" sz="2800" b="1" dirty="0">
                <a:latin typeface="Cambria Math" panose="02040503050406030204" pitchFamily="18" charset="0"/>
                <a:ea typeface="Cambria Math" panose="02040503050406030204" pitchFamily="18" charset="0"/>
              </a:rPr>
              <a:t>     </a:t>
            </a:r>
            <a:r>
              <a:rPr lang="en-US" sz="2800" b="1" dirty="0">
                <a:solidFill>
                  <a:srgbClr val="FF0000"/>
                </a:solidFill>
                <a:latin typeface="Cambria Math" panose="02040503050406030204" pitchFamily="18" charset="0"/>
                <a:ea typeface="Cambria Math" panose="02040503050406030204" pitchFamily="18" charset="0"/>
              </a:rPr>
              <a:t>PENYELIDIKAN</a:t>
            </a:r>
            <a:r>
              <a:rPr lang="en-US" sz="2800" b="1" dirty="0">
                <a:latin typeface="Cambria Math" panose="02040503050406030204" pitchFamily="18" charset="0"/>
                <a:ea typeface="Cambria Math" panose="02040503050406030204" pitchFamily="18" charset="0"/>
              </a:rPr>
              <a:t> TINDAK PIDANA KORUPSI</a:t>
            </a:r>
          </a:p>
        </p:txBody>
      </p:sp>
      <p:pic>
        <p:nvPicPr>
          <p:cNvPr id="38" name="Picture 9" descr="C:\Users\HERMAN\Desktop\merahputihben.gif">
            <a:extLst>
              <a:ext uri="{FF2B5EF4-FFF2-40B4-BE49-F238E27FC236}">
                <a16:creationId xmlns:a16="http://schemas.microsoft.com/office/drawing/2014/main" id="{22D0E677-9970-4B06-A8AD-5F6356D12F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3272" y="449052"/>
            <a:ext cx="1272392" cy="1296144"/>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FBE59037-7A13-44E5-A559-6BEA63626098}"/>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40" name="Picture 39">
            <a:extLst>
              <a:ext uri="{FF2B5EF4-FFF2-40B4-BE49-F238E27FC236}">
                <a16:creationId xmlns:a16="http://schemas.microsoft.com/office/drawing/2014/main" id="{A8CEE432-CC15-4F71-B103-2D235DD3D3B6}"/>
              </a:ext>
            </a:extLst>
          </p:cNvPr>
          <p:cNvPicPr>
            <a:picLocks noChangeAspect="1"/>
          </p:cNvPicPr>
          <p:nvPr/>
        </p:nvPicPr>
        <p:blipFill>
          <a:blip r:embed="rId4"/>
          <a:stretch>
            <a:fillRect/>
          </a:stretch>
        </p:blipFill>
        <p:spPr>
          <a:xfrm>
            <a:off x="11523263" y="6212510"/>
            <a:ext cx="585267" cy="609653"/>
          </a:xfrm>
          <a:prstGeom prst="rect">
            <a:avLst/>
          </a:prstGeom>
        </p:spPr>
      </p:pic>
    </p:spTree>
    <p:extLst>
      <p:ext uri="{BB962C8B-B14F-4D97-AF65-F5344CB8AC3E}">
        <p14:creationId xmlns:p14="http://schemas.microsoft.com/office/powerpoint/2010/main" val="39193326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WordArt 2"/>
          <p:cNvSpPr>
            <a:spLocks noChangeArrowheads="1" noChangeShapeType="1" noTextEdit="1"/>
          </p:cNvSpPr>
          <p:nvPr/>
        </p:nvSpPr>
        <p:spPr bwMode="auto">
          <a:xfrm>
            <a:off x="2452687" y="1204913"/>
            <a:ext cx="5657850" cy="495300"/>
          </a:xfrm>
          <a:prstGeom prst="rect">
            <a:avLst/>
          </a:prstGeom>
        </p:spPr>
        <p:txBody>
          <a:bodyPr wrap="none" fromWordArt="1">
            <a:prstTxWarp prst="textPlain">
              <a:avLst>
                <a:gd name="adj" fmla="val 50000"/>
              </a:avLst>
            </a:prstTxWarp>
          </a:bodyPr>
          <a:lstStyle/>
          <a:p>
            <a:pPr algn="ctr"/>
            <a:endParaRPr lang="en-US" sz="2800" kern="10" dirty="0">
              <a:ln w="9525">
                <a:solidFill>
                  <a:srgbClr val="000000"/>
                </a:solidFill>
                <a:round/>
                <a:headEnd/>
                <a:tailEnd/>
              </a:ln>
              <a:solidFill>
                <a:srgbClr val="FFFFFF"/>
              </a:solidFill>
              <a:latin typeface="Arial Black"/>
            </a:endParaRPr>
          </a:p>
        </p:txBody>
      </p:sp>
      <p:sp>
        <p:nvSpPr>
          <p:cNvPr id="132107" name="Oval 11"/>
          <p:cNvSpPr>
            <a:spLocks noChangeArrowheads="1"/>
          </p:cNvSpPr>
          <p:nvPr/>
        </p:nvSpPr>
        <p:spPr bwMode="auto">
          <a:xfrm>
            <a:off x="1701800" y="3213100"/>
            <a:ext cx="1008062" cy="865188"/>
          </a:xfrm>
          <a:prstGeom prst="ellipse">
            <a:avLst/>
          </a:prstGeom>
          <a:gradFill rotWithShape="1">
            <a:gsLst>
              <a:gs pos="0">
                <a:srgbClr val="777777"/>
              </a:gs>
              <a:gs pos="50000">
                <a:schemeClr val="tx1"/>
              </a:gs>
              <a:gs pos="100000">
                <a:srgbClr val="777777"/>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solidFill>
                  <a:schemeClr val="bg1"/>
                </a:solidFill>
              </a:rPr>
              <a:t>LIDIK</a:t>
            </a:r>
          </a:p>
        </p:txBody>
      </p:sp>
      <p:sp>
        <p:nvSpPr>
          <p:cNvPr id="24581" name="Text Box 12"/>
          <p:cNvSpPr txBox="1">
            <a:spLocks noChangeArrowheads="1"/>
          </p:cNvSpPr>
          <p:nvPr/>
        </p:nvSpPr>
        <p:spPr bwMode="auto">
          <a:xfrm>
            <a:off x="3071813" y="2058988"/>
            <a:ext cx="1620139" cy="738664"/>
          </a:xfrm>
          <a:prstGeom prst="rect">
            <a:avLst/>
          </a:prstGeom>
          <a:solidFill>
            <a:srgbClr val="00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400" dirty="0">
                <a:solidFill>
                  <a:srgbClr val="000000"/>
                </a:solidFill>
              </a:rPr>
              <a:t>LIDIK TERBUKA </a:t>
            </a:r>
          </a:p>
          <a:p>
            <a:pPr>
              <a:buFontTx/>
              <a:buChar char="-"/>
            </a:pPr>
            <a:r>
              <a:rPr lang="en-US" sz="1400" dirty="0" err="1">
                <a:solidFill>
                  <a:srgbClr val="000000"/>
                </a:solidFill>
              </a:rPr>
              <a:t>Wawancara</a:t>
            </a:r>
            <a:endParaRPr lang="en-US" sz="1400" dirty="0">
              <a:solidFill>
                <a:srgbClr val="000000"/>
              </a:solidFill>
            </a:endParaRPr>
          </a:p>
          <a:p>
            <a:pPr>
              <a:buFontTx/>
              <a:buChar char="-"/>
            </a:pPr>
            <a:r>
              <a:rPr lang="en-US" sz="1400" dirty="0" err="1">
                <a:solidFill>
                  <a:srgbClr val="000000"/>
                </a:solidFill>
              </a:rPr>
              <a:t>Intrograsi</a:t>
            </a:r>
            <a:endParaRPr lang="en-US" sz="1400" dirty="0">
              <a:solidFill>
                <a:srgbClr val="000000"/>
              </a:solidFill>
            </a:endParaRPr>
          </a:p>
        </p:txBody>
      </p:sp>
      <p:sp>
        <p:nvSpPr>
          <p:cNvPr id="24582" name="Text Box 13"/>
          <p:cNvSpPr txBox="1">
            <a:spLocks noChangeArrowheads="1"/>
          </p:cNvSpPr>
          <p:nvPr/>
        </p:nvSpPr>
        <p:spPr bwMode="auto">
          <a:xfrm>
            <a:off x="3071813" y="4725987"/>
            <a:ext cx="1749926" cy="954107"/>
          </a:xfrm>
          <a:prstGeom prst="rect">
            <a:avLst/>
          </a:prstGeom>
          <a:solidFill>
            <a:srgbClr val="00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400" dirty="0">
                <a:solidFill>
                  <a:srgbClr val="000000"/>
                </a:solidFill>
              </a:rPr>
              <a:t>LIDIK TERTUTUP </a:t>
            </a:r>
          </a:p>
          <a:p>
            <a:pPr>
              <a:buFontTx/>
              <a:buChar char="-"/>
            </a:pPr>
            <a:r>
              <a:rPr lang="en-US" sz="1400" dirty="0" err="1">
                <a:solidFill>
                  <a:srgbClr val="000000"/>
                </a:solidFill>
              </a:rPr>
              <a:t>Observasi</a:t>
            </a:r>
            <a:endParaRPr lang="en-US" sz="1400" dirty="0">
              <a:solidFill>
                <a:srgbClr val="000000"/>
              </a:solidFill>
            </a:endParaRPr>
          </a:p>
          <a:p>
            <a:pPr>
              <a:buFontTx/>
              <a:buChar char="-"/>
            </a:pPr>
            <a:r>
              <a:rPr lang="en-US" sz="1400" dirty="0">
                <a:solidFill>
                  <a:srgbClr val="000000"/>
                </a:solidFill>
              </a:rPr>
              <a:t>Undercover</a:t>
            </a:r>
          </a:p>
          <a:p>
            <a:pPr>
              <a:buFontTx/>
              <a:buChar char="-"/>
            </a:pPr>
            <a:r>
              <a:rPr lang="en-US" sz="1400" dirty="0" err="1">
                <a:solidFill>
                  <a:srgbClr val="000000"/>
                </a:solidFill>
              </a:rPr>
              <a:t>Surveilancei</a:t>
            </a:r>
            <a:endParaRPr lang="en-US" sz="1400" dirty="0">
              <a:solidFill>
                <a:srgbClr val="000000"/>
              </a:solidFill>
            </a:endParaRPr>
          </a:p>
        </p:txBody>
      </p:sp>
      <p:sp>
        <p:nvSpPr>
          <p:cNvPr id="24583" name="Line 14"/>
          <p:cNvSpPr>
            <a:spLocks noChangeShapeType="1"/>
          </p:cNvSpPr>
          <p:nvPr/>
        </p:nvSpPr>
        <p:spPr bwMode="auto">
          <a:xfrm flipV="1">
            <a:off x="2206625" y="2420938"/>
            <a:ext cx="0" cy="792162"/>
          </a:xfrm>
          <a:prstGeom prst="line">
            <a:avLst/>
          </a:prstGeom>
          <a:noFill/>
          <a:ln w="76200">
            <a:solidFill>
              <a:srgbClr val="EB070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4" name="Line 15"/>
          <p:cNvSpPr>
            <a:spLocks noChangeShapeType="1"/>
          </p:cNvSpPr>
          <p:nvPr/>
        </p:nvSpPr>
        <p:spPr bwMode="auto">
          <a:xfrm flipV="1">
            <a:off x="2206625" y="4076701"/>
            <a:ext cx="0" cy="792163"/>
          </a:xfrm>
          <a:prstGeom prst="line">
            <a:avLst/>
          </a:prstGeom>
          <a:noFill/>
          <a:ln w="76200">
            <a:solidFill>
              <a:srgbClr val="EB070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5" name="Line 16"/>
          <p:cNvSpPr>
            <a:spLocks noChangeShapeType="1"/>
          </p:cNvSpPr>
          <p:nvPr/>
        </p:nvSpPr>
        <p:spPr bwMode="auto">
          <a:xfrm>
            <a:off x="2173575" y="2420938"/>
            <a:ext cx="865187" cy="0"/>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6" name="Line 17"/>
          <p:cNvSpPr>
            <a:spLocks noChangeShapeType="1"/>
          </p:cNvSpPr>
          <p:nvPr/>
        </p:nvSpPr>
        <p:spPr bwMode="auto">
          <a:xfrm>
            <a:off x="2173575" y="4868863"/>
            <a:ext cx="865187" cy="0"/>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7" name="AutoShape 18"/>
          <p:cNvSpPr>
            <a:spLocks noChangeArrowheads="1"/>
          </p:cNvSpPr>
          <p:nvPr/>
        </p:nvSpPr>
        <p:spPr bwMode="auto">
          <a:xfrm>
            <a:off x="2927350" y="3284539"/>
            <a:ext cx="1944690" cy="1097894"/>
          </a:xfrm>
          <a:prstGeom prst="star24">
            <a:avLst>
              <a:gd name="adj" fmla="val 37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err="1">
                <a:solidFill>
                  <a:srgbClr val="FFFF00"/>
                </a:solidFill>
              </a:rPr>
              <a:t>Tuangkan</a:t>
            </a:r>
            <a:r>
              <a:rPr lang="en-US" sz="1400" dirty="0">
                <a:solidFill>
                  <a:srgbClr val="FFFF00"/>
                </a:solidFill>
              </a:rPr>
              <a:t> </a:t>
            </a:r>
            <a:r>
              <a:rPr lang="en-US" sz="1400" dirty="0" err="1">
                <a:solidFill>
                  <a:srgbClr val="FFFF00"/>
                </a:solidFill>
              </a:rPr>
              <a:t>dlm</a:t>
            </a:r>
            <a:endParaRPr lang="en-US" sz="1400" dirty="0">
              <a:solidFill>
                <a:srgbClr val="FFFF00"/>
              </a:solidFill>
            </a:endParaRPr>
          </a:p>
          <a:p>
            <a:pPr algn="ctr"/>
            <a:r>
              <a:rPr lang="en-US" sz="1400" dirty="0" err="1">
                <a:solidFill>
                  <a:srgbClr val="FFFF00"/>
                </a:solidFill>
              </a:rPr>
              <a:t>Bentuk</a:t>
            </a:r>
            <a:r>
              <a:rPr lang="en-US" sz="1400" dirty="0">
                <a:solidFill>
                  <a:srgbClr val="FFFF00"/>
                </a:solidFill>
              </a:rPr>
              <a:t> BA </a:t>
            </a:r>
            <a:r>
              <a:rPr lang="en-US" sz="1400" dirty="0" err="1">
                <a:solidFill>
                  <a:srgbClr val="FFFF00"/>
                </a:solidFill>
              </a:rPr>
              <a:t>Ket</a:t>
            </a:r>
            <a:endParaRPr lang="en-US" sz="1400" dirty="0">
              <a:solidFill>
                <a:srgbClr val="FFFF00"/>
              </a:solidFill>
            </a:endParaRPr>
          </a:p>
          <a:p>
            <a:pPr algn="ctr"/>
            <a:r>
              <a:rPr lang="en-US" sz="1400" dirty="0" err="1">
                <a:solidFill>
                  <a:srgbClr val="FFFF00"/>
                </a:solidFill>
              </a:rPr>
              <a:t>Tanpa</a:t>
            </a:r>
            <a:r>
              <a:rPr lang="en-US" sz="1400" dirty="0">
                <a:solidFill>
                  <a:srgbClr val="FFFF00"/>
                </a:solidFill>
              </a:rPr>
              <a:t> </a:t>
            </a:r>
            <a:r>
              <a:rPr lang="en-US" sz="1400" dirty="0" err="1">
                <a:solidFill>
                  <a:srgbClr val="FFFF00"/>
                </a:solidFill>
              </a:rPr>
              <a:t>Projustitis</a:t>
            </a:r>
            <a:endParaRPr lang="en-US" sz="1400" dirty="0">
              <a:solidFill>
                <a:srgbClr val="FFFF00"/>
              </a:solidFill>
            </a:endParaRPr>
          </a:p>
        </p:txBody>
      </p:sp>
      <p:sp>
        <p:nvSpPr>
          <p:cNvPr id="24588" name="AutoShape 19"/>
          <p:cNvSpPr>
            <a:spLocks noChangeArrowheads="1"/>
          </p:cNvSpPr>
          <p:nvPr/>
        </p:nvSpPr>
        <p:spPr bwMode="auto">
          <a:xfrm>
            <a:off x="3502026" y="2852738"/>
            <a:ext cx="720725" cy="360362"/>
          </a:xfrm>
          <a:prstGeom prst="downArrow">
            <a:avLst>
              <a:gd name="adj1" fmla="val 50000"/>
              <a:gd name="adj2" fmla="val 25000"/>
            </a:avLst>
          </a:prstGeom>
          <a:solidFill>
            <a:srgbClr val="EB0707"/>
          </a:solidFill>
          <a:ln w="9525">
            <a:solidFill>
              <a:srgbClr val="EB070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4589" name="AutoShape 20"/>
          <p:cNvSpPr>
            <a:spLocks noChangeArrowheads="1"/>
          </p:cNvSpPr>
          <p:nvPr/>
        </p:nvSpPr>
        <p:spPr bwMode="auto">
          <a:xfrm>
            <a:off x="3582638" y="4401344"/>
            <a:ext cx="649288" cy="360362"/>
          </a:xfrm>
          <a:prstGeom prst="upArrow">
            <a:avLst>
              <a:gd name="adj1" fmla="val 50000"/>
              <a:gd name="adj2" fmla="val 25000"/>
            </a:avLst>
          </a:prstGeom>
          <a:solidFill>
            <a:srgbClr val="EB070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24590" name="Oval 21"/>
          <p:cNvSpPr>
            <a:spLocks noChangeArrowheads="1"/>
          </p:cNvSpPr>
          <p:nvPr/>
        </p:nvSpPr>
        <p:spPr bwMode="auto">
          <a:xfrm>
            <a:off x="5108574" y="2276475"/>
            <a:ext cx="963601" cy="1008064"/>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err="1">
                <a:solidFill>
                  <a:srgbClr val="FFFF00"/>
                </a:solidFill>
              </a:rPr>
              <a:t>Terbukti</a:t>
            </a:r>
            <a:endParaRPr lang="en-US" sz="1400" dirty="0">
              <a:solidFill>
                <a:srgbClr val="FFFF00"/>
              </a:solidFill>
            </a:endParaRPr>
          </a:p>
          <a:p>
            <a:pPr algn="ctr"/>
            <a:r>
              <a:rPr lang="en-US" sz="1400" dirty="0" err="1">
                <a:solidFill>
                  <a:srgbClr val="FFFF00"/>
                </a:solidFill>
              </a:rPr>
              <a:t>Buat</a:t>
            </a:r>
            <a:endParaRPr lang="en-US" sz="1400" dirty="0">
              <a:solidFill>
                <a:srgbClr val="FFFF00"/>
              </a:solidFill>
            </a:endParaRPr>
          </a:p>
          <a:p>
            <a:pPr algn="ctr"/>
            <a:r>
              <a:rPr lang="en-US" sz="1400" dirty="0">
                <a:solidFill>
                  <a:srgbClr val="FFFF00"/>
                </a:solidFill>
              </a:rPr>
              <a:t>Lap </a:t>
            </a:r>
            <a:r>
              <a:rPr lang="en-US" sz="1400" dirty="0" err="1">
                <a:solidFill>
                  <a:srgbClr val="FFFF00"/>
                </a:solidFill>
              </a:rPr>
              <a:t>Polisi</a:t>
            </a:r>
            <a:endParaRPr lang="en-US" sz="1400" dirty="0">
              <a:solidFill>
                <a:srgbClr val="FFFF00"/>
              </a:solidFill>
            </a:endParaRPr>
          </a:p>
        </p:txBody>
      </p:sp>
      <p:sp>
        <p:nvSpPr>
          <p:cNvPr id="24591" name="Oval 22"/>
          <p:cNvSpPr>
            <a:spLocks noChangeArrowheads="1"/>
          </p:cNvSpPr>
          <p:nvPr/>
        </p:nvSpPr>
        <p:spPr bwMode="auto">
          <a:xfrm>
            <a:off x="5157786" y="4098925"/>
            <a:ext cx="936625" cy="107861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err="1">
                <a:solidFill>
                  <a:srgbClr val="FFFF00"/>
                </a:solidFill>
              </a:rPr>
              <a:t>Tdk</a:t>
            </a:r>
            <a:r>
              <a:rPr lang="en-US" sz="1400" dirty="0">
                <a:solidFill>
                  <a:srgbClr val="FFFF00"/>
                </a:solidFill>
              </a:rPr>
              <a:t> </a:t>
            </a:r>
          </a:p>
          <a:p>
            <a:pPr algn="ctr"/>
            <a:r>
              <a:rPr lang="en-US" sz="1400" dirty="0" err="1">
                <a:solidFill>
                  <a:srgbClr val="FFFF00"/>
                </a:solidFill>
              </a:rPr>
              <a:t>Terbukti</a:t>
            </a:r>
            <a:endParaRPr lang="en-US" sz="1400" dirty="0">
              <a:solidFill>
                <a:srgbClr val="FFFF00"/>
              </a:solidFill>
            </a:endParaRPr>
          </a:p>
          <a:p>
            <a:pPr algn="ctr"/>
            <a:r>
              <a:rPr lang="en-US" sz="1400" dirty="0" err="1">
                <a:solidFill>
                  <a:srgbClr val="FFFF00"/>
                </a:solidFill>
              </a:rPr>
              <a:t>Limpahkan</a:t>
            </a:r>
            <a:endParaRPr lang="en-US" sz="1400" dirty="0">
              <a:solidFill>
                <a:srgbClr val="FFFF00"/>
              </a:solidFill>
            </a:endParaRPr>
          </a:p>
        </p:txBody>
      </p:sp>
      <p:sp>
        <p:nvSpPr>
          <p:cNvPr id="24592" name="Line 23"/>
          <p:cNvSpPr>
            <a:spLocks noChangeShapeType="1"/>
          </p:cNvSpPr>
          <p:nvPr/>
        </p:nvSpPr>
        <p:spPr bwMode="auto">
          <a:xfrm flipV="1">
            <a:off x="4725987" y="2924175"/>
            <a:ext cx="431800" cy="865188"/>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3" name="Line 24"/>
          <p:cNvSpPr>
            <a:spLocks noChangeShapeType="1"/>
          </p:cNvSpPr>
          <p:nvPr/>
        </p:nvSpPr>
        <p:spPr bwMode="auto">
          <a:xfrm>
            <a:off x="4691952" y="3767137"/>
            <a:ext cx="503237" cy="647700"/>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2121" name="Oval 25"/>
          <p:cNvSpPr>
            <a:spLocks noChangeArrowheads="1"/>
          </p:cNvSpPr>
          <p:nvPr/>
        </p:nvSpPr>
        <p:spPr bwMode="auto">
          <a:xfrm>
            <a:off x="6381750" y="2276475"/>
            <a:ext cx="1008062" cy="865188"/>
          </a:xfrm>
          <a:prstGeom prst="ellipse">
            <a:avLst/>
          </a:prstGeom>
          <a:gradFill rotWithShape="1">
            <a:gsLst>
              <a:gs pos="0">
                <a:srgbClr val="777777"/>
              </a:gs>
              <a:gs pos="50000">
                <a:schemeClr val="tx1"/>
              </a:gs>
              <a:gs pos="100000">
                <a:srgbClr val="777777"/>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solidFill>
                  <a:schemeClr val="bg1"/>
                </a:solidFill>
              </a:rPr>
              <a:t>LP</a:t>
            </a:r>
          </a:p>
          <a:p>
            <a:pPr algn="ctr">
              <a:defRPr/>
            </a:pPr>
            <a:r>
              <a:rPr lang="en-US">
                <a:solidFill>
                  <a:schemeClr val="bg1"/>
                </a:solidFill>
              </a:rPr>
              <a:t>SIDIK</a:t>
            </a:r>
          </a:p>
        </p:txBody>
      </p:sp>
      <p:sp>
        <p:nvSpPr>
          <p:cNvPr id="24595" name="AutoShape 26"/>
          <p:cNvSpPr>
            <a:spLocks noChangeArrowheads="1"/>
          </p:cNvSpPr>
          <p:nvPr/>
        </p:nvSpPr>
        <p:spPr bwMode="auto">
          <a:xfrm>
            <a:off x="6094412" y="2565401"/>
            <a:ext cx="217488" cy="360363"/>
          </a:xfrm>
          <a:prstGeom prst="rightArrow">
            <a:avLst>
              <a:gd name="adj1" fmla="val 50000"/>
              <a:gd name="adj2" fmla="val 25000"/>
            </a:avLst>
          </a:prstGeom>
          <a:solidFill>
            <a:srgbClr val="EB0707"/>
          </a:solidFill>
          <a:ln w="9525">
            <a:solidFill>
              <a:srgbClr val="EB070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6" name="Text Box 27"/>
          <p:cNvSpPr txBox="1">
            <a:spLocks noChangeArrowheads="1"/>
          </p:cNvSpPr>
          <p:nvPr/>
        </p:nvSpPr>
        <p:spPr bwMode="auto">
          <a:xfrm>
            <a:off x="6746566" y="3859213"/>
            <a:ext cx="851515" cy="523220"/>
          </a:xfrm>
          <a:prstGeom prst="rect">
            <a:avLst/>
          </a:prstGeom>
          <a:solidFill>
            <a:srgbClr val="00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400" dirty="0" err="1">
                <a:solidFill>
                  <a:srgbClr val="000000"/>
                </a:solidFill>
              </a:rPr>
              <a:t>Instansi</a:t>
            </a:r>
            <a:r>
              <a:rPr lang="en-US" sz="1400" dirty="0">
                <a:solidFill>
                  <a:srgbClr val="000000"/>
                </a:solidFill>
              </a:rPr>
              <a:t> </a:t>
            </a:r>
          </a:p>
          <a:p>
            <a:pPr algn="ctr"/>
            <a:r>
              <a:rPr lang="en-US" sz="1400" dirty="0">
                <a:solidFill>
                  <a:srgbClr val="000000"/>
                </a:solidFill>
              </a:rPr>
              <a:t>lain</a:t>
            </a:r>
          </a:p>
        </p:txBody>
      </p:sp>
      <p:sp>
        <p:nvSpPr>
          <p:cNvPr id="24597" name="Text Box 28"/>
          <p:cNvSpPr txBox="1">
            <a:spLocks noChangeArrowheads="1"/>
          </p:cNvSpPr>
          <p:nvPr/>
        </p:nvSpPr>
        <p:spPr bwMode="auto">
          <a:xfrm>
            <a:off x="6722152" y="4952019"/>
            <a:ext cx="1120820" cy="954107"/>
          </a:xfrm>
          <a:prstGeom prst="rect">
            <a:avLst/>
          </a:prstGeom>
          <a:solidFill>
            <a:srgbClr val="00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1400" dirty="0" err="1">
                <a:solidFill>
                  <a:srgbClr val="000000"/>
                </a:solidFill>
              </a:rPr>
              <a:t>Kembalikan</a:t>
            </a:r>
            <a:endParaRPr lang="en-US" sz="1400" dirty="0">
              <a:solidFill>
                <a:srgbClr val="000000"/>
              </a:solidFill>
            </a:endParaRPr>
          </a:p>
          <a:p>
            <a:pPr algn="ctr"/>
            <a:r>
              <a:rPr lang="en-US" sz="1400" dirty="0" err="1">
                <a:solidFill>
                  <a:srgbClr val="000000"/>
                </a:solidFill>
              </a:rPr>
              <a:t>Kepada</a:t>
            </a:r>
            <a:endParaRPr lang="en-US" sz="1400" dirty="0">
              <a:solidFill>
                <a:srgbClr val="000000"/>
              </a:solidFill>
            </a:endParaRPr>
          </a:p>
          <a:p>
            <a:pPr algn="ctr"/>
            <a:r>
              <a:rPr lang="en-US" sz="1400" dirty="0" err="1">
                <a:solidFill>
                  <a:srgbClr val="000000"/>
                </a:solidFill>
              </a:rPr>
              <a:t>Pemberi</a:t>
            </a:r>
            <a:endParaRPr lang="en-US" sz="1400" dirty="0">
              <a:solidFill>
                <a:srgbClr val="000000"/>
              </a:solidFill>
            </a:endParaRPr>
          </a:p>
          <a:p>
            <a:pPr algn="ctr"/>
            <a:r>
              <a:rPr lang="en-US" sz="1400" dirty="0" err="1">
                <a:solidFill>
                  <a:srgbClr val="000000"/>
                </a:solidFill>
              </a:rPr>
              <a:t>informasi</a:t>
            </a:r>
            <a:endParaRPr lang="en-US" sz="1400" dirty="0">
              <a:solidFill>
                <a:srgbClr val="000000"/>
              </a:solidFill>
            </a:endParaRPr>
          </a:p>
        </p:txBody>
      </p:sp>
      <p:sp>
        <p:nvSpPr>
          <p:cNvPr id="24598" name="Line 29"/>
          <p:cNvSpPr>
            <a:spLocks noChangeShapeType="1"/>
          </p:cNvSpPr>
          <p:nvPr/>
        </p:nvSpPr>
        <p:spPr bwMode="auto">
          <a:xfrm>
            <a:off x="6399078" y="4071806"/>
            <a:ext cx="0" cy="1296988"/>
          </a:xfrm>
          <a:prstGeom prst="line">
            <a:avLst/>
          </a:prstGeom>
          <a:noFill/>
          <a:ln w="76200">
            <a:solidFill>
              <a:srgbClr val="EB070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9" name="Line 30"/>
          <p:cNvSpPr>
            <a:spLocks noChangeShapeType="1"/>
          </p:cNvSpPr>
          <p:nvPr/>
        </p:nvSpPr>
        <p:spPr bwMode="auto">
          <a:xfrm>
            <a:off x="6360202" y="4074349"/>
            <a:ext cx="361950" cy="0"/>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0" name="Line 31"/>
          <p:cNvSpPr>
            <a:spLocks noChangeShapeType="1"/>
          </p:cNvSpPr>
          <p:nvPr/>
        </p:nvSpPr>
        <p:spPr bwMode="auto">
          <a:xfrm>
            <a:off x="6360202" y="5368794"/>
            <a:ext cx="361950" cy="0"/>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1" name="Line 32"/>
          <p:cNvSpPr>
            <a:spLocks noChangeShapeType="1"/>
          </p:cNvSpPr>
          <p:nvPr/>
        </p:nvSpPr>
        <p:spPr bwMode="auto">
          <a:xfrm>
            <a:off x="6072187" y="4596387"/>
            <a:ext cx="360362" cy="0"/>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2" name="Text Box 33"/>
          <p:cNvSpPr txBox="1">
            <a:spLocks noChangeArrowheads="1"/>
          </p:cNvSpPr>
          <p:nvPr/>
        </p:nvSpPr>
        <p:spPr bwMode="auto">
          <a:xfrm>
            <a:off x="7823201" y="2198689"/>
            <a:ext cx="1665841" cy="1169551"/>
          </a:xfrm>
          <a:prstGeom prst="rect">
            <a:avLst/>
          </a:prstGeom>
          <a:solidFill>
            <a:srgbClr val="B2B2B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buFontTx/>
              <a:buAutoNum type="arabicPeriod"/>
            </a:pPr>
            <a:r>
              <a:rPr lang="en-US" sz="1400">
                <a:solidFill>
                  <a:srgbClr val="000000"/>
                </a:solidFill>
              </a:rPr>
              <a:t>Upaya Hukum</a:t>
            </a:r>
          </a:p>
          <a:p>
            <a:r>
              <a:rPr lang="en-US" sz="1400">
                <a:solidFill>
                  <a:srgbClr val="000000"/>
                </a:solidFill>
              </a:rPr>
              <a:t>       - Tindak</a:t>
            </a:r>
          </a:p>
          <a:p>
            <a:r>
              <a:rPr lang="en-US" sz="1400">
                <a:solidFill>
                  <a:srgbClr val="000000"/>
                </a:solidFill>
              </a:rPr>
              <a:t>       - Riksa</a:t>
            </a:r>
          </a:p>
          <a:p>
            <a:pPr>
              <a:buFontTx/>
              <a:buAutoNum type="arabicPeriod" startAt="2"/>
            </a:pPr>
            <a:r>
              <a:rPr lang="en-US" sz="1400">
                <a:solidFill>
                  <a:srgbClr val="000000"/>
                </a:solidFill>
              </a:rPr>
              <a:t>Sel Kara</a:t>
            </a:r>
          </a:p>
          <a:p>
            <a:pPr>
              <a:buFontTx/>
              <a:buAutoNum type="arabicPeriod" startAt="2"/>
            </a:pPr>
            <a:r>
              <a:rPr lang="en-US" sz="1400">
                <a:solidFill>
                  <a:srgbClr val="000000"/>
                </a:solidFill>
              </a:rPr>
              <a:t>Lidik</a:t>
            </a:r>
          </a:p>
        </p:txBody>
      </p:sp>
      <p:sp>
        <p:nvSpPr>
          <p:cNvPr id="24603" name="AutoShape 34"/>
          <p:cNvSpPr>
            <a:spLocks noChangeArrowheads="1"/>
          </p:cNvSpPr>
          <p:nvPr/>
        </p:nvSpPr>
        <p:spPr bwMode="auto">
          <a:xfrm>
            <a:off x="7389813" y="2420939"/>
            <a:ext cx="360363" cy="503237"/>
          </a:xfrm>
          <a:prstGeom prst="rightArrow">
            <a:avLst>
              <a:gd name="adj1" fmla="val 50000"/>
              <a:gd name="adj2" fmla="val 25000"/>
            </a:avLst>
          </a:prstGeom>
          <a:solidFill>
            <a:srgbClr val="EB0707"/>
          </a:solidFill>
          <a:ln w="9525">
            <a:solidFill>
              <a:srgbClr val="EB070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2131" name="AutoShape 35"/>
          <p:cNvSpPr>
            <a:spLocks noChangeArrowheads="1"/>
          </p:cNvSpPr>
          <p:nvPr/>
        </p:nvSpPr>
        <p:spPr bwMode="auto">
          <a:xfrm>
            <a:off x="8904287" y="3500439"/>
            <a:ext cx="1943100" cy="936625"/>
          </a:xfrm>
          <a:prstGeom prst="star24">
            <a:avLst>
              <a:gd name="adj" fmla="val 37500"/>
            </a:avLst>
          </a:prstGeom>
          <a:gradFill rotWithShape="1">
            <a:gsLst>
              <a:gs pos="0">
                <a:srgbClr val="777777"/>
              </a:gs>
              <a:gs pos="50000">
                <a:schemeClr val="tx1"/>
              </a:gs>
              <a:gs pos="100000">
                <a:srgbClr val="777777"/>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sz="1600" b="1" dirty="0" err="1">
                <a:solidFill>
                  <a:srgbClr val="FF0000"/>
                </a:solidFill>
              </a:rPr>
              <a:t>Serah</a:t>
            </a:r>
            <a:r>
              <a:rPr lang="en-US" sz="1600" b="1" dirty="0">
                <a:solidFill>
                  <a:srgbClr val="FF0000"/>
                </a:solidFill>
              </a:rPr>
              <a:t> </a:t>
            </a:r>
            <a:r>
              <a:rPr lang="en-US" sz="1600" b="1" dirty="0" err="1">
                <a:solidFill>
                  <a:srgbClr val="FF0000"/>
                </a:solidFill>
              </a:rPr>
              <a:t>ke</a:t>
            </a:r>
            <a:r>
              <a:rPr lang="en-US" sz="1600" b="1" dirty="0">
                <a:solidFill>
                  <a:srgbClr val="FF0000"/>
                </a:solidFill>
              </a:rPr>
              <a:t> JPU</a:t>
            </a:r>
          </a:p>
        </p:txBody>
      </p:sp>
      <p:sp>
        <p:nvSpPr>
          <p:cNvPr id="24605" name="Line 36"/>
          <p:cNvSpPr>
            <a:spLocks noChangeShapeType="1"/>
          </p:cNvSpPr>
          <p:nvPr/>
        </p:nvSpPr>
        <p:spPr bwMode="auto">
          <a:xfrm>
            <a:off x="9478962" y="2636838"/>
            <a:ext cx="361950" cy="0"/>
          </a:xfrm>
          <a:prstGeom prst="line">
            <a:avLst/>
          </a:prstGeom>
          <a:noFill/>
          <a:ln w="76200">
            <a:solidFill>
              <a:srgbClr val="EB070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6" name="Line 37"/>
          <p:cNvSpPr>
            <a:spLocks noChangeShapeType="1"/>
          </p:cNvSpPr>
          <p:nvPr/>
        </p:nvSpPr>
        <p:spPr bwMode="auto">
          <a:xfrm>
            <a:off x="9840912" y="2636838"/>
            <a:ext cx="0" cy="792162"/>
          </a:xfrm>
          <a:prstGeom prst="line">
            <a:avLst/>
          </a:prstGeom>
          <a:noFill/>
          <a:ln w="76200">
            <a:solidFill>
              <a:srgbClr val="EB07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 name="WordArt 3"/>
          <p:cNvSpPr>
            <a:spLocks noChangeArrowheads="1" noChangeShapeType="1" noTextEdit="1"/>
          </p:cNvSpPr>
          <p:nvPr/>
        </p:nvSpPr>
        <p:spPr bwMode="auto">
          <a:xfrm>
            <a:off x="2674108" y="924956"/>
            <a:ext cx="5657850" cy="495300"/>
          </a:xfrm>
          <a:prstGeom prst="rect">
            <a:avLst/>
          </a:prstGeom>
        </p:spPr>
        <p:txBody>
          <a:bodyPr wrap="none" fromWordArt="1">
            <a:prstTxWarp prst="textPlain">
              <a:avLst>
                <a:gd name="adj" fmla="val 50000"/>
              </a:avLst>
            </a:prstTxWarp>
          </a:bodyPr>
          <a:lstStyle/>
          <a:p>
            <a:pPr algn="ctr"/>
            <a:endParaRPr lang="en-US" sz="2800" kern="10" dirty="0">
              <a:ln w="9525">
                <a:solidFill>
                  <a:srgbClr val="000000"/>
                </a:solidFill>
                <a:round/>
                <a:headEnd/>
                <a:tailEnd/>
              </a:ln>
              <a:latin typeface="Arial Black"/>
            </a:endParaRPr>
          </a:p>
        </p:txBody>
      </p:sp>
      <p:sp>
        <p:nvSpPr>
          <p:cNvPr id="39" name="AutoShape 12">
            <a:extLst>
              <a:ext uri="{FF2B5EF4-FFF2-40B4-BE49-F238E27FC236}">
                <a16:creationId xmlns:a16="http://schemas.microsoft.com/office/drawing/2014/main" id="{46C162AB-EC7B-471E-A176-23781B154E4D}"/>
              </a:ext>
            </a:extLst>
          </p:cNvPr>
          <p:cNvSpPr>
            <a:spLocks noChangeArrowheads="1"/>
          </p:cNvSpPr>
          <p:nvPr/>
        </p:nvSpPr>
        <p:spPr bwMode="auto">
          <a:xfrm>
            <a:off x="621734" y="115421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sp>
        <p:nvSpPr>
          <p:cNvPr id="40" name="AutoShape 22">
            <a:extLst>
              <a:ext uri="{FF2B5EF4-FFF2-40B4-BE49-F238E27FC236}">
                <a16:creationId xmlns:a16="http://schemas.microsoft.com/office/drawing/2014/main" id="{16FD4BD1-9F2A-45B4-AF7C-6EAE7BF7846C}"/>
              </a:ext>
            </a:extLst>
          </p:cNvPr>
          <p:cNvSpPr>
            <a:spLocks noChangeArrowheads="1"/>
          </p:cNvSpPr>
          <p:nvPr/>
        </p:nvSpPr>
        <p:spPr bwMode="gray">
          <a:xfrm>
            <a:off x="1041476" y="471490"/>
            <a:ext cx="7369021" cy="1006475"/>
          </a:xfrm>
          <a:prstGeom prst="roundRect">
            <a:avLst>
              <a:gd name="adj" fmla="val 50000"/>
            </a:avLst>
          </a:prstGeom>
          <a:gradFill rotWithShape="1">
            <a:gsLst>
              <a:gs pos="0">
                <a:srgbClr val="49ACE3"/>
              </a:gs>
              <a:gs pos="50000">
                <a:srgbClr val="49ACE3">
                  <a:gamma/>
                  <a:tint val="24314"/>
                  <a:invGamma/>
                </a:srgbClr>
              </a:gs>
              <a:gs pos="100000">
                <a:srgbClr val="49ACE3"/>
              </a:gs>
            </a:gsLst>
            <a:lin ang="0" scaled="1"/>
          </a:gradFill>
          <a:ln w="38100" algn="ctr">
            <a:solidFill>
              <a:srgbClr val="FFFFFF"/>
            </a:solidFill>
            <a:round/>
            <a:headEnd/>
            <a:tailEnd/>
          </a:ln>
          <a:effectLst>
            <a:outerShdw dist="63500" dir="3187806" algn="ctr" rotWithShape="0">
              <a:srgbClr val="B2B2B2"/>
            </a:outerShdw>
          </a:effectLst>
        </p:spPr>
        <p:txBody>
          <a:bodyPr wrap="none" anchor="ctr"/>
          <a:lstStyle/>
          <a:p>
            <a:pPr algn="ctr"/>
            <a:r>
              <a:rPr lang="en-US" sz="2800" b="1" dirty="0">
                <a:latin typeface="Cambria Math" panose="02040503050406030204" pitchFamily="18" charset="0"/>
                <a:ea typeface="Cambria Math" panose="02040503050406030204" pitchFamily="18" charset="0"/>
              </a:rPr>
              <a:t>     </a:t>
            </a:r>
            <a:r>
              <a:rPr lang="en-US" sz="2800" b="1" dirty="0">
                <a:solidFill>
                  <a:srgbClr val="FF0000"/>
                </a:solidFill>
                <a:latin typeface="Cambria Math" panose="02040503050406030204" pitchFamily="18" charset="0"/>
                <a:ea typeface="Cambria Math" panose="02040503050406030204" pitchFamily="18" charset="0"/>
              </a:rPr>
              <a:t>PENYIDIKAN</a:t>
            </a:r>
            <a:r>
              <a:rPr lang="en-US" sz="2800" b="1" dirty="0">
                <a:latin typeface="Cambria Math" panose="02040503050406030204" pitchFamily="18" charset="0"/>
                <a:ea typeface="Cambria Math" panose="02040503050406030204" pitchFamily="18" charset="0"/>
              </a:rPr>
              <a:t> TINDAK PIDANA KORUPSI</a:t>
            </a:r>
          </a:p>
        </p:txBody>
      </p:sp>
      <p:pic>
        <p:nvPicPr>
          <p:cNvPr id="41" name="Picture 9" descr="C:\Users\HERMAN\Desktop\merahputihben.gif">
            <a:extLst>
              <a:ext uri="{FF2B5EF4-FFF2-40B4-BE49-F238E27FC236}">
                <a16:creationId xmlns:a16="http://schemas.microsoft.com/office/drawing/2014/main" id="{84FC1478-5E3E-4AE3-8EB8-93BED0C705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810" y="391512"/>
            <a:ext cx="1272392" cy="1296144"/>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71DC0B96-E8A4-46A4-8AC7-BB2C94FBFAF0}"/>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43" name="Picture 42">
            <a:extLst>
              <a:ext uri="{FF2B5EF4-FFF2-40B4-BE49-F238E27FC236}">
                <a16:creationId xmlns:a16="http://schemas.microsoft.com/office/drawing/2014/main" id="{AD44214E-8D77-4D94-A094-9FC4C28E1C51}"/>
              </a:ext>
            </a:extLst>
          </p:cNvPr>
          <p:cNvPicPr>
            <a:picLocks noChangeAspect="1"/>
          </p:cNvPicPr>
          <p:nvPr/>
        </p:nvPicPr>
        <p:blipFill>
          <a:blip r:embed="rId4"/>
          <a:stretch>
            <a:fillRect/>
          </a:stretch>
        </p:blipFill>
        <p:spPr>
          <a:xfrm>
            <a:off x="11523263" y="6212510"/>
            <a:ext cx="585267" cy="609653"/>
          </a:xfrm>
          <a:prstGeom prst="rect">
            <a:avLst/>
          </a:prstGeom>
        </p:spPr>
      </p:pic>
    </p:spTree>
    <p:extLst>
      <p:ext uri="{BB962C8B-B14F-4D97-AF65-F5344CB8AC3E}">
        <p14:creationId xmlns:p14="http://schemas.microsoft.com/office/powerpoint/2010/main" val="42303288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7" name="Picture 5" descr="Hasil gambar untuk GAMBAR ANIMASI KORUPSI"/>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saturation sat="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655133" y="345940"/>
            <a:ext cx="10971705" cy="61926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772276" y="2565217"/>
            <a:ext cx="9966842" cy="2123658"/>
          </a:xfrm>
          <a:prstGeom prst="rect">
            <a:avLst/>
          </a:prstGeom>
        </p:spPr>
        <p:txBody>
          <a:bodyPr wrap="square">
            <a:spAutoFit/>
          </a:bodyPr>
          <a:lstStyle/>
          <a:p>
            <a:r>
              <a:rPr lang="id-ID" sz="4400" b="1" dirty="0">
                <a:latin typeface="Cambria Math" panose="02040503050406030204" pitchFamily="18" charset="0"/>
                <a:ea typeface="Cambria Math" panose="02040503050406030204" pitchFamily="18" charset="0"/>
              </a:rPr>
              <a:t>UNSUR – </a:t>
            </a:r>
            <a:r>
              <a:rPr lang="en-US" sz="4400" b="1" dirty="0">
                <a:latin typeface="Cambria Math" panose="02040503050406030204" pitchFamily="18" charset="0"/>
                <a:ea typeface="Cambria Math" panose="02040503050406030204" pitchFamily="18" charset="0"/>
              </a:rPr>
              <a:t>U</a:t>
            </a:r>
            <a:r>
              <a:rPr lang="id-ID" sz="4400" b="1" dirty="0">
                <a:latin typeface="Cambria Math" panose="02040503050406030204" pitchFamily="18" charset="0"/>
                <a:ea typeface="Cambria Math" panose="02040503050406030204" pitchFamily="18" charset="0"/>
              </a:rPr>
              <a:t>NSUR PASAL</a:t>
            </a:r>
            <a:r>
              <a:rPr lang="en-US" sz="4400" b="1" dirty="0">
                <a:latin typeface="Cambria Math" panose="02040503050406030204" pitchFamily="18" charset="0"/>
                <a:ea typeface="Cambria Math" panose="02040503050406030204" pitchFamily="18" charset="0"/>
              </a:rPr>
              <a:t> </a:t>
            </a:r>
            <a:r>
              <a:rPr lang="id-ID" sz="4400" b="1" dirty="0">
                <a:latin typeface="Cambria Math" panose="02040503050406030204" pitchFamily="18" charset="0"/>
                <a:ea typeface="Cambria Math" panose="02040503050406030204" pitchFamily="18" charset="0"/>
              </a:rPr>
              <a:t>TIPI</a:t>
            </a:r>
            <a:r>
              <a:rPr lang="en-US" sz="4400" b="1" dirty="0">
                <a:latin typeface="Cambria Math" panose="02040503050406030204" pitchFamily="18" charset="0"/>
                <a:ea typeface="Cambria Math" panose="02040503050406030204" pitchFamily="18" charset="0"/>
              </a:rPr>
              <a:t>D</a:t>
            </a:r>
            <a:r>
              <a:rPr lang="id-ID" sz="4400" b="1" dirty="0">
                <a:latin typeface="Cambria Math" panose="02040503050406030204" pitchFamily="18" charset="0"/>
                <a:ea typeface="Cambria Math" panose="02040503050406030204" pitchFamily="18" charset="0"/>
              </a:rPr>
              <a:t>KOR</a:t>
            </a:r>
            <a:r>
              <a:rPr lang="en-US" sz="4400" b="1" dirty="0">
                <a:solidFill>
                  <a:srgbClr val="FF0000"/>
                </a:solidFill>
                <a:latin typeface="Cambria Math" panose="02040503050406030204" pitchFamily="18" charset="0"/>
                <a:ea typeface="Cambria Math" panose="02040503050406030204" pitchFamily="18" charset="0"/>
              </a:rPr>
              <a:t> </a:t>
            </a:r>
            <a:r>
              <a:rPr lang="en-US" sz="4400" b="1" dirty="0">
                <a:solidFill>
                  <a:srgbClr val="C00000"/>
                </a:solidFill>
                <a:latin typeface="Cambria Math" panose="02040503050406030204" pitchFamily="18" charset="0"/>
                <a:ea typeface="Cambria Math" panose="02040503050406030204" pitchFamily="18" charset="0"/>
              </a:rPr>
              <a:t>BERHUBUNGAN KERUGIAN NEGARA</a:t>
            </a:r>
            <a:endParaRPr lang="id-ID" sz="4400" b="1" dirty="0">
              <a:solidFill>
                <a:srgbClr val="C00000"/>
              </a:solidFill>
              <a:latin typeface="Cambria Math" panose="02040503050406030204" pitchFamily="18" charset="0"/>
              <a:ea typeface="Cambria Math" panose="02040503050406030204" pitchFamily="18" charset="0"/>
            </a:endParaRPr>
          </a:p>
          <a:p>
            <a:endParaRPr lang="en-US" sz="4400" dirty="0">
              <a:latin typeface="Cambria Math" panose="02040503050406030204" pitchFamily="18" charset="0"/>
              <a:ea typeface="Cambria Math" panose="02040503050406030204" pitchFamily="18" charset="0"/>
            </a:endParaRPr>
          </a:p>
        </p:txBody>
      </p:sp>
      <p:cxnSp>
        <p:nvCxnSpPr>
          <p:cNvPr id="6" name="Straight Connector 5">
            <a:extLst>
              <a:ext uri="{FF2B5EF4-FFF2-40B4-BE49-F238E27FC236}">
                <a16:creationId xmlns:a16="http://schemas.microsoft.com/office/drawing/2014/main" id="{CDECAAC8-61FD-4513-9F3B-5A5FF0456852}"/>
              </a:ext>
            </a:extLst>
          </p:cNvPr>
          <p:cNvCxnSpPr>
            <a:cxnSpLocks/>
          </p:cNvCxnSpPr>
          <p:nvPr/>
        </p:nvCxnSpPr>
        <p:spPr>
          <a:xfrm>
            <a:off x="924438" y="3933709"/>
            <a:ext cx="10339947" cy="0"/>
          </a:xfrm>
          <a:prstGeom prst="line">
            <a:avLst/>
          </a:prstGeom>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386C9185-9AEB-4B1B-AF99-11788C8BA62D}"/>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1" name="Picture 10">
            <a:extLst>
              <a:ext uri="{FF2B5EF4-FFF2-40B4-BE49-F238E27FC236}">
                <a16:creationId xmlns:a16="http://schemas.microsoft.com/office/drawing/2014/main" id="{BCD9549C-4D7C-4445-BB61-E2F57AE151E6}"/>
              </a:ext>
            </a:extLst>
          </p:cNvPr>
          <p:cNvPicPr>
            <a:picLocks noChangeAspect="1"/>
          </p:cNvPicPr>
          <p:nvPr/>
        </p:nvPicPr>
        <p:blipFill>
          <a:blip r:embed="rId5"/>
          <a:stretch>
            <a:fillRect/>
          </a:stretch>
        </p:blipFill>
        <p:spPr>
          <a:xfrm>
            <a:off x="11523263" y="6212510"/>
            <a:ext cx="585267" cy="609653"/>
          </a:xfrm>
          <a:prstGeom prst="rect">
            <a:avLst/>
          </a:prstGeom>
        </p:spPr>
      </p:pic>
    </p:spTree>
    <p:extLst>
      <p:ext uri="{BB962C8B-B14F-4D97-AF65-F5344CB8AC3E}">
        <p14:creationId xmlns:p14="http://schemas.microsoft.com/office/powerpoint/2010/main" val="3887241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6" name="Content Placeholder 2"/>
          <p:cNvSpPr txBox="1">
            <a:spLocks/>
          </p:cNvSpPr>
          <p:nvPr/>
        </p:nvSpPr>
        <p:spPr>
          <a:xfrm>
            <a:off x="731903" y="1315627"/>
            <a:ext cx="10571403" cy="590042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0"/>
              </a:spcBef>
              <a:buNone/>
            </a:pPr>
            <a:r>
              <a:rPr lang="id-ID" dirty="0">
                <a:latin typeface="Cambria Math" panose="02040503050406030204" pitchFamily="18" charset="0"/>
                <a:ea typeface="Cambria Math" panose="02040503050406030204" pitchFamily="18" charset="0"/>
              </a:rPr>
              <a:t>Setiap orang yang secara melawan hukum melakukan perbuatan memperkaya diri sendiri atau orang lain atau suatu korporasi yang dapat merugikan keuangan negara atau perekonomian negara, dipidana penjara dengan penjara seumur hidup atau </a:t>
            </a:r>
            <a:r>
              <a:rPr lang="sv-SE" dirty="0">
                <a:latin typeface="Cambria Math" panose="02040503050406030204" pitchFamily="18" charset="0"/>
                <a:ea typeface="Cambria Math" panose="02040503050406030204" pitchFamily="18" charset="0"/>
              </a:rPr>
              <a:t>pidana penjara paling singkat 4 (empat) tahun dan paling lama 20 (dua puluh) tahun dan denda paling sedikit Rp. 200.000.000,00 (dua ratus juta rupiah) dan paling banyak</a:t>
            </a:r>
            <a:r>
              <a:rPr lang="id-ID" dirty="0">
                <a:latin typeface="Cambria Math" panose="02040503050406030204" pitchFamily="18" charset="0"/>
                <a:ea typeface="Cambria Math" panose="02040503050406030204" pitchFamily="18" charset="0"/>
              </a:rPr>
              <a:t> </a:t>
            </a:r>
            <a:r>
              <a:rPr lang="fi-FI" dirty="0">
                <a:latin typeface="Cambria Math" panose="02040503050406030204" pitchFamily="18" charset="0"/>
                <a:ea typeface="Cambria Math" panose="02040503050406030204" pitchFamily="18" charset="0"/>
              </a:rPr>
              <a:t>Rp. 1.000.000.000,00 (satu milyar rupiah).</a:t>
            </a:r>
            <a:endParaRPr lang="id-ID" dirty="0">
              <a:latin typeface="Cambria Math" panose="02040503050406030204" pitchFamily="18" charset="0"/>
              <a:ea typeface="Cambria Math" panose="02040503050406030204" pitchFamily="18" charset="0"/>
            </a:endParaRPr>
          </a:p>
        </p:txBody>
      </p:sp>
      <p:sp>
        <p:nvSpPr>
          <p:cNvPr id="11" name="Rectangle 10">
            <a:extLst>
              <a:ext uri="{FF2B5EF4-FFF2-40B4-BE49-F238E27FC236}">
                <a16:creationId xmlns:a16="http://schemas.microsoft.com/office/drawing/2014/main" id="{F98D8821-C7EB-40F5-9602-76C9F4A62FAE}"/>
              </a:ext>
            </a:extLst>
          </p:cNvPr>
          <p:cNvSpPr/>
          <p:nvPr/>
        </p:nvSpPr>
        <p:spPr>
          <a:xfrm>
            <a:off x="621734" y="245345"/>
            <a:ext cx="3050577" cy="769441"/>
          </a:xfrm>
          <a:prstGeom prst="rect">
            <a:avLst/>
          </a:prstGeom>
        </p:spPr>
        <p:txBody>
          <a:bodyPr wrap="square">
            <a:spAutoFit/>
          </a:bodyPr>
          <a:lstStyle/>
          <a:p>
            <a:r>
              <a:rPr lang="en-US" sz="4400" b="1" dirty="0">
                <a:latin typeface="Cambria Math" panose="02040503050406030204" pitchFamily="18" charset="0"/>
                <a:ea typeface="Cambria Math" panose="02040503050406030204" pitchFamily="18" charset="0"/>
              </a:rPr>
              <a:t>PASAL 2</a:t>
            </a:r>
            <a:endParaRPr lang="id-ID" sz="4400" b="1" dirty="0">
              <a:solidFill>
                <a:srgbClr val="FF0000"/>
              </a:solidFill>
              <a:latin typeface="Cambria Math" panose="02040503050406030204" pitchFamily="18" charset="0"/>
              <a:ea typeface="Cambria Math" panose="02040503050406030204" pitchFamily="18" charset="0"/>
            </a:endParaRPr>
          </a:p>
        </p:txBody>
      </p:sp>
      <p:sp>
        <p:nvSpPr>
          <p:cNvPr id="12" name="AutoShape 12">
            <a:extLst>
              <a:ext uri="{FF2B5EF4-FFF2-40B4-BE49-F238E27FC236}">
                <a16:creationId xmlns:a16="http://schemas.microsoft.com/office/drawing/2014/main" id="{AE63B934-2EFD-4C97-AD42-9CD9A9115DB5}"/>
              </a:ext>
            </a:extLst>
          </p:cNvPr>
          <p:cNvSpPr>
            <a:spLocks noChangeArrowheads="1"/>
          </p:cNvSpPr>
          <p:nvPr/>
        </p:nvSpPr>
        <p:spPr bwMode="auto">
          <a:xfrm>
            <a:off x="621734" y="111012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cxnSp>
        <p:nvCxnSpPr>
          <p:cNvPr id="13" name="Straight Connector 12">
            <a:extLst>
              <a:ext uri="{FF2B5EF4-FFF2-40B4-BE49-F238E27FC236}">
                <a16:creationId xmlns:a16="http://schemas.microsoft.com/office/drawing/2014/main" id="{6792BE46-F43A-4DB9-8BD2-7CDBCD71AB95}"/>
              </a:ext>
            </a:extLst>
          </p:cNvPr>
          <p:cNvCxnSpPr>
            <a:cxnSpLocks/>
          </p:cNvCxnSpPr>
          <p:nvPr/>
        </p:nvCxnSpPr>
        <p:spPr>
          <a:xfrm>
            <a:off x="731903" y="919449"/>
            <a:ext cx="3371174" cy="0"/>
          </a:xfrm>
          <a:prstGeom prst="line">
            <a:avLst/>
          </a:prstGeom>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BC30B663-41CE-4684-89A9-6F7E281ECD54}"/>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8" name="Picture 17">
            <a:extLst>
              <a:ext uri="{FF2B5EF4-FFF2-40B4-BE49-F238E27FC236}">
                <a16:creationId xmlns:a16="http://schemas.microsoft.com/office/drawing/2014/main" id="{8A943BB3-5327-46B7-8035-2906B9BD5D5D}"/>
              </a:ext>
            </a:extLst>
          </p:cNvPr>
          <p:cNvPicPr>
            <a:picLocks noChangeAspect="1"/>
          </p:cNvPicPr>
          <p:nvPr/>
        </p:nvPicPr>
        <p:blipFill>
          <a:blip r:embed="rId3"/>
          <a:stretch>
            <a:fillRect/>
          </a:stretch>
        </p:blipFill>
        <p:spPr>
          <a:xfrm>
            <a:off x="11523263" y="6212510"/>
            <a:ext cx="585267" cy="609653"/>
          </a:xfrm>
          <a:prstGeom prst="rect">
            <a:avLst/>
          </a:prstGeom>
        </p:spPr>
      </p:pic>
    </p:spTree>
    <p:extLst>
      <p:ext uri="{BB962C8B-B14F-4D97-AF65-F5344CB8AC3E}">
        <p14:creationId xmlns:p14="http://schemas.microsoft.com/office/powerpoint/2010/main" val="20578810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Rectangle 10">
            <a:extLst>
              <a:ext uri="{FF2B5EF4-FFF2-40B4-BE49-F238E27FC236}">
                <a16:creationId xmlns:a16="http://schemas.microsoft.com/office/drawing/2014/main" id="{F98D8821-C7EB-40F5-9602-76C9F4A62FAE}"/>
              </a:ext>
            </a:extLst>
          </p:cNvPr>
          <p:cNvSpPr/>
          <p:nvPr/>
        </p:nvSpPr>
        <p:spPr>
          <a:xfrm>
            <a:off x="621734" y="245345"/>
            <a:ext cx="3050577" cy="769441"/>
          </a:xfrm>
          <a:prstGeom prst="rect">
            <a:avLst/>
          </a:prstGeom>
        </p:spPr>
        <p:txBody>
          <a:bodyPr wrap="square">
            <a:spAutoFit/>
          </a:bodyPr>
          <a:lstStyle/>
          <a:p>
            <a:r>
              <a:rPr lang="en-US" sz="4400" b="1" dirty="0">
                <a:latin typeface="Cambria Math" panose="02040503050406030204" pitchFamily="18" charset="0"/>
                <a:ea typeface="Cambria Math" panose="02040503050406030204" pitchFamily="18" charset="0"/>
              </a:rPr>
              <a:t>PASAL 3</a:t>
            </a:r>
            <a:endParaRPr lang="id-ID" sz="4400" b="1" dirty="0">
              <a:solidFill>
                <a:srgbClr val="FF0000"/>
              </a:solidFill>
              <a:latin typeface="Cambria Math" panose="02040503050406030204" pitchFamily="18" charset="0"/>
              <a:ea typeface="Cambria Math" panose="02040503050406030204" pitchFamily="18" charset="0"/>
            </a:endParaRPr>
          </a:p>
        </p:txBody>
      </p:sp>
      <p:sp>
        <p:nvSpPr>
          <p:cNvPr id="12" name="AutoShape 12">
            <a:extLst>
              <a:ext uri="{FF2B5EF4-FFF2-40B4-BE49-F238E27FC236}">
                <a16:creationId xmlns:a16="http://schemas.microsoft.com/office/drawing/2014/main" id="{AE63B934-2EFD-4C97-AD42-9CD9A9115DB5}"/>
              </a:ext>
            </a:extLst>
          </p:cNvPr>
          <p:cNvSpPr>
            <a:spLocks noChangeArrowheads="1"/>
          </p:cNvSpPr>
          <p:nvPr/>
        </p:nvSpPr>
        <p:spPr bwMode="auto">
          <a:xfrm>
            <a:off x="621734" y="111012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cxnSp>
        <p:nvCxnSpPr>
          <p:cNvPr id="13" name="Straight Connector 12">
            <a:extLst>
              <a:ext uri="{FF2B5EF4-FFF2-40B4-BE49-F238E27FC236}">
                <a16:creationId xmlns:a16="http://schemas.microsoft.com/office/drawing/2014/main" id="{6792BE46-F43A-4DB9-8BD2-7CDBCD71AB95}"/>
              </a:ext>
            </a:extLst>
          </p:cNvPr>
          <p:cNvCxnSpPr>
            <a:cxnSpLocks/>
          </p:cNvCxnSpPr>
          <p:nvPr/>
        </p:nvCxnSpPr>
        <p:spPr>
          <a:xfrm>
            <a:off x="731903" y="919449"/>
            <a:ext cx="3371174" cy="0"/>
          </a:xfrm>
          <a:prstGeom prst="line">
            <a:avLst/>
          </a:prstGeom>
          <a:ln/>
        </p:spPr>
        <p:style>
          <a:lnRef idx="2">
            <a:schemeClr val="accent1"/>
          </a:lnRef>
          <a:fillRef idx="0">
            <a:schemeClr val="accent1"/>
          </a:fillRef>
          <a:effectRef idx="1">
            <a:schemeClr val="accent1"/>
          </a:effectRef>
          <a:fontRef idx="minor">
            <a:schemeClr val="tx1"/>
          </a:fontRef>
        </p:style>
      </p:cxnSp>
      <p:sp>
        <p:nvSpPr>
          <p:cNvPr id="7" name="Content Placeholder 2">
            <a:extLst>
              <a:ext uri="{FF2B5EF4-FFF2-40B4-BE49-F238E27FC236}">
                <a16:creationId xmlns:a16="http://schemas.microsoft.com/office/drawing/2014/main" id="{C72026E2-D303-4CD5-B497-78861742E9B2}"/>
              </a:ext>
            </a:extLst>
          </p:cNvPr>
          <p:cNvSpPr txBox="1">
            <a:spLocks/>
          </p:cNvSpPr>
          <p:nvPr/>
        </p:nvSpPr>
        <p:spPr>
          <a:xfrm>
            <a:off x="731903" y="1174464"/>
            <a:ext cx="10490527" cy="4764087"/>
          </a:xfrm>
          <a:prstGeom prst="rect">
            <a:avLst/>
          </a:prstGeom>
        </p:spPr>
        <p:txBody>
          <a:bodyPr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457207">
              <a:buClr>
                <a:schemeClr val="bg2">
                  <a:lumMod val="40000"/>
                  <a:lumOff val="60000"/>
                </a:schemeClr>
              </a:buClr>
              <a:buNone/>
              <a:defRPr/>
            </a:pPr>
            <a:r>
              <a:rPr lang="id-ID" dirty="0"/>
              <a:t>Setiap orang yang dengan tujuan, menguntungkan diri sendiri atau orang lain atau suatu korporasi, menyalahgunakan kewenangan, kesempatan atau sarana yang ada padanya karena jabatan atau kedudukan yang dapat merugikan keuangan negara atau perekonomian negara, dipidana dengan pidana penjara seumur hidup atau pidana penjara paling singkat 1 (satu) tahun dan paling lama 20 (dua puluh) tahun dan atau denda paling sedikit Rp. 50.000.000,00 (lima puluh juta rupiah) dan paling banyak Rp. 1.000.000.000,00 (satu milyar rupiah).</a:t>
            </a:r>
            <a:r>
              <a:rPr lang="en-US" dirty="0"/>
              <a:t> </a:t>
            </a:r>
            <a:endParaRPr lang="id-ID" dirty="0"/>
          </a:p>
        </p:txBody>
      </p:sp>
      <p:pic>
        <p:nvPicPr>
          <p:cNvPr id="8" name="Picture 7">
            <a:extLst>
              <a:ext uri="{FF2B5EF4-FFF2-40B4-BE49-F238E27FC236}">
                <a16:creationId xmlns:a16="http://schemas.microsoft.com/office/drawing/2014/main" id="{1C4D8176-C9AC-41D6-B69F-0380E04B1D74}"/>
              </a:ext>
            </a:extLst>
          </p:cNvPr>
          <p:cNvPicPr>
            <a:picLocks noChangeAspect="1"/>
          </p:cNvPicPr>
          <p:nvPr/>
        </p:nvPicPr>
        <p:blipFill>
          <a:blip r:embed="rId3"/>
          <a:stretch>
            <a:fillRect/>
          </a:stretch>
        </p:blipFill>
        <p:spPr>
          <a:xfrm>
            <a:off x="11523263" y="6212510"/>
            <a:ext cx="585267" cy="609653"/>
          </a:xfrm>
          <a:prstGeom prst="rect">
            <a:avLst/>
          </a:prstGeom>
        </p:spPr>
      </p:pic>
      <p:sp>
        <p:nvSpPr>
          <p:cNvPr id="10" name="TextBox 9">
            <a:extLst>
              <a:ext uri="{FF2B5EF4-FFF2-40B4-BE49-F238E27FC236}">
                <a16:creationId xmlns:a16="http://schemas.microsoft.com/office/drawing/2014/main" id="{6AE65839-2A3E-4152-89A0-BE85852AABFA}"/>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spTree>
    <p:extLst>
      <p:ext uri="{BB962C8B-B14F-4D97-AF65-F5344CB8AC3E}">
        <p14:creationId xmlns:p14="http://schemas.microsoft.com/office/powerpoint/2010/main" val="29458915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7" name="Picture 5" descr="Hasil gambar untuk GAMBAR ANIMASI KORUPSI"/>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saturation sat="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655133" y="345940"/>
            <a:ext cx="10971705" cy="61926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811375" y="2004056"/>
            <a:ext cx="11056309" cy="2554545"/>
          </a:xfrm>
          <a:prstGeom prst="rect">
            <a:avLst/>
          </a:prstGeom>
        </p:spPr>
        <p:txBody>
          <a:bodyPr wrap="square">
            <a:spAutoFit/>
          </a:bodyPr>
          <a:lstStyle/>
          <a:p>
            <a:r>
              <a:rPr lang="id-ID" sz="4000" b="1" dirty="0">
                <a:latin typeface="Cambria Math" panose="02040503050406030204" pitchFamily="18" charset="0"/>
                <a:ea typeface="Cambria Math" panose="02040503050406030204" pitchFamily="18" charset="0"/>
              </a:rPr>
              <a:t>UNSUR – </a:t>
            </a:r>
            <a:r>
              <a:rPr lang="en-US" sz="4000" b="1" dirty="0">
                <a:latin typeface="Cambria Math" panose="02040503050406030204" pitchFamily="18" charset="0"/>
                <a:ea typeface="Cambria Math" panose="02040503050406030204" pitchFamily="18" charset="0"/>
              </a:rPr>
              <a:t>U</a:t>
            </a:r>
            <a:r>
              <a:rPr lang="id-ID" sz="4000" b="1" dirty="0">
                <a:latin typeface="Cambria Math" panose="02040503050406030204" pitchFamily="18" charset="0"/>
                <a:ea typeface="Cambria Math" panose="02040503050406030204" pitchFamily="18" charset="0"/>
              </a:rPr>
              <a:t>NSUR PASAL</a:t>
            </a:r>
            <a:r>
              <a:rPr lang="en-US" sz="4000" b="1" dirty="0">
                <a:latin typeface="Cambria Math" panose="02040503050406030204" pitchFamily="18" charset="0"/>
                <a:ea typeface="Cambria Math" panose="02040503050406030204" pitchFamily="18" charset="0"/>
              </a:rPr>
              <a:t> </a:t>
            </a:r>
            <a:r>
              <a:rPr lang="id-ID" sz="4000" b="1" dirty="0">
                <a:latin typeface="Cambria Math" panose="02040503050406030204" pitchFamily="18" charset="0"/>
                <a:ea typeface="Cambria Math" panose="02040503050406030204" pitchFamily="18" charset="0"/>
              </a:rPr>
              <a:t>TIPI</a:t>
            </a:r>
            <a:r>
              <a:rPr lang="en-US" sz="4000" b="1" dirty="0">
                <a:latin typeface="Cambria Math" panose="02040503050406030204" pitchFamily="18" charset="0"/>
                <a:ea typeface="Cambria Math" panose="02040503050406030204" pitchFamily="18" charset="0"/>
              </a:rPr>
              <a:t>D</a:t>
            </a:r>
            <a:r>
              <a:rPr lang="id-ID" sz="4000" b="1" dirty="0">
                <a:latin typeface="Cambria Math" panose="02040503050406030204" pitchFamily="18" charset="0"/>
                <a:ea typeface="Cambria Math" panose="02040503050406030204" pitchFamily="18" charset="0"/>
              </a:rPr>
              <a:t>KOR</a:t>
            </a:r>
            <a:r>
              <a:rPr lang="en-US" sz="4000" b="1" dirty="0">
                <a:solidFill>
                  <a:srgbClr val="FF0000"/>
                </a:solidFill>
                <a:latin typeface="Cambria Math" panose="02040503050406030204" pitchFamily="18" charset="0"/>
                <a:ea typeface="Cambria Math" panose="02040503050406030204" pitchFamily="18" charset="0"/>
              </a:rPr>
              <a:t> </a:t>
            </a:r>
          </a:p>
          <a:p>
            <a:r>
              <a:rPr lang="en-US" sz="4000" b="1" dirty="0">
                <a:solidFill>
                  <a:srgbClr val="C00000"/>
                </a:solidFill>
                <a:latin typeface="Cambria Math" panose="02040503050406030204" pitchFamily="18" charset="0"/>
                <a:ea typeface="Cambria Math" panose="02040503050406030204" pitchFamily="18" charset="0"/>
              </a:rPr>
              <a:t>TIDAK BERHUBUNGAN LANGSUNG DENGAN KERUGIAN  NEGARA</a:t>
            </a:r>
            <a:endParaRPr lang="id-ID" sz="4000" b="1" dirty="0">
              <a:solidFill>
                <a:srgbClr val="C00000"/>
              </a:solidFill>
              <a:latin typeface="Cambria Math" panose="02040503050406030204" pitchFamily="18" charset="0"/>
              <a:ea typeface="Cambria Math" panose="02040503050406030204" pitchFamily="18" charset="0"/>
            </a:endParaRPr>
          </a:p>
          <a:p>
            <a:endParaRPr lang="en-US" sz="4000" dirty="0">
              <a:latin typeface="Cambria Math" panose="02040503050406030204" pitchFamily="18" charset="0"/>
              <a:ea typeface="Cambria Math" panose="02040503050406030204" pitchFamily="18" charset="0"/>
            </a:endParaRPr>
          </a:p>
        </p:txBody>
      </p:sp>
      <p:cxnSp>
        <p:nvCxnSpPr>
          <p:cNvPr id="6" name="Straight Connector 5">
            <a:extLst>
              <a:ext uri="{FF2B5EF4-FFF2-40B4-BE49-F238E27FC236}">
                <a16:creationId xmlns:a16="http://schemas.microsoft.com/office/drawing/2014/main" id="{CDECAAC8-61FD-4513-9F3B-5A5FF0456852}"/>
              </a:ext>
            </a:extLst>
          </p:cNvPr>
          <p:cNvCxnSpPr>
            <a:cxnSpLocks/>
          </p:cNvCxnSpPr>
          <p:nvPr/>
        </p:nvCxnSpPr>
        <p:spPr>
          <a:xfrm>
            <a:off x="924438" y="3933709"/>
            <a:ext cx="10339947" cy="0"/>
          </a:xfrm>
          <a:prstGeom prst="line">
            <a:avLst/>
          </a:prstGeom>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386C9185-9AEB-4B1B-AF99-11788C8BA62D}"/>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1" name="Picture 10">
            <a:extLst>
              <a:ext uri="{FF2B5EF4-FFF2-40B4-BE49-F238E27FC236}">
                <a16:creationId xmlns:a16="http://schemas.microsoft.com/office/drawing/2014/main" id="{BCD9549C-4D7C-4445-BB61-E2F57AE151E6}"/>
              </a:ext>
            </a:extLst>
          </p:cNvPr>
          <p:cNvPicPr>
            <a:picLocks noChangeAspect="1"/>
          </p:cNvPicPr>
          <p:nvPr/>
        </p:nvPicPr>
        <p:blipFill>
          <a:blip r:embed="rId5"/>
          <a:stretch>
            <a:fillRect/>
          </a:stretch>
        </p:blipFill>
        <p:spPr>
          <a:xfrm>
            <a:off x="11523263" y="6212510"/>
            <a:ext cx="585267" cy="609653"/>
          </a:xfrm>
          <a:prstGeom prst="rect">
            <a:avLst/>
          </a:prstGeom>
        </p:spPr>
      </p:pic>
    </p:spTree>
    <p:extLst>
      <p:ext uri="{BB962C8B-B14F-4D97-AF65-F5344CB8AC3E}">
        <p14:creationId xmlns:p14="http://schemas.microsoft.com/office/powerpoint/2010/main" val="21300502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Rectangle 10">
            <a:extLst>
              <a:ext uri="{FF2B5EF4-FFF2-40B4-BE49-F238E27FC236}">
                <a16:creationId xmlns:a16="http://schemas.microsoft.com/office/drawing/2014/main" id="{F98D8821-C7EB-40F5-9602-76C9F4A62FAE}"/>
              </a:ext>
            </a:extLst>
          </p:cNvPr>
          <p:cNvSpPr/>
          <p:nvPr/>
        </p:nvSpPr>
        <p:spPr>
          <a:xfrm>
            <a:off x="621734" y="245345"/>
            <a:ext cx="3050577" cy="769441"/>
          </a:xfrm>
          <a:prstGeom prst="rect">
            <a:avLst/>
          </a:prstGeom>
        </p:spPr>
        <p:txBody>
          <a:bodyPr wrap="square">
            <a:spAutoFit/>
          </a:bodyPr>
          <a:lstStyle/>
          <a:p>
            <a:r>
              <a:rPr lang="en-US" sz="4400" b="1" dirty="0">
                <a:latin typeface="Cambria Math" panose="02040503050406030204" pitchFamily="18" charset="0"/>
                <a:ea typeface="Cambria Math" panose="02040503050406030204" pitchFamily="18" charset="0"/>
              </a:rPr>
              <a:t>PASAL 5</a:t>
            </a:r>
            <a:endParaRPr lang="id-ID" sz="4400" b="1" dirty="0">
              <a:solidFill>
                <a:srgbClr val="FF0000"/>
              </a:solidFill>
              <a:latin typeface="Cambria Math" panose="02040503050406030204" pitchFamily="18" charset="0"/>
              <a:ea typeface="Cambria Math" panose="02040503050406030204" pitchFamily="18" charset="0"/>
            </a:endParaRPr>
          </a:p>
        </p:txBody>
      </p:sp>
      <p:sp>
        <p:nvSpPr>
          <p:cNvPr id="12" name="AutoShape 12">
            <a:extLst>
              <a:ext uri="{FF2B5EF4-FFF2-40B4-BE49-F238E27FC236}">
                <a16:creationId xmlns:a16="http://schemas.microsoft.com/office/drawing/2014/main" id="{AE63B934-2EFD-4C97-AD42-9CD9A9115DB5}"/>
              </a:ext>
            </a:extLst>
          </p:cNvPr>
          <p:cNvSpPr>
            <a:spLocks noChangeArrowheads="1"/>
          </p:cNvSpPr>
          <p:nvPr/>
        </p:nvSpPr>
        <p:spPr bwMode="auto">
          <a:xfrm>
            <a:off x="621734" y="111012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cxnSp>
        <p:nvCxnSpPr>
          <p:cNvPr id="13" name="Straight Connector 12">
            <a:extLst>
              <a:ext uri="{FF2B5EF4-FFF2-40B4-BE49-F238E27FC236}">
                <a16:creationId xmlns:a16="http://schemas.microsoft.com/office/drawing/2014/main" id="{6792BE46-F43A-4DB9-8BD2-7CDBCD71AB95}"/>
              </a:ext>
            </a:extLst>
          </p:cNvPr>
          <p:cNvCxnSpPr>
            <a:cxnSpLocks/>
          </p:cNvCxnSpPr>
          <p:nvPr/>
        </p:nvCxnSpPr>
        <p:spPr>
          <a:xfrm>
            <a:off x="731903" y="919449"/>
            <a:ext cx="3371174" cy="0"/>
          </a:xfrm>
          <a:prstGeom prst="line">
            <a:avLst/>
          </a:prstGeom>
          <a:ln/>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id="{59A4AA05-5B1B-447D-BA61-ED353A7C4996}"/>
              </a:ext>
            </a:extLst>
          </p:cNvPr>
          <p:cNvSpPr txBox="1">
            <a:spLocks/>
          </p:cNvSpPr>
          <p:nvPr/>
        </p:nvSpPr>
        <p:spPr>
          <a:xfrm>
            <a:off x="621734" y="1205458"/>
            <a:ext cx="10638127" cy="5175176"/>
          </a:xfrm>
          <a:prstGeom prst="rect">
            <a:avLst/>
          </a:prstGeom>
        </p:spPr>
        <p:txBody>
          <a:bodyPr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6" indent="-342906" algn="just" defTabSz="457207">
              <a:buClr>
                <a:schemeClr val="bg2">
                  <a:lumMod val="40000"/>
                  <a:lumOff val="60000"/>
                </a:schemeClr>
              </a:buClr>
              <a:buNone/>
              <a:defRPr/>
            </a:pPr>
            <a:r>
              <a:rPr lang="id-ID" sz="2800" dirty="0">
                <a:latin typeface="Cambria Math" panose="02040503050406030204" pitchFamily="18" charset="0"/>
                <a:ea typeface="Cambria Math" panose="02040503050406030204" pitchFamily="18" charset="0"/>
              </a:rPr>
              <a:t>Ayat 1 :</a:t>
            </a:r>
          </a:p>
          <a:p>
            <a:pPr marL="534988" indent="-534988" algn="just" defTabSz="457207">
              <a:buClr>
                <a:schemeClr val="bg2">
                  <a:lumMod val="40000"/>
                  <a:lumOff val="60000"/>
                </a:schemeClr>
              </a:buClr>
              <a:buNone/>
              <a:defRPr/>
            </a:pPr>
            <a:r>
              <a:rPr lang="id-ID" sz="2800" dirty="0">
                <a:latin typeface="Cambria Math" panose="02040503050406030204" pitchFamily="18" charset="0"/>
                <a:ea typeface="Cambria Math" panose="02040503050406030204" pitchFamily="18" charset="0"/>
              </a:rPr>
              <a:t>     </a:t>
            </a:r>
            <a:r>
              <a:rPr lang="en-US" sz="2800" dirty="0">
                <a:latin typeface="Cambria Math" panose="02040503050406030204" pitchFamily="18" charset="0"/>
                <a:ea typeface="Cambria Math" panose="02040503050406030204" pitchFamily="18" charset="0"/>
              </a:rPr>
              <a:t> </a:t>
            </a:r>
            <a:r>
              <a:rPr lang="sv-SE" sz="2800" dirty="0">
                <a:latin typeface="Cambria Math" panose="02040503050406030204" pitchFamily="18" charset="0"/>
                <a:ea typeface="Cambria Math" panose="02040503050406030204" pitchFamily="18" charset="0"/>
              </a:rPr>
              <a:t>Dipidana dengan pidana penjara paling singkat 1 (satu) tahun dan paling lama</a:t>
            </a:r>
            <a:r>
              <a:rPr lang="id-ID" sz="2800" dirty="0">
                <a:latin typeface="Cambria Math" panose="02040503050406030204" pitchFamily="18" charset="0"/>
                <a:ea typeface="Cambria Math" panose="02040503050406030204" pitchFamily="18" charset="0"/>
              </a:rPr>
              <a:t> 5 (lima) tahun dan atau pidana denda paling sedikit Rp 50.000.000,00 (lima puluh juta rupiah) dan paling banyak Rp 250.000.000,00 (dua ratus lima puluh juta rupiah) setiap orang yg ;</a:t>
            </a:r>
            <a:endParaRPr lang="en-US" sz="2800" dirty="0">
              <a:latin typeface="Cambria Math" panose="02040503050406030204" pitchFamily="18" charset="0"/>
              <a:ea typeface="Cambria Math" panose="02040503050406030204" pitchFamily="18" charset="0"/>
            </a:endParaRPr>
          </a:p>
          <a:p>
            <a:pPr marL="534988" indent="-534988" algn="just" defTabSz="457207">
              <a:buClr>
                <a:schemeClr val="bg2">
                  <a:lumMod val="40000"/>
                  <a:lumOff val="60000"/>
                </a:schemeClr>
              </a:buClr>
              <a:buNone/>
              <a:defRPr/>
            </a:pPr>
            <a:r>
              <a:rPr lang="en-US" sz="2800" dirty="0">
                <a:latin typeface="Cambria Math" panose="02040503050406030204" pitchFamily="18" charset="0"/>
                <a:ea typeface="Cambria Math" panose="02040503050406030204" pitchFamily="18" charset="0"/>
              </a:rPr>
              <a:t>a.  </a:t>
            </a:r>
            <a:r>
              <a:rPr lang="id-ID" sz="2800" dirty="0">
                <a:latin typeface="Cambria Math" panose="02040503050406030204" pitchFamily="18" charset="0"/>
                <a:ea typeface="Cambria Math" panose="02040503050406030204" pitchFamily="18" charset="0"/>
              </a:rPr>
              <a:t>memberi atau menjanjikan sesuatu kepada pegawai negeri atau penyelenggara negara dengan maksud supaya pegawai negeri atau penyelenggara negara tersebut berbuat atau tidak berbuat sesuatu dalam jabatannya, yang bertentangan dengan kewajibannya; </a:t>
            </a:r>
          </a:p>
        </p:txBody>
      </p:sp>
      <p:sp>
        <p:nvSpPr>
          <p:cNvPr id="10" name="TextBox 9">
            <a:extLst>
              <a:ext uri="{FF2B5EF4-FFF2-40B4-BE49-F238E27FC236}">
                <a16:creationId xmlns:a16="http://schemas.microsoft.com/office/drawing/2014/main" id="{D2F128D9-DC13-45A6-8714-D0E9B6BEBCB7}"/>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4" name="Picture 13">
            <a:extLst>
              <a:ext uri="{FF2B5EF4-FFF2-40B4-BE49-F238E27FC236}">
                <a16:creationId xmlns:a16="http://schemas.microsoft.com/office/drawing/2014/main" id="{FE4071A8-8D55-4FDE-BC43-8EDB5622616B}"/>
              </a:ext>
            </a:extLst>
          </p:cNvPr>
          <p:cNvPicPr>
            <a:picLocks noChangeAspect="1"/>
          </p:cNvPicPr>
          <p:nvPr/>
        </p:nvPicPr>
        <p:blipFill>
          <a:blip r:embed="rId3"/>
          <a:stretch>
            <a:fillRect/>
          </a:stretch>
        </p:blipFill>
        <p:spPr>
          <a:xfrm>
            <a:off x="11523263" y="6212510"/>
            <a:ext cx="585267" cy="609653"/>
          </a:xfrm>
          <a:prstGeom prst="rect">
            <a:avLst/>
          </a:prstGeom>
        </p:spPr>
      </p:pic>
    </p:spTree>
    <p:extLst>
      <p:ext uri="{BB962C8B-B14F-4D97-AF65-F5344CB8AC3E}">
        <p14:creationId xmlns:p14="http://schemas.microsoft.com/office/powerpoint/2010/main" val="34962751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Rectangle 10">
            <a:extLst>
              <a:ext uri="{FF2B5EF4-FFF2-40B4-BE49-F238E27FC236}">
                <a16:creationId xmlns:a16="http://schemas.microsoft.com/office/drawing/2014/main" id="{F98D8821-C7EB-40F5-9602-76C9F4A62FAE}"/>
              </a:ext>
            </a:extLst>
          </p:cNvPr>
          <p:cNvSpPr/>
          <p:nvPr/>
        </p:nvSpPr>
        <p:spPr>
          <a:xfrm>
            <a:off x="621734" y="245345"/>
            <a:ext cx="3050577" cy="769441"/>
          </a:xfrm>
          <a:prstGeom prst="rect">
            <a:avLst/>
          </a:prstGeom>
        </p:spPr>
        <p:txBody>
          <a:bodyPr wrap="square">
            <a:spAutoFit/>
          </a:bodyPr>
          <a:lstStyle/>
          <a:p>
            <a:r>
              <a:rPr lang="en-US" sz="4400" b="1" dirty="0">
                <a:latin typeface="Cambria Math" panose="02040503050406030204" pitchFamily="18" charset="0"/>
                <a:ea typeface="Cambria Math" panose="02040503050406030204" pitchFamily="18" charset="0"/>
              </a:rPr>
              <a:t>PASAL 5</a:t>
            </a:r>
            <a:endParaRPr lang="id-ID" sz="4400" b="1" dirty="0">
              <a:solidFill>
                <a:srgbClr val="FF0000"/>
              </a:solidFill>
              <a:latin typeface="Cambria Math" panose="02040503050406030204" pitchFamily="18" charset="0"/>
              <a:ea typeface="Cambria Math" panose="02040503050406030204" pitchFamily="18" charset="0"/>
            </a:endParaRPr>
          </a:p>
        </p:txBody>
      </p:sp>
      <p:sp>
        <p:nvSpPr>
          <p:cNvPr id="12" name="AutoShape 12">
            <a:extLst>
              <a:ext uri="{FF2B5EF4-FFF2-40B4-BE49-F238E27FC236}">
                <a16:creationId xmlns:a16="http://schemas.microsoft.com/office/drawing/2014/main" id="{AE63B934-2EFD-4C97-AD42-9CD9A9115DB5}"/>
              </a:ext>
            </a:extLst>
          </p:cNvPr>
          <p:cNvSpPr>
            <a:spLocks noChangeArrowheads="1"/>
          </p:cNvSpPr>
          <p:nvPr/>
        </p:nvSpPr>
        <p:spPr bwMode="auto">
          <a:xfrm>
            <a:off x="621734" y="111012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cxnSp>
        <p:nvCxnSpPr>
          <p:cNvPr id="13" name="Straight Connector 12">
            <a:extLst>
              <a:ext uri="{FF2B5EF4-FFF2-40B4-BE49-F238E27FC236}">
                <a16:creationId xmlns:a16="http://schemas.microsoft.com/office/drawing/2014/main" id="{6792BE46-F43A-4DB9-8BD2-7CDBCD71AB95}"/>
              </a:ext>
            </a:extLst>
          </p:cNvPr>
          <p:cNvCxnSpPr>
            <a:cxnSpLocks/>
          </p:cNvCxnSpPr>
          <p:nvPr/>
        </p:nvCxnSpPr>
        <p:spPr>
          <a:xfrm>
            <a:off x="731903" y="919449"/>
            <a:ext cx="3371174" cy="0"/>
          </a:xfrm>
          <a:prstGeom prst="line">
            <a:avLst/>
          </a:prstGeom>
          <a:ln/>
        </p:spPr>
        <p:style>
          <a:lnRef idx="2">
            <a:schemeClr val="accent1"/>
          </a:lnRef>
          <a:fillRef idx="0">
            <a:schemeClr val="accent1"/>
          </a:fillRef>
          <a:effectRef idx="1">
            <a:schemeClr val="accent1"/>
          </a:effectRef>
          <a:fontRef idx="minor">
            <a:schemeClr val="tx1"/>
          </a:fontRef>
        </p:style>
      </p:cxnSp>
      <p:sp>
        <p:nvSpPr>
          <p:cNvPr id="7" name="Content Placeholder 2">
            <a:extLst>
              <a:ext uri="{FF2B5EF4-FFF2-40B4-BE49-F238E27FC236}">
                <a16:creationId xmlns:a16="http://schemas.microsoft.com/office/drawing/2014/main" id="{B27F55D1-4DDD-4E15-B7B8-2BE8E43342C6}"/>
              </a:ext>
            </a:extLst>
          </p:cNvPr>
          <p:cNvSpPr txBox="1">
            <a:spLocks/>
          </p:cNvSpPr>
          <p:nvPr/>
        </p:nvSpPr>
        <p:spPr>
          <a:xfrm>
            <a:off x="775349" y="1099793"/>
            <a:ext cx="10638127" cy="5543550"/>
          </a:xfrm>
          <a:prstGeom prst="rect">
            <a:avLst/>
          </a:prstGeom>
        </p:spPr>
        <p:txBody>
          <a:bodyPr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457207">
              <a:buClr>
                <a:schemeClr val="bg2">
                  <a:lumMod val="40000"/>
                  <a:lumOff val="60000"/>
                </a:schemeClr>
              </a:buClr>
              <a:buNone/>
              <a:defRPr/>
            </a:pPr>
            <a:r>
              <a:rPr lang="id-ID" sz="2800" dirty="0">
                <a:latin typeface="Cambria Math" panose="02040503050406030204" pitchFamily="18" charset="0"/>
                <a:ea typeface="Cambria Math" panose="02040503050406030204" pitchFamily="18" charset="0"/>
              </a:rPr>
              <a:t>Ayat 1: </a:t>
            </a:r>
          </a:p>
          <a:p>
            <a:pPr marL="714375" indent="-714375" algn="just" defTabSz="457207">
              <a:buClr>
                <a:schemeClr val="bg2">
                  <a:lumMod val="40000"/>
                  <a:lumOff val="60000"/>
                </a:schemeClr>
              </a:buClr>
              <a:buNone/>
              <a:defRPr/>
            </a:pPr>
            <a:r>
              <a:rPr lang="en-US" sz="2800" dirty="0">
                <a:latin typeface="Cambria Math" panose="02040503050406030204" pitchFamily="18" charset="0"/>
                <a:ea typeface="Cambria Math" panose="02040503050406030204" pitchFamily="18" charset="0"/>
              </a:rPr>
              <a:t>b.  </a:t>
            </a:r>
            <a:r>
              <a:rPr lang="id-ID" sz="2800" dirty="0">
                <a:latin typeface="Cambria Math" panose="02040503050406030204" pitchFamily="18" charset="0"/>
                <a:ea typeface="Cambria Math" panose="02040503050406030204" pitchFamily="18" charset="0"/>
              </a:rPr>
              <a:t>Memberi sesuatu kepada pegawai negeri atau penyelenggara negara </a:t>
            </a:r>
            <a:r>
              <a:rPr lang="sv-SE" sz="2800" dirty="0">
                <a:latin typeface="Cambria Math" panose="02040503050406030204" pitchFamily="18" charset="0"/>
                <a:ea typeface="Cambria Math" panose="02040503050406030204" pitchFamily="18" charset="0"/>
              </a:rPr>
              <a:t>karena atau berhubungan dengan sesuatu yang bertentangan dengan</a:t>
            </a:r>
            <a:r>
              <a:rPr lang="id-ID" sz="2800" dirty="0">
                <a:latin typeface="Cambria Math" panose="02040503050406030204" pitchFamily="18" charset="0"/>
                <a:ea typeface="Cambria Math" panose="02040503050406030204" pitchFamily="18" charset="0"/>
              </a:rPr>
              <a:t> </a:t>
            </a:r>
            <a:r>
              <a:rPr lang="sv-SE" sz="2800" dirty="0">
                <a:latin typeface="Cambria Math" panose="02040503050406030204" pitchFamily="18" charset="0"/>
                <a:ea typeface="Cambria Math" panose="02040503050406030204" pitchFamily="18" charset="0"/>
              </a:rPr>
              <a:t>kewajiban, dilakukan atau tidak dilakukan dalam jabatannya</a:t>
            </a:r>
            <a:endParaRPr lang="id-ID" sz="2800" dirty="0">
              <a:latin typeface="Cambria Math" panose="02040503050406030204" pitchFamily="18" charset="0"/>
              <a:ea typeface="Cambria Math" panose="02040503050406030204" pitchFamily="18" charset="0"/>
            </a:endParaRPr>
          </a:p>
          <a:p>
            <a:pPr marL="0" indent="0" algn="just" defTabSz="457207">
              <a:buClr>
                <a:schemeClr val="bg2">
                  <a:lumMod val="40000"/>
                  <a:lumOff val="60000"/>
                </a:schemeClr>
              </a:buClr>
              <a:buNone/>
              <a:defRPr/>
            </a:pPr>
            <a:endParaRPr lang="id-ID" sz="1600" dirty="0">
              <a:latin typeface="Cambria Math" panose="02040503050406030204" pitchFamily="18" charset="0"/>
              <a:ea typeface="Cambria Math" panose="02040503050406030204" pitchFamily="18" charset="0"/>
            </a:endParaRPr>
          </a:p>
          <a:p>
            <a:pPr marL="0" indent="0" algn="just" defTabSz="457207">
              <a:buClr>
                <a:schemeClr val="bg2">
                  <a:lumMod val="40000"/>
                  <a:lumOff val="60000"/>
                </a:schemeClr>
              </a:buClr>
              <a:buNone/>
              <a:defRPr/>
            </a:pPr>
            <a:r>
              <a:rPr lang="id-ID" sz="2800" dirty="0">
                <a:latin typeface="Cambria Math" panose="02040503050406030204" pitchFamily="18" charset="0"/>
                <a:ea typeface="Cambria Math" panose="02040503050406030204" pitchFamily="18" charset="0"/>
              </a:rPr>
              <a:t>Ayat 2 : </a:t>
            </a:r>
          </a:p>
          <a:p>
            <a:pPr marL="0" indent="0" algn="just" defTabSz="457207">
              <a:buClr>
                <a:schemeClr val="bg2">
                  <a:lumMod val="40000"/>
                  <a:lumOff val="60000"/>
                </a:schemeClr>
              </a:buClr>
              <a:buNone/>
              <a:defRPr/>
            </a:pPr>
            <a:r>
              <a:rPr lang="en-US" sz="2800" dirty="0" err="1">
                <a:latin typeface="Cambria Math" panose="02040503050406030204" pitchFamily="18" charset="0"/>
                <a:ea typeface="Cambria Math" panose="02040503050406030204" pitchFamily="18" charset="0"/>
              </a:rPr>
              <a:t>Pegawai</a:t>
            </a:r>
            <a:r>
              <a:rPr lang="en-US" sz="2800" dirty="0">
                <a:latin typeface="Cambria Math" panose="02040503050406030204" pitchFamily="18" charset="0"/>
                <a:ea typeface="Cambria Math" panose="02040503050406030204" pitchFamily="18" charset="0"/>
              </a:rPr>
              <a:t> </a:t>
            </a:r>
            <a:r>
              <a:rPr lang="id-ID" sz="2800" dirty="0">
                <a:latin typeface="Cambria Math" panose="02040503050406030204" pitchFamily="18" charset="0"/>
                <a:ea typeface="Cambria Math" panose="02040503050406030204" pitchFamily="18" charset="0"/>
              </a:rPr>
              <a:t>Negeri </a:t>
            </a:r>
            <a:r>
              <a:rPr lang="en-US" sz="2800" dirty="0" err="1">
                <a:latin typeface="Cambria Math" panose="02040503050406030204" pitchFamily="18" charset="0"/>
                <a:ea typeface="Cambria Math" panose="02040503050406030204" pitchFamily="18" charset="0"/>
              </a:rPr>
              <a:t>atau</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Penyelenggara</a:t>
            </a:r>
            <a:r>
              <a:rPr lang="en-US" sz="2800" dirty="0">
                <a:latin typeface="Cambria Math" panose="02040503050406030204" pitchFamily="18" charset="0"/>
                <a:ea typeface="Cambria Math" panose="02040503050406030204" pitchFamily="18" charset="0"/>
              </a:rPr>
              <a:t> Negara </a:t>
            </a:r>
            <a:r>
              <a:rPr lang="id-ID" sz="2800" dirty="0">
                <a:latin typeface="Cambria Math" panose="02040503050406030204" pitchFamily="18" charset="0"/>
                <a:ea typeface="Cambria Math" panose="02040503050406030204" pitchFamily="18" charset="0"/>
              </a:rPr>
              <a:t>yang menerima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pemberian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atau</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janji</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sebagaimana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dimaksud</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dalam</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ayat</a:t>
            </a:r>
            <a:r>
              <a:rPr lang="en-US" sz="2800" dirty="0">
                <a:latin typeface="Cambria Math" panose="02040503050406030204" pitchFamily="18" charset="0"/>
                <a:ea typeface="Cambria Math" panose="02040503050406030204" pitchFamily="18" charset="0"/>
              </a:rPr>
              <a:t> (1) a </a:t>
            </a:r>
            <a:r>
              <a:rPr lang="en-US" sz="2800" dirty="0" err="1">
                <a:latin typeface="Cambria Math" panose="02040503050406030204" pitchFamily="18" charset="0"/>
                <a:ea typeface="Cambria Math" panose="02040503050406030204" pitchFamily="18" charset="0"/>
              </a:rPr>
              <a:t>dan</a:t>
            </a:r>
            <a:r>
              <a:rPr lang="en-US" sz="2800" dirty="0">
                <a:latin typeface="Cambria Math" panose="02040503050406030204" pitchFamily="18" charset="0"/>
                <a:ea typeface="Cambria Math" panose="02040503050406030204" pitchFamily="18" charset="0"/>
              </a:rPr>
              <a:t> b </a:t>
            </a:r>
            <a:r>
              <a:rPr lang="en-US" sz="2800" dirty="0" err="1">
                <a:latin typeface="Cambria Math" panose="02040503050406030204" pitchFamily="18" charset="0"/>
                <a:ea typeface="Cambria Math" panose="02040503050406030204" pitchFamily="18" charset="0"/>
              </a:rPr>
              <a:t>dipidana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dengan</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penjara</a:t>
            </a:r>
            <a:r>
              <a:rPr lang="en-US" sz="2800" dirty="0">
                <a:latin typeface="Cambria Math" panose="02040503050406030204" pitchFamily="18" charset="0"/>
                <a:ea typeface="Cambria Math" panose="02040503050406030204" pitchFamily="18" charset="0"/>
              </a:rPr>
              <a:t> yang </a:t>
            </a:r>
            <a:r>
              <a:rPr lang="en-US" sz="2800" dirty="0" err="1">
                <a:latin typeface="Cambria Math" panose="02040503050406030204" pitchFamily="18" charset="0"/>
                <a:ea typeface="Cambria Math" panose="02040503050406030204" pitchFamily="18" charset="0"/>
              </a:rPr>
              <a:t>sama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sebagaimana</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dimaksud</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dalam</a:t>
            </a:r>
            <a:r>
              <a:rPr lang="en-US" sz="2800" dirty="0">
                <a:latin typeface="Cambria Math" panose="02040503050406030204" pitchFamily="18" charset="0"/>
                <a:ea typeface="Cambria Math" panose="02040503050406030204" pitchFamily="18" charset="0"/>
              </a:rPr>
              <a:t> </a:t>
            </a:r>
            <a:r>
              <a:rPr lang="en-US" sz="2800" dirty="0" err="1">
                <a:latin typeface="Cambria Math" panose="02040503050406030204" pitchFamily="18" charset="0"/>
                <a:ea typeface="Cambria Math" panose="02040503050406030204" pitchFamily="18" charset="0"/>
              </a:rPr>
              <a:t>ayat</a:t>
            </a:r>
            <a:r>
              <a:rPr lang="en-US" sz="2800" dirty="0">
                <a:latin typeface="Cambria Math" panose="02040503050406030204" pitchFamily="18" charset="0"/>
                <a:ea typeface="Cambria Math" panose="02040503050406030204" pitchFamily="18" charset="0"/>
              </a:rPr>
              <a:t> (1).</a:t>
            </a:r>
            <a:endParaRPr lang="id-ID" sz="2800" dirty="0">
              <a:latin typeface="Cambria Math" panose="02040503050406030204" pitchFamily="18" charset="0"/>
              <a:ea typeface="Cambria Math" panose="02040503050406030204" pitchFamily="18" charset="0"/>
            </a:endParaRPr>
          </a:p>
        </p:txBody>
      </p:sp>
      <p:pic>
        <p:nvPicPr>
          <p:cNvPr id="10" name="Picture 9">
            <a:extLst>
              <a:ext uri="{FF2B5EF4-FFF2-40B4-BE49-F238E27FC236}">
                <a16:creationId xmlns:a16="http://schemas.microsoft.com/office/drawing/2014/main" id="{57237FE6-2B28-4C27-B8AC-E5E701C18374}"/>
              </a:ext>
            </a:extLst>
          </p:cNvPr>
          <p:cNvPicPr>
            <a:picLocks noChangeAspect="1"/>
          </p:cNvPicPr>
          <p:nvPr/>
        </p:nvPicPr>
        <p:blipFill>
          <a:blip r:embed="rId3"/>
          <a:stretch>
            <a:fillRect/>
          </a:stretch>
        </p:blipFill>
        <p:spPr>
          <a:xfrm>
            <a:off x="11523263" y="6212510"/>
            <a:ext cx="585267" cy="609653"/>
          </a:xfrm>
          <a:prstGeom prst="rect">
            <a:avLst/>
          </a:prstGeom>
        </p:spPr>
      </p:pic>
      <p:sp>
        <p:nvSpPr>
          <p:cNvPr id="14" name="TextBox 13">
            <a:extLst>
              <a:ext uri="{FF2B5EF4-FFF2-40B4-BE49-F238E27FC236}">
                <a16:creationId xmlns:a16="http://schemas.microsoft.com/office/drawing/2014/main" id="{37B6166A-70E3-4274-AEA1-C23EDA0CACE7}"/>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spTree>
    <p:extLst>
      <p:ext uri="{BB962C8B-B14F-4D97-AF65-F5344CB8AC3E}">
        <p14:creationId xmlns:p14="http://schemas.microsoft.com/office/powerpoint/2010/main" val="17657652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Rectangle 10">
            <a:extLst>
              <a:ext uri="{FF2B5EF4-FFF2-40B4-BE49-F238E27FC236}">
                <a16:creationId xmlns:a16="http://schemas.microsoft.com/office/drawing/2014/main" id="{F98D8821-C7EB-40F5-9602-76C9F4A62FAE}"/>
              </a:ext>
            </a:extLst>
          </p:cNvPr>
          <p:cNvSpPr/>
          <p:nvPr/>
        </p:nvSpPr>
        <p:spPr>
          <a:xfrm>
            <a:off x="621734" y="245345"/>
            <a:ext cx="3050577" cy="769441"/>
          </a:xfrm>
          <a:prstGeom prst="rect">
            <a:avLst/>
          </a:prstGeom>
        </p:spPr>
        <p:txBody>
          <a:bodyPr wrap="square">
            <a:spAutoFit/>
          </a:bodyPr>
          <a:lstStyle/>
          <a:p>
            <a:r>
              <a:rPr lang="en-US" sz="4400" b="1" dirty="0">
                <a:latin typeface="Cambria Math" panose="02040503050406030204" pitchFamily="18" charset="0"/>
                <a:ea typeface="Cambria Math" panose="02040503050406030204" pitchFamily="18" charset="0"/>
              </a:rPr>
              <a:t>PASAL 8</a:t>
            </a:r>
            <a:endParaRPr lang="id-ID" sz="4400" b="1" dirty="0">
              <a:solidFill>
                <a:srgbClr val="FF0000"/>
              </a:solidFill>
              <a:latin typeface="Cambria Math" panose="02040503050406030204" pitchFamily="18" charset="0"/>
              <a:ea typeface="Cambria Math" panose="02040503050406030204" pitchFamily="18" charset="0"/>
            </a:endParaRPr>
          </a:p>
        </p:txBody>
      </p:sp>
      <p:sp>
        <p:nvSpPr>
          <p:cNvPr id="12" name="AutoShape 12">
            <a:extLst>
              <a:ext uri="{FF2B5EF4-FFF2-40B4-BE49-F238E27FC236}">
                <a16:creationId xmlns:a16="http://schemas.microsoft.com/office/drawing/2014/main" id="{AE63B934-2EFD-4C97-AD42-9CD9A9115DB5}"/>
              </a:ext>
            </a:extLst>
          </p:cNvPr>
          <p:cNvSpPr>
            <a:spLocks noChangeArrowheads="1"/>
          </p:cNvSpPr>
          <p:nvPr/>
        </p:nvSpPr>
        <p:spPr bwMode="auto">
          <a:xfrm>
            <a:off x="621734" y="111012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cxnSp>
        <p:nvCxnSpPr>
          <p:cNvPr id="13" name="Straight Connector 12">
            <a:extLst>
              <a:ext uri="{FF2B5EF4-FFF2-40B4-BE49-F238E27FC236}">
                <a16:creationId xmlns:a16="http://schemas.microsoft.com/office/drawing/2014/main" id="{6792BE46-F43A-4DB9-8BD2-7CDBCD71AB95}"/>
              </a:ext>
            </a:extLst>
          </p:cNvPr>
          <p:cNvCxnSpPr>
            <a:cxnSpLocks/>
          </p:cNvCxnSpPr>
          <p:nvPr/>
        </p:nvCxnSpPr>
        <p:spPr>
          <a:xfrm>
            <a:off x="731903" y="919449"/>
            <a:ext cx="3371174" cy="0"/>
          </a:xfrm>
          <a:prstGeom prst="line">
            <a:avLst/>
          </a:prstGeom>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196E9D47-7093-434D-82A7-D462D8635583}"/>
              </a:ext>
            </a:extLst>
          </p:cNvPr>
          <p:cNvPicPr>
            <a:picLocks noChangeAspect="1"/>
          </p:cNvPicPr>
          <p:nvPr/>
        </p:nvPicPr>
        <p:blipFill>
          <a:blip r:embed="rId3"/>
          <a:stretch>
            <a:fillRect/>
          </a:stretch>
        </p:blipFill>
        <p:spPr>
          <a:xfrm>
            <a:off x="11523263" y="6212510"/>
            <a:ext cx="585267" cy="609653"/>
          </a:xfrm>
          <a:prstGeom prst="rect">
            <a:avLst/>
          </a:prstGeom>
        </p:spPr>
      </p:pic>
      <p:sp>
        <p:nvSpPr>
          <p:cNvPr id="14" name="TextBox 13">
            <a:extLst>
              <a:ext uri="{FF2B5EF4-FFF2-40B4-BE49-F238E27FC236}">
                <a16:creationId xmlns:a16="http://schemas.microsoft.com/office/drawing/2014/main" id="{088378A9-9B21-4232-8286-DC9598D1C363}"/>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sp>
        <p:nvSpPr>
          <p:cNvPr id="16" name="Content Placeholder 2">
            <a:extLst>
              <a:ext uri="{FF2B5EF4-FFF2-40B4-BE49-F238E27FC236}">
                <a16:creationId xmlns:a16="http://schemas.microsoft.com/office/drawing/2014/main" id="{071012AE-951D-4EAB-8A25-935DDBED2B69}"/>
              </a:ext>
            </a:extLst>
          </p:cNvPr>
          <p:cNvSpPr txBox="1">
            <a:spLocks/>
          </p:cNvSpPr>
          <p:nvPr/>
        </p:nvSpPr>
        <p:spPr>
          <a:xfrm>
            <a:off x="655132" y="1213413"/>
            <a:ext cx="10645913" cy="547211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900" dirty="0" err="1">
                <a:latin typeface="Cambria Math" panose="02040503050406030204" pitchFamily="18" charset="0"/>
                <a:ea typeface="Cambria Math" panose="02040503050406030204" pitchFamily="18" charset="0"/>
              </a:rPr>
              <a:t>Dipidana</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dengan</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pidana</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penjara</a:t>
            </a:r>
            <a:r>
              <a:rPr lang="en-US" sz="2900" dirty="0">
                <a:latin typeface="Cambria Math" panose="02040503050406030204" pitchFamily="18" charset="0"/>
                <a:ea typeface="Cambria Math" panose="02040503050406030204" pitchFamily="18" charset="0"/>
              </a:rPr>
              <a:t> paling </a:t>
            </a:r>
            <a:r>
              <a:rPr lang="en-US" sz="2900" dirty="0" err="1">
                <a:latin typeface="Cambria Math" panose="02040503050406030204" pitchFamily="18" charset="0"/>
                <a:ea typeface="Cambria Math" panose="02040503050406030204" pitchFamily="18" charset="0"/>
              </a:rPr>
              <a:t>singkat</a:t>
            </a:r>
            <a:r>
              <a:rPr lang="en-US" sz="2900" dirty="0">
                <a:latin typeface="Cambria Math" panose="02040503050406030204" pitchFamily="18" charset="0"/>
                <a:ea typeface="Cambria Math" panose="02040503050406030204" pitchFamily="18" charset="0"/>
              </a:rPr>
              <a:t> 3 (</a:t>
            </a:r>
            <a:r>
              <a:rPr lang="en-US" sz="2900" dirty="0" err="1">
                <a:latin typeface="Cambria Math" panose="02040503050406030204" pitchFamily="18" charset="0"/>
                <a:ea typeface="Cambria Math" panose="02040503050406030204" pitchFamily="18" charset="0"/>
              </a:rPr>
              <a:t>tiga</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tahun</a:t>
            </a:r>
            <a:r>
              <a:rPr lang="en-US" sz="2900" dirty="0">
                <a:latin typeface="Cambria Math" panose="02040503050406030204" pitchFamily="18" charset="0"/>
                <a:ea typeface="Cambria Math" panose="02040503050406030204" pitchFamily="18" charset="0"/>
              </a:rPr>
              <a:t> dan paling lama 15 (lima </a:t>
            </a:r>
            <a:r>
              <a:rPr lang="en-US" sz="2900" dirty="0" err="1">
                <a:latin typeface="Cambria Math" panose="02040503050406030204" pitchFamily="18" charset="0"/>
                <a:ea typeface="Cambria Math" panose="02040503050406030204" pitchFamily="18" charset="0"/>
              </a:rPr>
              <a:t>belas</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tahun</a:t>
            </a:r>
            <a:r>
              <a:rPr lang="en-US" sz="2900" dirty="0">
                <a:latin typeface="Cambria Math" panose="02040503050406030204" pitchFamily="18" charset="0"/>
                <a:ea typeface="Cambria Math" panose="02040503050406030204" pitchFamily="18" charset="0"/>
              </a:rPr>
              <a:t> dan </a:t>
            </a:r>
            <a:r>
              <a:rPr lang="en-US" sz="2900" dirty="0" err="1">
                <a:latin typeface="Cambria Math" panose="02040503050406030204" pitchFamily="18" charset="0"/>
                <a:ea typeface="Cambria Math" panose="02040503050406030204" pitchFamily="18" charset="0"/>
              </a:rPr>
              <a:t>pidana</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denda</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sedikit</a:t>
            </a:r>
            <a:r>
              <a:rPr lang="en-US" sz="2900" dirty="0">
                <a:latin typeface="Cambria Math" panose="02040503050406030204" pitchFamily="18" charset="0"/>
                <a:ea typeface="Cambria Math" panose="02040503050406030204" pitchFamily="18" charset="0"/>
              </a:rPr>
              <a:t> Rp150.000.000,00 (</a:t>
            </a:r>
            <a:r>
              <a:rPr lang="en-US" sz="2900" dirty="0" err="1">
                <a:latin typeface="Cambria Math" panose="02040503050406030204" pitchFamily="18" charset="0"/>
                <a:ea typeface="Cambria Math" panose="02040503050406030204" pitchFamily="18" charset="0"/>
              </a:rPr>
              <a:t>seratus</a:t>
            </a:r>
            <a:r>
              <a:rPr lang="en-US" sz="2900" dirty="0">
                <a:latin typeface="Cambria Math" panose="02040503050406030204" pitchFamily="18" charset="0"/>
                <a:ea typeface="Cambria Math" panose="02040503050406030204" pitchFamily="18" charset="0"/>
              </a:rPr>
              <a:t> lima </a:t>
            </a:r>
            <a:r>
              <a:rPr lang="en-US" sz="2900" dirty="0" err="1">
                <a:latin typeface="Cambria Math" panose="02040503050406030204" pitchFamily="18" charset="0"/>
                <a:ea typeface="Cambria Math" panose="02040503050406030204" pitchFamily="18" charset="0"/>
              </a:rPr>
              <a:t>puluh</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juta</a:t>
            </a:r>
            <a:r>
              <a:rPr lang="en-US" sz="2900" dirty="0">
                <a:latin typeface="Cambria Math" panose="02040503050406030204" pitchFamily="18" charset="0"/>
                <a:ea typeface="Cambria Math" panose="02040503050406030204" pitchFamily="18" charset="0"/>
              </a:rPr>
              <a:t> rupiah) dan paling </a:t>
            </a:r>
            <a:r>
              <a:rPr lang="en-US" sz="2900" dirty="0" err="1">
                <a:latin typeface="Cambria Math" panose="02040503050406030204" pitchFamily="18" charset="0"/>
                <a:ea typeface="Cambria Math" panose="02040503050406030204" pitchFamily="18" charset="0"/>
              </a:rPr>
              <a:t>banyak</a:t>
            </a:r>
            <a:r>
              <a:rPr lang="en-US" sz="2900" dirty="0">
                <a:latin typeface="Cambria Math" panose="02040503050406030204" pitchFamily="18" charset="0"/>
                <a:ea typeface="Cambria Math" panose="02040503050406030204" pitchFamily="18" charset="0"/>
              </a:rPr>
              <a:t> Rp750.000.000,00 (</a:t>
            </a:r>
            <a:r>
              <a:rPr lang="en-US" sz="2900" dirty="0" err="1">
                <a:latin typeface="Cambria Math" panose="02040503050406030204" pitchFamily="18" charset="0"/>
                <a:ea typeface="Cambria Math" panose="02040503050406030204" pitchFamily="18" charset="0"/>
              </a:rPr>
              <a:t>tujuh</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ratus</a:t>
            </a:r>
            <a:r>
              <a:rPr lang="en-US" sz="2900" dirty="0">
                <a:latin typeface="Cambria Math" panose="02040503050406030204" pitchFamily="18" charset="0"/>
                <a:ea typeface="Cambria Math" panose="02040503050406030204" pitchFamily="18" charset="0"/>
              </a:rPr>
              <a:t> lima </a:t>
            </a:r>
            <a:r>
              <a:rPr lang="en-US" sz="2900" dirty="0" err="1">
                <a:latin typeface="Cambria Math" panose="02040503050406030204" pitchFamily="18" charset="0"/>
                <a:ea typeface="Cambria Math" panose="02040503050406030204" pitchFamily="18" charset="0"/>
              </a:rPr>
              <a:t>puluh</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juta</a:t>
            </a:r>
            <a:r>
              <a:rPr lang="en-US" sz="2900" dirty="0">
                <a:latin typeface="Cambria Math" panose="02040503050406030204" pitchFamily="18" charset="0"/>
                <a:ea typeface="Cambria Math" panose="02040503050406030204" pitchFamily="18" charset="0"/>
              </a:rPr>
              <a:t> rupiah), </a:t>
            </a:r>
            <a:r>
              <a:rPr lang="en-US" sz="2900" dirty="0" err="1">
                <a:latin typeface="Cambria Math" panose="02040503050406030204" pitchFamily="18" charset="0"/>
                <a:ea typeface="Cambria Math" panose="02040503050406030204" pitchFamily="18" charset="0"/>
              </a:rPr>
              <a:t>pegawai</a:t>
            </a:r>
            <a:r>
              <a:rPr lang="en-US" sz="2900" dirty="0">
                <a:latin typeface="Cambria Math" panose="02040503050406030204" pitchFamily="18" charset="0"/>
                <a:ea typeface="Cambria Math" panose="02040503050406030204" pitchFamily="18" charset="0"/>
              </a:rPr>
              <a:t> negeri </a:t>
            </a:r>
            <a:r>
              <a:rPr lang="en-US" sz="2900" dirty="0" err="1">
                <a:latin typeface="Cambria Math" panose="02040503050406030204" pitchFamily="18" charset="0"/>
                <a:ea typeface="Cambria Math" panose="02040503050406030204" pitchFamily="18" charset="0"/>
              </a:rPr>
              <a:t>atau</a:t>
            </a:r>
            <a:r>
              <a:rPr lang="en-US" sz="2900" dirty="0">
                <a:latin typeface="Cambria Math" panose="02040503050406030204" pitchFamily="18" charset="0"/>
                <a:ea typeface="Cambria Math" panose="02040503050406030204" pitchFamily="18" charset="0"/>
              </a:rPr>
              <a:t> orang </a:t>
            </a:r>
            <a:r>
              <a:rPr lang="en-US" sz="2900" dirty="0" err="1">
                <a:latin typeface="Cambria Math" panose="02040503050406030204" pitchFamily="18" charset="0"/>
                <a:ea typeface="Cambria Math" panose="02040503050406030204" pitchFamily="18" charset="0"/>
              </a:rPr>
              <a:t>selain</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pegawai</a:t>
            </a:r>
            <a:r>
              <a:rPr lang="en-US" sz="2900" dirty="0">
                <a:latin typeface="Cambria Math" panose="02040503050406030204" pitchFamily="18" charset="0"/>
                <a:ea typeface="Cambria Math" panose="02040503050406030204" pitchFamily="18" charset="0"/>
              </a:rPr>
              <a:t> negeri yang </a:t>
            </a:r>
            <a:r>
              <a:rPr lang="en-US" sz="2900" dirty="0" err="1">
                <a:latin typeface="Cambria Math" panose="02040503050406030204" pitchFamily="18" charset="0"/>
                <a:ea typeface="Cambria Math" panose="02040503050406030204" pitchFamily="18" charset="0"/>
              </a:rPr>
              <a:t>ditugaskan</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menjalankan</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suatu</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jabatan</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umum</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secara</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terus</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menerus</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atau</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untuk</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sementara</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waktu</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dengan</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sengaja</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menggelapkan</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uang</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atau</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surat</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berharga</a:t>
            </a:r>
            <a:r>
              <a:rPr lang="en-US" sz="2900" dirty="0">
                <a:latin typeface="Cambria Math" panose="02040503050406030204" pitchFamily="18" charset="0"/>
                <a:ea typeface="Cambria Math" panose="02040503050406030204" pitchFamily="18" charset="0"/>
              </a:rPr>
              <a:t> yang </a:t>
            </a:r>
            <a:r>
              <a:rPr lang="en-US" sz="2900" dirty="0" err="1">
                <a:latin typeface="Cambria Math" panose="02040503050406030204" pitchFamily="18" charset="0"/>
                <a:ea typeface="Cambria Math" panose="02040503050406030204" pitchFamily="18" charset="0"/>
              </a:rPr>
              <a:t>disimpan</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karena</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jabatannya</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atau</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membiarkan</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uang</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atau</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surat</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berharga</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tersebut</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diambil</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atau</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digelapkan</a:t>
            </a:r>
            <a:r>
              <a:rPr lang="en-US" sz="2900" dirty="0">
                <a:latin typeface="Cambria Math" panose="02040503050406030204" pitchFamily="18" charset="0"/>
                <a:ea typeface="Cambria Math" panose="02040503050406030204" pitchFamily="18" charset="0"/>
              </a:rPr>
              <a:t> oleh orang lain, </a:t>
            </a:r>
            <a:r>
              <a:rPr lang="en-US" sz="2900" dirty="0" err="1">
                <a:latin typeface="Cambria Math" panose="02040503050406030204" pitchFamily="18" charset="0"/>
                <a:ea typeface="Cambria Math" panose="02040503050406030204" pitchFamily="18" charset="0"/>
              </a:rPr>
              <a:t>atau</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membantu</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dalam</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melakukan</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perbuatan</a:t>
            </a:r>
            <a:r>
              <a:rPr lang="en-US" sz="2900" dirty="0">
                <a:latin typeface="Cambria Math" panose="02040503050406030204" pitchFamily="18" charset="0"/>
                <a:ea typeface="Cambria Math" panose="02040503050406030204" pitchFamily="18" charset="0"/>
              </a:rPr>
              <a:t> </a:t>
            </a:r>
            <a:r>
              <a:rPr lang="en-US" sz="2900" dirty="0" err="1">
                <a:latin typeface="Cambria Math" panose="02040503050406030204" pitchFamily="18" charset="0"/>
                <a:ea typeface="Cambria Math" panose="02040503050406030204" pitchFamily="18" charset="0"/>
              </a:rPr>
              <a:t>tersebut</a:t>
            </a:r>
            <a:endParaRPr lang="en-US" sz="2900"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16185201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Rectangle 10">
            <a:extLst>
              <a:ext uri="{FF2B5EF4-FFF2-40B4-BE49-F238E27FC236}">
                <a16:creationId xmlns:a16="http://schemas.microsoft.com/office/drawing/2014/main" id="{F98D8821-C7EB-40F5-9602-76C9F4A62FAE}"/>
              </a:ext>
            </a:extLst>
          </p:cNvPr>
          <p:cNvSpPr/>
          <p:nvPr/>
        </p:nvSpPr>
        <p:spPr>
          <a:xfrm>
            <a:off x="621734" y="245345"/>
            <a:ext cx="3050577" cy="769441"/>
          </a:xfrm>
          <a:prstGeom prst="rect">
            <a:avLst/>
          </a:prstGeom>
        </p:spPr>
        <p:txBody>
          <a:bodyPr wrap="square">
            <a:spAutoFit/>
          </a:bodyPr>
          <a:lstStyle/>
          <a:p>
            <a:r>
              <a:rPr lang="en-US" sz="4400" b="1" dirty="0">
                <a:latin typeface="Cambria Math" panose="02040503050406030204" pitchFamily="18" charset="0"/>
                <a:ea typeface="Cambria Math" panose="02040503050406030204" pitchFamily="18" charset="0"/>
              </a:rPr>
              <a:t>PASAL 9</a:t>
            </a:r>
            <a:endParaRPr lang="id-ID" sz="4400" b="1" dirty="0">
              <a:solidFill>
                <a:srgbClr val="FF0000"/>
              </a:solidFill>
              <a:latin typeface="Cambria Math" panose="02040503050406030204" pitchFamily="18" charset="0"/>
              <a:ea typeface="Cambria Math" panose="02040503050406030204" pitchFamily="18" charset="0"/>
            </a:endParaRPr>
          </a:p>
        </p:txBody>
      </p:sp>
      <p:sp>
        <p:nvSpPr>
          <p:cNvPr id="12" name="AutoShape 12">
            <a:extLst>
              <a:ext uri="{FF2B5EF4-FFF2-40B4-BE49-F238E27FC236}">
                <a16:creationId xmlns:a16="http://schemas.microsoft.com/office/drawing/2014/main" id="{AE63B934-2EFD-4C97-AD42-9CD9A9115DB5}"/>
              </a:ext>
            </a:extLst>
          </p:cNvPr>
          <p:cNvSpPr>
            <a:spLocks noChangeArrowheads="1"/>
          </p:cNvSpPr>
          <p:nvPr/>
        </p:nvSpPr>
        <p:spPr bwMode="auto">
          <a:xfrm>
            <a:off x="621734" y="111012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cxnSp>
        <p:nvCxnSpPr>
          <p:cNvPr id="13" name="Straight Connector 12">
            <a:extLst>
              <a:ext uri="{FF2B5EF4-FFF2-40B4-BE49-F238E27FC236}">
                <a16:creationId xmlns:a16="http://schemas.microsoft.com/office/drawing/2014/main" id="{6792BE46-F43A-4DB9-8BD2-7CDBCD71AB95}"/>
              </a:ext>
            </a:extLst>
          </p:cNvPr>
          <p:cNvCxnSpPr>
            <a:cxnSpLocks/>
          </p:cNvCxnSpPr>
          <p:nvPr/>
        </p:nvCxnSpPr>
        <p:spPr>
          <a:xfrm>
            <a:off x="731903" y="919449"/>
            <a:ext cx="3371174" cy="0"/>
          </a:xfrm>
          <a:prstGeom prst="line">
            <a:avLst/>
          </a:prstGeom>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196E9D47-7093-434D-82A7-D462D8635583}"/>
              </a:ext>
            </a:extLst>
          </p:cNvPr>
          <p:cNvPicPr>
            <a:picLocks noChangeAspect="1"/>
          </p:cNvPicPr>
          <p:nvPr/>
        </p:nvPicPr>
        <p:blipFill>
          <a:blip r:embed="rId3"/>
          <a:stretch>
            <a:fillRect/>
          </a:stretch>
        </p:blipFill>
        <p:spPr>
          <a:xfrm>
            <a:off x="11523263" y="6212510"/>
            <a:ext cx="585267" cy="609653"/>
          </a:xfrm>
          <a:prstGeom prst="rect">
            <a:avLst/>
          </a:prstGeom>
        </p:spPr>
      </p:pic>
      <p:sp>
        <p:nvSpPr>
          <p:cNvPr id="14" name="TextBox 13">
            <a:extLst>
              <a:ext uri="{FF2B5EF4-FFF2-40B4-BE49-F238E27FC236}">
                <a16:creationId xmlns:a16="http://schemas.microsoft.com/office/drawing/2014/main" id="{088378A9-9B21-4232-8286-DC9598D1C363}"/>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sp>
        <p:nvSpPr>
          <p:cNvPr id="16" name="Content Placeholder 2">
            <a:extLst>
              <a:ext uri="{FF2B5EF4-FFF2-40B4-BE49-F238E27FC236}">
                <a16:creationId xmlns:a16="http://schemas.microsoft.com/office/drawing/2014/main" id="{071012AE-951D-4EAB-8A25-935DDBED2B69}"/>
              </a:ext>
            </a:extLst>
          </p:cNvPr>
          <p:cNvSpPr txBox="1">
            <a:spLocks/>
          </p:cNvSpPr>
          <p:nvPr/>
        </p:nvSpPr>
        <p:spPr>
          <a:xfrm>
            <a:off x="718592" y="1324504"/>
            <a:ext cx="10498805" cy="547211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dirty="0" err="1">
                <a:latin typeface="Cambria Math" panose="02040503050406030204" pitchFamily="18" charset="0"/>
                <a:ea typeface="Cambria Math" panose="02040503050406030204" pitchFamily="18" charset="0"/>
              </a:rPr>
              <a:t>Dipidana</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dengan</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pidana</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penjara</a:t>
            </a:r>
            <a:r>
              <a:rPr lang="en-US" dirty="0">
                <a:latin typeface="Cambria Math" panose="02040503050406030204" pitchFamily="18" charset="0"/>
                <a:ea typeface="Cambria Math" panose="02040503050406030204" pitchFamily="18" charset="0"/>
              </a:rPr>
              <a:t> paling </a:t>
            </a:r>
            <a:r>
              <a:rPr lang="en-US" dirty="0" err="1">
                <a:latin typeface="Cambria Math" panose="02040503050406030204" pitchFamily="18" charset="0"/>
                <a:ea typeface="Cambria Math" panose="02040503050406030204" pitchFamily="18" charset="0"/>
              </a:rPr>
              <a:t>singkat</a:t>
            </a:r>
            <a:r>
              <a:rPr lang="en-US" dirty="0">
                <a:latin typeface="Cambria Math" panose="02040503050406030204" pitchFamily="18" charset="0"/>
                <a:ea typeface="Cambria Math" panose="02040503050406030204" pitchFamily="18" charset="0"/>
              </a:rPr>
              <a:t> 1 (</a:t>
            </a:r>
            <a:r>
              <a:rPr lang="en-US" dirty="0" err="1">
                <a:latin typeface="Cambria Math" panose="02040503050406030204" pitchFamily="18" charset="0"/>
                <a:ea typeface="Cambria Math" panose="02040503050406030204" pitchFamily="18" charset="0"/>
              </a:rPr>
              <a:t>satu</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tahun</a:t>
            </a:r>
            <a:r>
              <a:rPr lang="en-US" dirty="0">
                <a:latin typeface="Cambria Math" panose="02040503050406030204" pitchFamily="18" charset="0"/>
                <a:ea typeface="Cambria Math" panose="02040503050406030204" pitchFamily="18" charset="0"/>
              </a:rPr>
              <a:t> dan paling lama 5 (lima) </a:t>
            </a:r>
            <a:r>
              <a:rPr lang="en-US" dirty="0" err="1">
                <a:latin typeface="Cambria Math" panose="02040503050406030204" pitchFamily="18" charset="0"/>
                <a:ea typeface="Cambria Math" panose="02040503050406030204" pitchFamily="18" charset="0"/>
              </a:rPr>
              <a:t>tahun</a:t>
            </a:r>
            <a:r>
              <a:rPr lang="en-US" dirty="0">
                <a:latin typeface="Cambria Math" panose="02040503050406030204" pitchFamily="18" charset="0"/>
                <a:ea typeface="Cambria Math" panose="02040503050406030204" pitchFamily="18" charset="0"/>
              </a:rPr>
              <a:t> dan </a:t>
            </a:r>
            <a:r>
              <a:rPr lang="en-US" dirty="0" err="1">
                <a:latin typeface="Cambria Math" panose="02040503050406030204" pitchFamily="18" charset="0"/>
                <a:ea typeface="Cambria Math" panose="02040503050406030204" pitchFamily="18" charset="0"/>
              </a:rPr>
              <a:t>pidana</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denda</a:t>
            </a:r>
            <a:r>
              <a:rPr lang="en-US" dirty="0">
                <a:latin typeface="Cambria Math" panose="02040503050406030204" pitchFamily="18" charset="0"/>
                <a:ea typeface="Cambria Math" panose="02040503050406030204" pitchFamily="18" charset="0"/>
              </a:rPr>
              <a:t> paling </a:t>
            </a:r>
            <a:r>
              <a:rPr lang="en-US" dirty="0" err="1">
                <a:latin typeface="Cambria Math" panose="02040503050406030204" pitchFamily="18" charset="0"/>
                <a:ea typeface="Cambria Math" panose="02040503050406030204" pitchFamily="18" charset="0"/>
              </a:rPr>
              <a:t>sedikit</a:t>
            </a:r>
            <a:r>
              <a:rPr lang="en-US" dirty="0">
                <a:latin typeface="Cambria Math" panose="02040503050406030204" pitchFamily="18" charset="0"/>
                <a:ea typeface="Cambria Math" panose="02040503050406030204" pitchFamily="18" charset="0"/>
              </a:rPr>
              <a:t> Rp50.000.000,00 (lima </a:t>
            </a:r>
            <a:r>
              <a:rPr lang="en-US" dirty="0" err="1">
                <a:latin typeface="Cambria Math" panose="02040503050406030204" pitchFamily="18" charset="0"/>
                <a:ea typeface="Cambria Math" panose="02040503050406030204" pitchFamily="18" charset="0"/>
              </a:rPr>
              <a:t>puluh</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juta</a:t>
            </a:r>
            <a:r>
              <a:rPr lang="en-US" dirty="0">
                <a:latin typeface="Cambria Math" panose="02040503050406030204" pitchFamily="18" charset="0"/>
                <a:ea typeface="Cambria Math" panose="02040503050406030204" pitchFamily="18" charset="0"/>
              </a:rPr>
              <a:t> rupiah) dan paling </a:t>
            </a:r>
            <a:r>
              <a:rPr lang="en-US" dirty="0" err="1">
                <a:latin typeface="Cambria Math" panose="02040503050406030204" pitchFamily="18" charset="0"/>
                <a:ea typeface="Cambria Math" panose="02040503050406030204" pitchFamily="18" charset="0"/>
              </a:rPr>
              <a:t>banyak</a:t>
            </a:r>
            <a:r>
              <a:rPr lang="en-US" dirty="0">
                <a:latin typeface="Cambria Math" panose="02040503050406030204" pitchFamily="18" charset="0"/>
                <a:ea typeface="Cambria Math" panose="02040503050406030204" pitchFamily="18" charset="0"/>
              </a:rPr>
              <a:t> Rp150.000.000,00 (</a:t>
            </a:r>
            <a:r>
              <a:rPr lang="en-US" dirty="0" err="1">
                <a:latin typeface="Cambria Math" panose="02040503050406030204" pitchFamily="18" charset="0"/>
                <a:ea typeface="Cambria Math" panose="02040503050406030204" pitchFamily="18" charset="0"/>
              </a:rPr>
              <a:t>dua</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ratus</a:t>
            </a:r>
            <a:r>
              <a:rPr lang="en-US" dirty="0">
                <a:latin typeface="Cambria Math" panose="02040503050406030204" pitchFamily="18" charset="0"/>
                <a:ea typeface="Cambria Math" panose="02040503050406030204" pitchFamily="18" charset="0"/>
              </a:rPr>
              <a:t> lima </a:t>
            </a:r>
            <a:r>
              <a:rPr lang="en-US" dirty="0" err="1">
                <a:latin typeface="Cambria Math" panose="02040503050406030204" pitchFamily="18" charset="0"/>
                <a:ea typeface="Cambria Math" panose="02040503050406030204" pitchFamily="18" charset="0"/>
              </a:rPr>
              <a:t>puluh</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juta</a:t>
            </a:r>
            <a:r>
              <a:rPr lang="en-US" dirty="0">
                <a:latin typeface="Cambria Math" panose="02040503050406030204" pitchFamily="18" charset="0"/>
                <a:ea typeface="Cambria Math" panose="02040503050406030204" pitchFamily="18" charset="0"/>
              </a:rPr>
              <a:t> rupiah) </a:t>
            </a:r>
            <a:r>
              <a:rPr lang="en-US" dirty="0" err="1">
                <a:latin typeface="Cambria Math" panose="02040503050406030204" pitchFamily="18" charset="0"/>
                <a:ea typeface="Cambria Math" panose="02040503050406030204" pitchFamily="18" charset="0"/>
              </a:rPr>
              <a:t>pegawai</a:t>
            </a:r>
            <a:r>
              <a:rPr lang="en-US" dirty="0">
                <a:latin typeface="Cambria Math" panose="02040503050406030204" pitchFamily="18" charset="0"/>
                <a:ea typeface="Cambria Math" panose="02040503050406030204" pitchFamily="18" charset="0"/>
              </a:rPr>
              <a:t> negeri </a:t>
            </a:r>
            <a:r>
              <a:rPr lang="en-US" dirty="0" err="1">
                <a:latin typeface="Cambria Math" panose="02040503050406030204" pitchFamily="18" charset="0"/>
                <a:ea typeface="Cambria Math" panose="02040503050406030204" pitchFamily="18" charset="0"/>
              </a:rPr>
              <a:t>atau</a:t>
            </a:r>
            <a:r>
              <a:rPr lang="en-US" dirty="0">
                <a:latin typeface="Cambria Math" panose="02040503050406030204" pitchFamily="18" charset="0"/>
                <a:ea typeface="Cambria Math" panose="02040503050406030204" pitchFamily="18" charset="0"/>
              </a:rPr>
              <a:t> orang </a:t>
            </a:r>
            <a:r>
              <a:rPr lang="en-US" dirty="0" err="1">
                <a:latin typeface="Cambria Math" panose="02040503050406030204" pitchFamily="18" charset="0"/>
                <a:ea typeface="Cambria Math" panose="02040503050406030204" pitchFamily="18" charset="0"/>
              </a:rPr>
              <a:t>selain</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pegawai</a:t>
            </a:r>
            <a:r>
              <a:rPr lang="en-US" dirty="0">
                <a:latin typeface="Cambria Math" panose="02040503050406030204" pitchFamily="18" charset="0"/>
                <a:ea typeface="Cambria Math" panose="02040503050406030204" pitchFamily="18" charset="0"/>
              </a:rPr>
              <a:t> negeri yang </a:t>
            </a:r>
            <a:r>
              <a:rPr lang="en-US" dirty="0" err="1">
                <a:latin typeface="Cambria Math" panose="02040503050406030204" pitchFamily="18" charset="0"/>
                <a:ea typeface="Cambria Math" panose="02040503050406030204" pitchFamily="18" charset="0"/>
              </a:rPr>
              <a:t>diberi</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tugas</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menjalankan</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suatu</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jabatan</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umum</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secara</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terus</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menerus</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atau</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untuk</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sementara</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waktu</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dengan</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sengaja</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memalsu</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buku-buku</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atau</a:t>
            </a:r>
            <a:r>
              <a:rPr lang="en-US" dirty="0">
                <a:latin typeface="Cambria Math" panose="02040503050406030204" pitchFamily="18" charset="0"/>
                <a:ea typeface="Cambria Math" panose="02040503050406030204" pitchFamily="18" charset="0"/>
              </a:rPr>
              <a:t> daftar-daftar yang </a:t>
            </a:r>
            <a:r>
              <a:rPr lang="en-US" dirty="0" err="1">
                <a:latin typeface="Cambria Math" panose="02040503050406030204" pitchFamily="18" charset="0"/>
                <a:ea typeface="Cambria Math" panose="02040503050406030204" pitchFamily="18" charset="0"/>
              </a:rPr>
              <a:t>khusus</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untuk</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pemeriksaan</a:t>
            </a:r>
            <a:r>
              <a:rPr lang="en-US" dirty="0">
                <a:latin typeface="Cambria Math" panose="02040503050406030204" pitchFamily="18" charset="0"/>
                <a:ea typeface="Cambria Math" panose="02040503050406030204" pitchFamily="18" charset="0"/>
              </a:rPr>
              <a:t> </a:t>
            </a:r>
            <a:r>
              <a:rPr lang="en-US" dirty="0" err="1">
                <a:latin typeface="Cambria Math" panose="02040503050406030204" pitchFamily="18" charset="0"/>
                <a:ea typeface="Cambria Math" panose="02040503050406030204" pitchFamily="18" charset="0"/>
              </a:rPr>
              <a:t>administrasi</a:t>
            </a:r>
            <a:r>
              <a:rPr lang="en-US" dirty="0">
                <a:latin typeface="Cambria Math" panose="02040503050406030204" pitchFamily="18" charset="0"/>
                <a:ea typeface="Cambria Math" panose="02040503050406030204" pitchFamily="18" charset="0"/>
              </a:rPr>
              <a:t>.</a:t>
            </a:r>
          </a:p>
          <a:p>
            <a:pPr marL="0" indent="0" algn="just">
              <a:buNone/>
            </a:pPr>
            <a:endParaRPr lang="en-US"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13684123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Rectangle 10">
            <a:extLst>
              <a:ext uri="{FF2B5EF4-FFF2-40B4-BE49-F238E27FC236}">
                <a16:creationId xmlns:a16="http://schemas.microsoft.com/office/drawing/2014/main" id="{F98D8821-C7EB-40F5-9602-76C9F4A62FAE}"/>
              </a:ext>
            </a:extLst>
          </p:cNvPr>
          <p:cNvSpPr/>
          <p:nvPr/>
        </p:nvSpPr>
        <p:spPr>
          <a:xfrm>
            <a:off x="621734" y="245345"/>
            <a:ext cx="3050577" cy="769441"/>
          </a:xfrm>
          <a:prstGeom prst="rect">
            <a:avLst/>
          </a:prstGeom>
        </p:spPr>
        <p:txBody>
          <a:bodyPr wrap="square">
            <a:spAutoFit/>
          </a:bodyPr>
          <a:lstStyle/>
          <a:p>
            <a:r>
              <a:rPr lang="en-US" sz="4400" b="1" dirty="0">
                <a:latin typeface="Cambria Math" panose="02040503050406030204" pitchFamily="18" charset="0"/>
                <a:ea typeface="Cambria Math" panose="02040503050406030204" pitchFamily="18" charset="0"/>
              </a:rPr>
              <a:t>PASAL 11</a:t>
            </a:r>
            <a:endParaRPr lang="id-ID" sz="4400" b="1" dirty="0">
              <a:solidFill>
                <a:srgbClr val="FF0000"/>
              </a:solidFill>
              <a:latin typeface="Cambria Math" panose="02040503050406030204" pitchFamily="18" charset="0"/>
              <a:ea typeface="Cambria Math" panose="02040503050406030204" pitchFamily="18" charset="0"/>
            </a:endParaRPr>
          </a:p>
        </p:txBody>
      </p:sp>
      <p:sp>
        <p:nvSpPr>
          <p:cNvPr id="12" name="AutoShape 12">
            <a:extLst>
              <a:ext uri="{FF2B5EF4-FFF2-40B4-BE49-F238E27FC236}">
                <a16:creationId xmlns:a16="http://schemas.microsoft.com/office/drawing/2014/main" id="{AE63B934-2EFD-4C97-AD42-9CD9A9115DB5}"/>
              </a:ext>
            </a:extLst>
          </p:cNvPr>
          <p:cNvSpPr>
            <a:spLocks noChangeArrowheads="1"/>
          </p:cNvSpPr>
          <p:nvPr/>
        </p:nvSpPr>
        <p:spPr bwMode="auto">
          <a:xfrm>
            <a:off x="621734" y="111012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cxnSp>
        <p:nvCxnSpPr>
          <p:cNvPr id="13" name="Straight Connector 12">
            <a:extLst>
              <a:ext uri="{FF2B5EF4-FFF2-40B4-BE49-F238E27FC236}">
                <a16:creationId xmlns:a16="http://schemas.microsoft.com/office/drawing/2014/main" id="{6792BE46-F43A-4DB9-8BD2-7CDBCD71AB95}"/>
              </a:ext>
            </a:extLst>
          </p:cNvPr>
          <p:cNvCxnSpPr>
            <a:cxnSpLocks/>
          </p:cNvCxnSpPr>
          <p:nvPr/>
        </p:nvCxnSpPr>
        <p:spPr>
          <a:xfrm>
            <a:off x="731903" y="919449"/>
            <a:ext cx="3371174" cy="0"/>
          </a:xfrm>
          <a:prstGeom prst="line">
            <a:avLst/>
          </a:prstGeom>
          <a:ln/>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id="{C290D0B3-C673-42F3-B9B5-166E1BE0C97B}"/>
              </a:ext>
            </a:extLst>
          </p:cNvPr>
          <p:cNvSpPr txBox="1">
            <a:spLocks/>
          </p:cNvSpPr>
          <p:nvPr/>
        </p:nvSpPr>
        <p:spPr>
          <a:xfrm>
            <a:off x="731903" y="1205459"/>
            <a:ext cx="10681573" cy="5536556"/>
          </a:xfrm>
          <a:prstGeom prst="rect">
            <a:avLst/>
          </a:prstGeom>
        </p:spPr>
        <p:txBody>
          <a:bodyPr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457207">
              <a:buClr>
                <a:schemeClr val="bg2">
                  <a:lumMod val="40000"/>
                  <a:lumOff val="60000"/>
                </a:schemeClr>
              </a:buClr>
              <a:buNone/>
              <a:defRPr/>
            </a:pPr>
            <a:r>
              <a:rPr lang="sv-SE" sz="2900" dirty="0">
                <a:latin typeface="Cambria Math" panose="02040503050406030204" pitchFamily="18" charset="0"/>
                <a:ea typeface="Cambria Math" panose="02040503050406030204" pitchFamily="18" charset="0"/>
              </a:rPr>
              <a:t>Dipidana dengan pidana penjara paling singkat 1 (satu) tahun dan paling lama 5 (lima)</a:t>
            </a:r>
            <a:r>
              <a:rPr lang="it-IT" sz="2900" dirty="0">
                <a:latin typeface="Cambria Math" panose="02040503050406030204" pitchFamily="18" charset="0"/>
                <a:ea typeface="Cambria Math" panose="02040503050406030204" pitchFamily="18" charset="0"/>
              </a:rPr>
              <a:t>tahun dan atau pidana denda paling sedikit   Rp 50.000.000,00 (lima puluh juta rupiah)</a:t>
            </a:r>
            <a:r>
              <a:rPr lang="id-ID" sz="2900" dirty="0">
                <a:latin typeface="Cambria Math" panose="02040503050406030204" pitchFamily="18" charset="0"/>
                <a:ea typeface="Cambria Math" panose="02040503050406030204" pitchFamily="18" charset="0"/>
              </a:rPr>
              <a:t> dan paling banyak </a:t>
            </a:r>
            <a:r>
              <a:rPr lang="en-US" sz="2900" dirty="0">
                <a:latin typeface="Cambria Math" panose="02040503050406030204" pitchFamily="18" charset="0"/>
                <a:ea typeface="Cambria Math" panose="02040503050406030204" pitchFamily="18" charset="0"/>
              </a:rPr>
              <a:t>      </a:t>
            </a:r>
            <a:r>
              <a:rPr lang="id-ID" sz="2900" dirty="0">
                <a:latin typeface="Cambria Math" panose="02040503050406030204" pitchFamily="18" charset="0"/>
                <a:ea typeface="Cambria Math" panose="02040503050406030204" pitchFamily="18" charset="0"/>
              </a:rPr>
              <a:t>Rp 250.000.000,00 (dua ratus lima puluh juta rupiah) pegawai negeri atau penyelenggara negara yang menerima hadiah atau janji padahal diketahui atau patut diduga, bahwa hadiah atau janji tersebut diberikan karena kekuasaan atau kewenangan yang berhubungan dengan jabatannya, atau yang menurut pikiran orang yang memberikan hadiah atau janji tersebut ada hubungan dengan jabatannya</a:t>
            </a:r>
          </a:p>
        </p:txBody>
      </p:sp>
      <p:sp>
        <p:nvSpPr>
          <p:cNvPr id="10" name="TextBox 9">
            <a:extLst>
              <a:ext uri="{FF2B5EF4-FFF2-40B4-BE49-F238E27FC236}">
                <a16:creationId xmlns:a16="http://schemas.microsoft.com/office/drawing/2014/main" id="{84789420-5872-4936-871F-55B0444CBE93}"/>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pic>
        <p:nvPicPr>
          <p:cNvPr id="14" name="Picture 13">
            <a:extLst>
              <a:ext uri="{FF2B5EF4-FFF2-40B4-BE49-F238E27FC236}">
                <a16:creationId xmlns:a16="http://schemas.microsoft.com/office/drawing/2014/main" id="{4695F5CB-AEB6-4E90-ABA0-F5E23110842A}"/>
              </a:ext>
            </a:extLst>
          </p:cNvPr>
          <p:cNvPicPr>
            <a:picLocks noChangeAspect="1"/>
          </p:cNvPicPr>
          <p:nvPr/>
        </p:nvPicPr>
        <p:blipFill>
          <a:blip r:embed="rId3"/>
          <a:stretch>
            <a:fillRect/>
          </a:stretch>
        </p:blipFill>
        <p:spPr>
          <a:xfrm>
            <a:off x="11523263" y="6212510"/>
            <a:ext cx="585267" cy="609653"/>
          </a:xfrm>
          <a:prstGeom prst="rect">
            <a:avLst/>
          </a:prstGeom>
        </p:spPr>
      </p:pic>
    </p:spTree>
    <p:extLst>
      <p:ext uri="{BB962C8B-B14F-4D97-AF65-F5344CB8AC3E}">
        <p14:creationId xmlns:p14="http://schemas.microsoft.com/office/powerpoint/2010/main" val="23644998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Rectangle 10">
            <a:extLst>
              <a:ext uri="{FF2B5EF4-FFF2-40B4-BE49-F238E27FC236}">
                <a16:creationId xmlns:a16="http://schemas.microsoft.com/office/drawing/2014/main" id="{F98D8821-C7EB-40F5-9602-76C9F4A62FAE}"/>
              </a:ext>
            </a:extLst>
          </p:cNvPr>
          <p:cNvSpPr/>
          <p:nvPr/>
        </p:nvSpPr>
        <p:spPr>
          <a:xfrm>
            <a:off x="621734" y="245345"/>
            <a:ext cx="3050577" cy="769441"/>
          </a:xfrm>
          <a:prstGeom prst="rect">
            <a:avLst/>
          </a:prstGeom>
        </p:spPr>
        <p:txBody>
          <a:bodyPr wrap="square">
            <a:spAutoFit/>
          </a:bodyPr>
          <a:lstStyle/>
          <a:p>
            <a:r>
              <a:rPr lang="en-US" sz="4400" b="1" dirty="0">
                <a:latin typeface="Cambria Math" panose="02040503050406030204" pitchFamily="18" charset="0"/>
                <a:ea typeface="Cambria Math" panose="02040503050406030204" pitchFamily="18" charset="0"/>
              </a:rPr>
              <a:t>PASAL 12 a</a:t>
            </a:r>
            <a:endParaRPr lang="id-ID" sz="4400" b="1" dirty="0">
              <a:solidFill>
                <a:srgbClr val="FF0000"/>
              </a:solidFill>
              <a:latin typeface="Cambria Math" panose="02040503050406030204" pitchFamily="18" charset="0"/>
              <a:ea typeface="Cambria Math" panose="02040503050406030204" pitchFamily="18" charset="0"/>
            </a:endParaRPr>
          </a:p>
        </p:txBody>
      </p:sp>
      <p:sp>
        <p:nvSpPr>
          <p:cNvPr id="12" name="AutoShape 12">
            <a:extLst>
              <a:ext uri="{FF2B5EF4-FFF2-40B4-BE49-F238E27FC236}">
                <a16:creationId xmlns:a16="http://schemas.microsoft.com/office/drawing/2014/main" id="{AE63B934-2EFD-4C97-AD42-9CD9A9115DB5}"/>
              </a:ext>
            </a:extLst>
          </p:cNvPr>
          <p:cNvSpPr>
            <a:spLocks noChangeArrowheads="1"/>
          </p:cNvSpPr>
          <p:nvPr/>
        </p:nvSpPr>
        <p:spPr bwMode="auto">
          <a:xfrm>
            <a:off x="621734" y="111012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cxnSp>
        <p:nvCxnSpPr>
          <p:cNvPr id="13" name="Straight Connector 12">
            <a:extLst>
              <a:ext uri="{FF2B5EF4-FFF2-40B4-BE49-F238E27FC236}">
                <a16:creationId xmlns:a16="http://schemas.microsoft.com/office/drawing/2014/main" id="{6792BE46-F43A-4DB9-8BD2-7CDBCD71AB95}"/>
              </a:ext>
            </a:extLst>
          </p:cNvPr>
          <p:cNvCxnSpPr>
            <a:cxnSpLocks/>
          </p:cNvCxnSpPr>
          <p:nvPr/>
        </p:nvCxnSpPr>
        <p:spPr>
          <a:xfrm>
            <a:off x="731903" y="919449"/>
            <a:ext cx="3371174" cy="0"/>
          </a:xfrm>
          <a:prstGeom prst="line">
            <a:avLst/>
          </a:prstGeom>
          <a:ln/>
        </p:spPr>
        <p:style>
          <a:lnRef idx="2">
            <a:schemeClr val="accent1"/>
          </a:lnRef>
          <a:fillRef idx="0">
            <a:schemeClr val="accent1"/>
          </a:fillRef>
          <a:effectRef idx="1">
            <a:schemeClr val="accent1"/>
          </a:effectRef>
          <a:fontRef idx="minor">
            <a:schemeClr val="tx1"/>
          </a:fontRef>
        </p:style>
      </p:cxnSp>
      <p:sp>
        <p:nvSpPr>
          <p:cNvPr id="7" name="Content Placeholder 2">
            <a:extLst>
              <a:ext uri="{FF2B5EF4-FFF2-40B4-BE49-F238E27FC236}">
                <a16:creationId xmlns:a16="http://schemas.microsoft.com/office/drawing/2014/main" id="{8596ED3F-3F78-45FA-ADEC-6D3881B8124D}"/>
              </a:ext>
            </a:extLst>
          </p:cNvPr>
          <p:cNvSpPr txBox="1">
            <a:spLocks/>
          </p:cNvSpPr>
          <p:nvPr/>
        </p:nvSpPr>
        <p:spPr>
          <a:xfrm>
            <a:off x="621734" y="1205458"/>
            <a:ext cx="10791742" cy="5198009"/>
          </a:xfrm>
          <a:prstGeom prst="rect">
            <a:avLst/>
          </a:prstGeom>
        </p:spPr>
        <p:txBody>
          <a:bodyPr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457207">
              <a:buClr>
                <a:schemeClr val="bg2">
                  <a:lumMod val="40000"/>
                  <a:lumOff val="60000"/>
                </a:schemeClr>
              </a:buClr>
              <a:buNone/>
              <a:defRPr/>
            </a:pPr>
            <a:r>
              <a:rPr lang="en-US" dirty="0">
                <a:latin typeface="Cambria Math" panose="02040503050406030204" pitchFamily="18" charset="0"/>
                <a:ea typeface="Cambria Math" panose="02040503050406030204" pitchFamily="18" charset="0"/>
              </a:rPr>
              <a:t>     </a:t>
            </a:r>
            <a:r>
              <a:rPr lang="id-ID" dirty="0">
                <a:latin typeface="Cambria Math" panose="02040503050406030204" pitchFamily="18" charset="0"/>
                <a:ea typeface="Cambria Math" panose="02040503050406030204" pitchFamily="18" charset="0"/>
              </a:rPr>
              <a:t>Dipidana dengan pidana penjara seumur hidup atau pidana penjara paling singkat 4 (empat) tahun dan paling lama 20 (dua puluh) tahun dan pidana denda paling sedikit Rp 200.000.000,00 (dua ratus juta rupiah) dan paling banyak Rp 1.000.000.000,00 (satu miliar rupiah):</a:t>
            </a:r>
          </a:p>
          <a:p>
            <a:pPr marL="0" indent="0" algn="just" defTabSz="457207">
              <a:buClr>
                <a:schemeClr val="bg2">
                  <a:lumMod val="40000"/>
                  <a:lumOff val="60000"/>
                </a:schemeClr>
              </a:buClr>
              <a:buNone/>
              <a:defRPr/>
            </a:pPr>
            <a:r>
              <a:rPr lang="en-US" dirty="0">
                <a:latin typeface="Cambria Math" panose="02040503050406030204" pitchFamily="18" charset="0"/>
                <a:ea typeface="Cambria Math" panose="02040503050406030204" pitchFamily="18" charset="0"/>
              </a:rPr>
              <a:t>     </a:t>
            </a:r>
            <a:r>
              <a:rPr lang="id-ID" dirty="0">
                <a:latin typeface="Cambria Math" panose="02040503050406030204" pitchFamily="18" charset="0"/>
                <a:ea typeface="Cambria Math" panose="02040503050406030204" pitchFamily="18" charset="0"/>
              </a:rPr>
              <a:t>pegawai negeri atau penyelenggara negara yang menerima hadiah atau janji, padahal diketahui atau patut diduga bahwa hadiah atau janji tersebut diberikan untuk menggerakkan agar melakukan atau tidak melakukan sesuatu dalam jabatannya, yang bertentangan dengan kewajibannya</a:t>
            </a:r>
            <a:r>
              <a:rPr lang="en-US" dirty="0">
                <a:latin typeface="Cambria Math" panose="02040503050406030204" pitchFamily="18" charset="0"/>
                <a:ea typeface="Cambria Math" panose="02040503050406030204" pitchFamily="18" charset="0"/>
              </a:rPr>
              <a:t>.</a:t>
            </a:r>
            <a:endParaRPr lang="id-ID" dirty="0">
              <a:latin typeface="Cambria Math" panose="02040503050406030204" pitchFamily="18" charset="0"/>
              <a:ea typeface="Cambria Math" panose="02040503050406030204" pitchFamily="18" charset="0"/>
            </a:endParaRPr>
          </a:p>
        </p:txBody>
      </p:sp>
      <p:pic>
        <p:nvPicPr>
          <p:cNvPr id="10" name="Picture 9">
            <a:extLst>
              <a:ext uri="{FF2B5EF4-FFF2-40B4-BE49-F238E27FC236}">
                <a16:creationId xmlns:a16="http://schemas.microsoft.com/office/drawing/2014/main" id="{196E9D47-7093-434D-82A7-D462D8635583}"/>
              </a:ext>
            </a:extLst>
          </p:cNvPr>
          <p:cNvPicPr>
            <a:picLocks noChangeAspect="1"/>
          </p:cNvPicPr>
          <p:nvPr/>
        </p:nvPicPr>
        <p:blipFill>
          <a:blip r:embed="rId3"/>
          <a:stretch>
            <a:fillRect/>
          </a:stretch>
        </p:blipFill>
        <p:spPr>
          <a:xfrm>
            <a:off x="11523263" y="6212510"/>
            <a:ext cx="585267" cy="609653"/>
          </a:xfrm>
          <a:prstGeom prst="rect">
            <a:avLst/>
          </a:prstGeom>
        </p:spPr>
      </p:pic>
      <p:sp>
        <p:nvSpPr>
          <p:cNvPr id="14" name="TextBox 13">
            <a:extLst>
              <a:ext uri="{FF2B5EF4-FFF2-40B4-BE49-F238E27FC236}">
                <a16:creationId xmlns:a16="http://schemas.microsoft.com/office/drawing/2014/main" id="{088378A9-9B21-4232-8286-DC9598D1C363}"/>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spTree>
    <p:extLst>
      <p:ext uri="{BB962C8B-B14F-4D97-AF65-F5344CB8AC3E}">
        <p14:creationId xmlns:p14="http://schemas.microsoft.com/office/powerpoint/2010/main" val="3123413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Rectangle 10">
            <a:extLst>
              <a:ext uri="{FF2B5EF4-FFF2-40B4-BE49-F238E27FC236}">
                <a16:creationId xmlns:a16="http://schemas.microsoft.com/office/drawing/2014/main" id="{F98D8821-C7EB-40F5-9602-76C9F4A62FAE}"/>
              </a:ext>
            </a:extLst>
          </p:cNvPr>
          <p:cNvSpPr/>
          <p:nvPr/>
        </p:nvSpPr>
        <p:spPr>
          <a:xfrm>
            <a:off x="621734" y="245345"/>
            <a:ext cx="3050577" cy="769441"/>
          </a:xfrm>
          <a:prstGeom prst="rect">
            <a:avLst/>
          </a:prstGeom>
        </p:spPr>
        <p:txBody>
          <a:bodyPr wrap="square">
            <a:spAutoFit/>
          </a:bodyPr>
          <a:lstStyle/>
          <a:p>
            <a:r>
              <a:rPr lang="en-US" sz="4400" b="1" dirty="0">
                <a:latin typeface="Cambria Math" panose="02040503050406030204" pitchFamily="18" charset="0"/>
                <a:ea typeface="Cambria Math" panose="02040503050406030204" pitchFamily="18" charset="0"/>
              </a:rPr>
              <a:t>PASAL 12 b</a:t>
            </a:r>
            <a:endParaRPr lang="id-ID" sz="4400" b="1" dirty="0">
              <a:solidFill>
                <a:srgbClr val="FF0000"/>
              </a:solidFill>
              <a:latin typeface="Cambria Math" panose="02040503050406030204" pitchFamily="18" charset="0"/>
              <a:ea typeface="Cambria Math" panose="02040503050406030204" pitchFamily="18" charset="0"/>
            </a:endParaRPr>
          </a:p>
        </p:txBody>
      </p:sp>
      <p:sp>
        <p:nvSpPr>
          <p:cNvPr id="12" name="AutoShape 12">
            <a:extLst>
              <a:ext uri="{FF2B5EF4-FFF2-40B4-BE49-F238E27FC236}">
                <a16:creationId xmlns:a16="http://schemas.microsoft.com/office/drawing/2014/main" id="{AE63B934-2EFD-4C97-AD42-9CD9A9115DB5}"/>
              </a:ext>
            </a:extLst>
          </p:cNvPr>
          <p:cNvSpPr>
            <a:spLocks noChangeArrowheads="1"/>
          </p:cNvSpPr>
          <p:nvPr/>
        </p:nvSpPr>
        <p:spPr bwMode="auto">
          <a:xfrm>
            <a:off x="621734" y="111012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cxnSp>
        <p:nvCxnSpPr>
          <p:cNvPr id="13" name="Straight Connector 12">
            <a:extLst>
              <a:ext uri="{FF2B5EF4-FFF2-40B4-BE49-F238E27FC236}">
                <a16:creationId xmlns:a16="http://schemas.microsoft.com/office/drawing/2014/main" id="{6792BE46-F43A-4DB9-8BD2-7CDBCD71AB95}"/>
              </a:ext>
            </a:extLst>
          </p:cNvPr>
          <p:cNvCxnSpPr>
            <a:cxnSpLocks/>
          </p:cNvCxnSpPr>
          <p:nvPr/>
        </p:nvCxnSpPr>
        <p:spPr>
          <a:xfrm>
            <a:off x="731903" y="919449"/>
            <a:ext cx="3371174" cy="0"/>
          </a:xfrm>
          <a:prstGeom prst="line">
            <a:avLst/>
          </a:prstGeom>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196E9D47-7093-434D-82A7-D462D8635583}"/>
              </a:ext>
            </a:extLst>
          </p:cNvPr>
          <p:cNvPicPr>
            <a:picLocks noChangeAspect="1"/>
          </p:cNvPicPr>
          <p:nvPr/>
        </p:nvPicPr>
        <p:blipFill>
          <a:blip r:embed="rId3"/>
          <a:stretch>
            <a:fillRect/>
          </a:stretch>
        </p:blipFill>
        <p:spPr>
          <a:xfrm>
            <a:off x="11523263" y="6212510"/>
            <a:ext cx="585267" cy="609653"/>
          </a:xfrm>
          <a:prstGeom prst="rect">
            <a:avLst/>
          </a:prstGeom>
        </p:spPr>
      </p:pic>
      <p:sp>
        <p:nvSpPr>
          <p:cNvPr id="14" name="TextBox 13">
            <a:extLst>
              <a:ext uri="{FF2B5EF4-FFF2-40B4-BE49-F238E27FC236}">
                <a16:creationId xmlns:a16="http://schemas.microsoft.com/office/drawing/2014/main" id="{088378A9-9B21-4232-8286-DC9598D1C363}"/>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sp>
        <p:nvSpPr>
          <p:cNvPr id="15" name="Content Placeholder 2">
            <a:extLst>
              <a:ext uri="{FF2B5EF4-FFF2-40B4-BE49-F238E27FC236}">
                <a16:creationId xmlns:a16="http://schemas.microsoft.com/office/drawing/2014/main" id="{1FEB8C65-306E-4D45-BF56-E3D6287E51F3}"/>
              </a:ext>
            </a:extLst>
          </p:cNvPr>
          <p:cNvSpPr txBox="1">
            <a:spLocks/>
          </p:cNvSpPr>
          <p:nvPr/>
        </p:nvSpPr>
        <p:spPr>
          <a:xfrm>
            <a:off x="621734" y="1121697"/>
            <a:ext cx="10791741" cy="4906962"/>
          </a:xfrm>
          <a:prstGeom prst="rect">
            <a:avLst/>
          </a:prstGeom>
        </p:spPr>
        <p:txBody>
          <a:bodyPr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457207">
              <a:buClr>
                <a:schemeClr val="bg2">
                  <a:lumMod val="40000"/>
                  <a:lumOff val="60000"/>
                </a:schemeClr>
              </a:buClr>
              <a:buNone/>
              <a:defRPr/>
            </a:pPr>
            <a:r>
              <a:rPr lang="en-US" dirty="0">
                <a:latin typeface="Cambria Math" panose="02040503050406030204" pitchFamily="18" charset="0"/>
                <a:ea typeface="Cambria Math" panose="02040503050406030204" pitchFamily="18" charset="0"/>
              </a:rPr>
              <a:t>    </a:t>
            </a:r>
            <a:r>
              <a:rPr lang="id-ID" dirty="0">
                <a:latin typeface="Cambria Math" panose="02040503050406030204" pitchFamily="18" charset="0"/>
                <a:ea typeface="Cambria Math" panose="02040503050406030204" pitchFamily="18" charset="0"/>
              </a:rPr>
              <a:t>Dipidana dengan pidana penjara seumur hidup atau pidana penjara paling singkat 4 (empat) tahun dan paling lama 20 (dua puluh) tahun dan pidana denda paling sedikit Rp 200.000.000,00 (dua ratus juta rupiah) dan paling banyak Rp 1.000.000.000,00 (satu miliar rupiah)</a:t>
            </a:r>
          </a:p>
          <a:p>
            <a:pPr marL="0" indent="0" algn="just" defTabSz="457207">
              <a:buClr>
                <a:schemeClr val="bg2">
                  <a:lumMod val="40000"/>
                  <a:lumOff val="60000"/>
                </a:schemeClr>
              </a:buClr>
              <a:buNone/>
              <a:defRPr/>
            </a:pPr>
            <a:r>
              <a:rPr lang="en-US" dirty="0">
                <a:latin typeface="Cambria Math" panose="02040503050406030204" pitchFamily="18" charset="0"/>
                <a:ea typeface="Cambria Math" panose="02040503050406030204" pitchFamily="18" charset="0"/>
              </a:rPr>
              <a:t>     </a:t>
            </a:r>
            <a:r>
              <a:rPr lang="id-ID" dirty="0">
                <a:latin typeface="Cambria Math" panose="02040503050406030204" pitchFamily="18" charset="0"/>
                <a:ea typeface="Cambria Math" panose="02040503050406030204" pitchFamily="18" charset="0"/>
              </a:rPr>
              <a:t>Pegawai negeri atau penyelenggara negara yang menerima hadiah, padahal diketahui atau patut diduga bahwa hadiah tersebut diberikan sebagai akibat atau disebabkan karena telah melakukan atau tidak melakukan sesuatu dalam jabatannya yang bertentangan dengan kewajibannya</a:t>
            </a:r>
          </a:p>
        </p:txBody>
      </p:sp>
    </p:spTree>
    <p:extLst>
      <p:ext uri="{BB962C8B-B14F-4D97-AF65-F5344CB8AC3E}">
        <p14:creationId xmlns:p14="http://schemas.microsoft.com/office/powerpoint/2010/main" val="3746548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8" descr="https://2.bp.blogspot.com/-gJf-smEe1Og/Vl10IUEqGBI/AAAAAAAAARQ/Pd8z1xOsUaE/s1600/PETA%2BINDONESIA.png"/>
          <p:cNvSpPr>
            <a:spLocks noChangeAspect="1" noChangeArrowheads="1"/>
          </p:cNvSpPr>
          <p:nvPr/>
        </p:nvSpPr>
        <p:spPr bwMode="auto">
          <a:xfrm>
            <a:off x="1677987"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Rectangle 10">
            <a:extLst>
              <a:ext uri="{FF2B5EF4-FFF2-40B4-BE49-F238E27FC236}">
                <a16:creationId xmlns:a16="http://schemas.microsoft.com/office/drawing/2014/main" id="{F98D8821-C7EB-40F5-9602-76C9F4A62FAE}"/>
              </a:ext>
            </a:extLst>
          </p:cNvPr>
          <p:cNvSpPr/>
          <p:nvPr/>
        </p:nvSpPr>
        <p:spPr>
          <a:xfrm>
            <a:off x="621734" y="245345"/>
            <a:ext cx="3050577" cy="769441"/>
          </a:xfrm>
          <a:prstGeom prst="rect">
            <a:avLst/>
          </a:prstGeom>
        </p:spPr>
        <p:txBody>
          <a:bodyPr wrap="square">
            <a:spAutoFit/>
          </a:bodyPr>
          <a:lstStyle/>
          <a:p>
            <a:r>
              <a:rPr lang="en-US" sz="4400" b="1" dirty="0">
                <a:latin typeface="Cambria Math" panose="02040503050406030204" pitchFamily="18" charset="0"/>
                <a:ea typeface="Cambria Math" panose="02040503050406030204" pitchFamily="18" charset="0"/>
              </a:rPr>
              <a:t>PASAL 13</a:t>
            </a:r>
            <a:endParaRPr lang="id-ID" sz="4400" b="1" dirty="0">
              <a:solidFill>
                <a:srgbClr val="FF0000"/>
              </a:solidFill>
              <a:latin typeface="Cambria Math" panose="02040503050406030204" pitchFamily="18" charset="0"/>
              <a:ea typeface="Cambria Math" panose="02040503050406030204" pitchFamily="18" charset="0"/>
            </a:endParaRPr>
          </a:p>
        </p:txBody>
      </p:sp>
      <p:sp>
        <p:nvSpPr>
          <p:cNvPr id="12" name="AutoShape 12">
            <a:extLst>
              <a:ext uri="{FF2B5EF4-FFF2-40B4-BE49-F238E27FC236}">
                <a16:creationId xmlns:a16="http://schemas.microsoft.com/office/drawing/2014/main" id="{AE63B934-2EFD-4C97-AD42-9CD9A9115DB5}"/>
              </a:ext>
            </a:extLst>
          </p:cNvPr>
          <p:cNvSpPr>
            <a:spLocks noChangeArrowheads="1"/>
          </p:cNvSpPr>
          <p:nvPr/>
        </p:nvSpPr>
        <p:spPr bwMode="auto">
          <a:xfrm>
            <a:off x="621734" y="1110122"/>
            <a:ext cx="10791742" cy="5293345"/>
          </a:xfrm>
          <a:prstGeom prst="roundRect">
            <a:avLst>
              <a:gd name="adj" fmla="val 4690"/>
            </a:avLst>
          </a:prstGeom>
          <a:noFill/>
          <a:ln w="57150">
            <a:solidFill>
              <a:srgbClr val="4B71DD"/>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cxnSp>
        <p:nvCxnSpPr>
          <p:cNvPr id="13" name="Straight Connector 12">
            <a:extLst>
              <a:ext uri="{FF2B5EF4-FFF2-40B4-BE49-F238E27FC236}">
                <a16:creationId xmlns:a16="http://schemas.microsoft.com/office/drawing/2014/main" id="{6792BE46-F43A-4DB9-8BD2-7CDBCD71AB95}"/>
              </a:ext>
            </a:extLst>
          </p:cNvPr>
          <p:cNvCxnSpPr>
            <a:cxnSpLocks/>
          </p:cNvCxnSpPr>
          <p:nvPr/>
        </p:nvCxnSpPr>
        <p:spPr>
          <a:xfrm>
            <a:off x="731903" y="919449"/>
            <a:ext cx="3371174" cy="0"/>
          </a:xfrm>
          <a:prstGeom prst="line">
            <a:avLst/>
          </a:prstGeom>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196E9D47-7093-434D-82A7-D462D8635583}"/>
              </a:ext>
            </a:extLst>
          </p:cNvPr>
          <p:cNvPicPr>
            <a:picLocks noChangeAspect="1"/>
          </p:cNvPicPr>
          <p:nvPr/>
        </p:nvPicPr>
        <p:blipFill>
          <a:blip r:embed="rId3"/>
          <a:stretch>
            <a:fillRect/>
          </a:stretch>
        </p:blipFill>
        <p:spPr>
          <a:xfrm>
            <a:off x="11523263" y="6212510"/>
            <a:ext cx="585267" cy="609653"/>
          </a:xfrm>
          <a:prstGeom prst="rect">
            <a:avLst/>
          </a:prstGeom>
        </p:spPr>
      </p:pic>
      <p:sp>
        <p:nvSpPr>
          <p:cNvPr id="14" name="TextBox 13">
            <a:extLst>
              <a:ext uri="{FF2B5EF4-FFF2-40B4-BE49-F238E27FC236}">
                <a16:creationId xmlns:a16="http://schemas.microsoft.com/office/drawing/2014/main" id="{088378A9-9B21-4232-8286-DC9598D1C363}"/>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latin typeface="+mj-lt"/>
                <a:cs typeface="Arial" charset="0"/>
              </a:rPr>
              <a:t>KEPOLISIAN NEGARA REPUBLIK INDONESIA DAERAH BALI</a:t>
            </a:r>
          </a:p>
        </p:txBody>
      </p:sp>
      <p:sp>
        <p:nvSpPr>
          <p:cNvPr id="16" name="Content Placeholder 2">
            <a:extLst>
              <a:ext uri="{FF2B5EF4-FFF2-40B4-BE49-F238E27FC236}">
                <a16:creationId xmlns:a16="http://schemas.microsoft.com/office/drawing/2014/main" id="{071012AE-951D-4EAB-8A25-935DDBED2B69}"/>
              </a:ext>
            </a:extLst>
          </p:cNvPr>
          <p:cNvSpPr txBox="1">
            <a:spLocks/>
          </p:cNvSpPr>
          <p:nvPr/>
        </p:nvSpPr>
        <p:spPr>
          <a:xfrm>
            <a:off x="847728" y="1593554"/>
            <a:ext cx="10339754" cy="547211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id-ID" dirty="0">
                <a:latin typeface="Cambria Math" panose="02040503050406030204" pitchFamily="18" charset="0"/>
                <a:ea typeface="Cambria Math" panose="02040503050406030204" pitchFamily="18" charset="0"/>
              </a:rPr>
              <a:t>Setiap orang yang memberi hadiah atau janji kepada pegawai negeri dengan mengingat kekuasaan atau wewenang yang melekat pada jabatan atau kedudukannya, atau oleh pemberi hadiah atau janji dianggap melekat pada jabatan atau kedudukan tersebut, dipidana dengan pidana penjara paling lama 3 (tiga) tahun dan atau denda paling banyak RP.</a:t>
            </a:r>
            <a:r>
              <a:rPr lang="fi-FI" dirty="0">
                <a:latin typeface="Cambria Math" panose="02040503050406030204" pitchFamily="18" charset="0"/>
                <a:ea typeface="Cambria Math" panose="02040503050406030204" pitchFamily="18" charset="0"/>
              </a:rPr>
              <a:t>150.000.000,00 (seratus lima puluh juta rupiah).</a:t>
            </a:r>
            <a:endParaRPr lang="id-ID"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9293220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endParaRPr lang="en-US"/>
          </a:p>
        </p:txBody>
      </p:sp>
      <p:sp>
        <p:nvSpPr>
          <p:cNvPr id="27651" name="Content Placeholder 2"/>
          <p:cNvSpPr>
            <a:spLocks noGrp="1"/>
          </p:cNvSpPr>
          <p:nvPr>
            <p:ph idx="1"/>
          </p:nvPr>
        </p:nvSpPr>
        <p:spPr/>
        <p:txBody>
          <a:bodyPr/>
          <a:lstStyle/>
          <a:p>
            <a:endParaRPr lang="en-US"/>
          </a:p>
        </p:txBody>
      </p:sp>
      <p:pic>
        <p:nvPicPr>
          <p:cNvPr id="27652" name="Picture 2" descr="H:\2011\BNPP\Bendera dan Perbatasan\4931869414_6301882f82.jpg"/>
          <p:cNvPicPr>
            <a:picLocks noChangeAspect="1" noChangeArrowheads="1"/>
          </p:cNvPicPr>
          <p:nvPr/>
        </p:nvPicPr>
        <p:blipFill>
          <a:blip r:embed="rId3">
            <a:extLst>
              <a:ext uri="{28A0092B-C50C-407E-A947-70E740481C1C}">
                <a14:useLocalDpi xmlns:a14="http://schemas.microsoft.com/office/drawing/2010/main" val="0"/>
              </a:ext>
            </a:extLst>
          </a:blip>
          <a:srcRect t="36853" r="16319"/>
          <a:stretch>
            <a:fillRect/>
          </a:stretch>
        </p:blipFill>
        <p:spPr bwMode="auto">
          <a:xfrm>
            <a:off x="0" y="-71438"/>
            <a:ext cx="12188825" cy="692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WordArt 2">
            <a:extLst>
              <a:ext uri="{FF2B5EF4-FFF2-40B4-BE49-F238E27FC236}">
                <a16:creationId xmlns:a16="http://schemas.microsoft.com/office/drawing/2014/main" id="{BDB835F8-91CC-4246-9442-923298C84EB2}"/>
              </a:ext>
            </a:extLst>
          </p:cNvPr>
          <p:cNvSpPr>
            <a:spLocks noChangeArrowheads="1" noChangeShapeType="1" noTextEdit="1"/>
          </p:cNvSpPr>
          <p:nvPr/>
        </p:nvSpPr>
        <p:spPr bwMode="auto">
          <a:xfrm>
            <a:off x="146730" y="2818399"/>
            <a:ext cx="7576091" cy="1490732"/>
          </a:xfrm>
          <a:prstGeom prst="rect">
            <a:avLst/>
          </a:prstGeom>
        </p:spPr>
        <p:txBody>
          <a:bodyPr wrap="none" fromWordArt="1">
            <a:prstTxWarp prst="textPlain">
              <a:avLst>
                <a:gd name="adj" fmla="val 50000"/>
              </a:avLst>
            </a:prstTxWarp>
          </a:bodyPr>
          <a:lstStyle/>
          <a:p>
            <a:pPr algn="ctr"/>
            <a:r>
              <a:rPr lang="en-US" sz="5400" b="1" kern="10" dirty="0">
                <a:ln w="6600">
                  <a:solidFill>
                    <a:schemeClr val="accent2"/>
                  </a:solidFill>
                  <a:prstDash val="solid"/>
                </a:ln>
                <a:solidFill>
                  <a:srgbClr val="FFFFFF"/>
                </a:solidFill>
                <a:effectLst>
                  <a:outerShdw dist="38100" dir="2700000" algn="tl" rotWithShape="0">
                    <a:schemeClr val="accent2"/>
                  </a:outerShdw>
                </a:effectLst>
                <a:latin typeface="Baskerville Old Face" pitchFamily="18" charset="0"/>
              </a:rPr>
              <a:t>SEKIAN DAN TERIMA KASIH</a:t>
            </a:r>
          </a:p>
        </p:txBody>
      </p:sp>
      <p:sp>
        <p:nvSpPr>
          <p:cNvPr id="9" name="TextBox 8">
            <a:extLst>
              <a:ext uri="{FF2B5EF4-FFF2-40B4-BE49-F238E27FC236}">
                <a16:creationId xmlns:a16="http://schemas.microsoft.com/office/drawing/2014/main" id="{0EBBD175-7780-40B3-8EA1-80D1E676ABC7}"/>
              </a:ext>
            </a:extLst>
          </p:cNvPr>
          <p:cNvSpPr txBox="1"/>
          <p:nvPr/>
        </p:nvSpPr>
        <p:spPr>
          <a:xfrm>
            <a:off x="604023" y="6538576"/>
            <a:ext cx="10929669" cy="261610"/>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r">
              <a:defRPr/>
            </a:pPr>
            <a:r>
              <a:rPr lang="en-US" sz="1100" b="1" dirty="0">
                <a:solidFill>
                  <a:schemeClr val="bg1"/>
                </a:solidFill>
                <a:latin typeface="+mj-lt"/>
                <a:cs typeface="Arial" charset="0"/>
              </a:rPr>
              <a:t>KEPOLISIAN NEGARA REPUBLIK INDONESIA DAERAH BALI</a:t>
            </a:r>
          </a:p>
        </p:txBody>
      </p:sp>
      <p:pic>
        <p:nvPicPr>
          <p:cNvPr id="10" name="Picture 9">
            <a:extLst>
              <a:ext uri="{FF2B5EF4-FFF2-40B4-BE49-F238E27FC236}">
                <a16:creationId xmlns:a16="http://schemas.microsoft.com/office/drawing/2014/main" id="{4E34B70E-225B-4ABB-AA5A-2E7EAB184B26}"/>
              </a:ext>
            </a:extLst>
          </p:cNvPr>
          <p:cNvPicPr>
            <a:picLocks noChangeAspect="1"/>
          </p:cNvPicPr>
          <p:nvPr/>
        </p:nvPicPr>
        <p:blipFill>
          <a:blip r:embed="rId4"/>
          <a:stretch>
            <a:fillRect/>
          </a:stretch>
        </p:blipFill>
        <p:spPr>
          <a:xfrm>
            <a:off x="11523263" y="6212510"/>
            <a:ext cx="585267" cy="609653"/>
          </a:xfrm>
          <a:prstGeom prst="rect">
            <a:avLst/>
          </a:prstGeom>
        </p:spPr>
      </p:pic>
    </p:spTree>
    <p:extLst>
      <p:ext uri="{BB962C8B-B14F-4D97-AF65-F5344CB8AC3E}">
        <p14:creationId xmlns:p14="http://schemas.microsoft.com/office/powerpoint/2010/main" val="2242349957"/>
      </p:ext>
    </p:extLst>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ack mania">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jack mania.thmx</Template>
  <TotalTime>20965</TotalTime>
  <Words>2195</Words>
  <Application>Microsoft Office PowerPoint</Application>
  <PresentationFormat>Custom</PresentationFormat>
  <Paragraphs>337</Paragraphs>
  <Slides>30</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Arial Black</vt:lpstr>
      <vt:lpstr>Baskerville Old Face</vt:lpstr>
      <vt:lpstr>Calibri</vt:lpstr>
      <vt:lpstr>Cambria</vt:lpstr>
      <vt:lpstr>Cambria Math</vt:lpstr>
      <vt:lpstr>jack mania</vt:lpstr>
      <vt:lpstr>Peran kepolisian dalam tindak pidana korupsi  khusus penglolaan bumdesa</vt:lpstr>
      <vt:lpstr>PowerPoint Presentation</vt:lpstr>
      <vt:lpstr>PowerPoint Presentation</vt:lpstr>
      <vt:lpstr>BUMDESA SEBAGAI PILAR DEMOKRASI EKONOMI</vt:lpstr>
      <vt:lpstr>MENGGERAKKAN DAN MENATA POTENSI EKONOMI DESA  MELALUI BUMDESA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KKP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ishartini ishartini</dc:creator>
  <cp:lastModifiedBy>USER</cp:lastModifiedBy>
  <cp:revision>270</cp:revision>
  <cp:lastPrinted>2018-05-21T07:40:01Z</cp:lastPrinted>
  <dcterms:created xsi:type="dcterms:W3CDTF">2014-11-27T15:31:58Z</dcterms:created>
  <dcterms:modified xsi:type="dcterms:W3CDTF">2018-05-21T07:49:35Z</dcterms:modified>
</cp:coreProperties>
</file>