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04" r:id="rId1"/>
  </p:sldMasterIdLst>
  <p:notesMasterIdLst>
    <p:notesMasterId r:id="rId33"/>
  </p:notesMasterIdLst>
  <p:handoutMasterIdLst>
    <p:handoutMasterId r:id="rId34"/>
  </p:handoutMasterIdLst>
  <p:sldIdLst>
    <p:sldId id="256" r:id="rId2"/>
    <p:sldId id="339" r:id="rId3"/>
    <p:sldId id="620" r:id="rId4"/>
    <p:sldId id="625" r:id="rId5"/>
    <p:sldId id="626" r:id="rId6"/>
    <p:sldId id="627" r:id="rId7"/>
    <p:sldId id="628" r:id="rId8"/>
    <p:sldId id="621" r:id="rId9"/>
    <p:sldId id="629" r:id="rId10"/>
    <p:sldId id="331" r:id="rId11"/>
    <p:sldId id="305" r:id="rId12"/>
    <p:sldId id="319" r:id="rId13"/>
    <p:sldId id="330" r:id="rId14"/>
    <p:sldId id="322" r:id="rId15"/>
    <p:sldId id="304" r:id="rId16"/>
    <p:sldId id="622" r:id="rId17"/>
    <p:sldId id="624" r:id="rId18"/>
    <p:sldId id="630" r:id="rId19"/>
    <p:sldId id="273" r:id="rId20"/>
    <p:sldId id="631" r:id="rId21"/>
    <p:sldId id="632" r:id="rId22"/>
    <p:sldId id="361" r:id="rId23"/>
    <p:sldId id="356" r:id="rId24"/>
    <p:sldId id="634" r:id="rId25"/>
    <p:sldId id="635" r:id="rId26"/>
    <p:sldId id="636" r:id="rId27"/>
    <p:sldId id="284" r:id="rId28"/>
    <p:sldId id="637" r:id="rId29"/>
    <p:sldId id="638" r:id="rId30"/>
    <p:sldId id="639" r:id="rId31"/>
    <p:sldId id="288" r:id="rId3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87F0"/>
    <a:srgbClr val="00CC00"/>
    <a:srgbClr val="0DA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4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5108AE-6550-436E-8FE1-B4CDA19B8D5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9259C1-51B8-48ED-8DC3-603B7C42DC6B}">
      <dgm:prSet phldrT="[Text]" custT="1"/>
      <dgm:spPr/>
      <dgm:t>
        <a:bodyPr/>
        <a:lstStyle/>
        <a:p>
          <a:endParaRPr lang="en-US" sz="2000" b="1" dirty="0">
            <a:latin typeface="Arial Nova Cond Light" panose="020B0306020202020204" pitchFamily="34" charset="0"/>
          </a:endParaRPr>
        </a:p>
        <a:p>
          <a:r>
            <a:rPr lang="en-US" sz="3200" b="1" dirty="0">
              <a:latin typeface="Arial Nova Cond Light" panose="020B0306020202020204" pitchFamily="34" charset="0"/>
            </a:rPr>
            <a:t>(1)</a:t>
          </a:r>
        </a:p>
      </dgm:t>
    </dgm:pt>
    <dgm:pt modelId="{9F4F9CE3-5AA3-4A5A-A353-E6215A28A0FD}" type="parTrans" cxnId="{24BE256A-83A4-455A-B9D0-0C00FB5CB59D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47E1F9D3-42BC-4D06-B997-055EB80F90B6}" type="sibTrans" cxnId="{24BE256A-83A4-455A-B9D0-0C00FB5CB59D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E43948B4-663E-4806-A491-E2EE86A868C8}">
      <dgm:prSet phldrT="[Text]" custT="1"/>
      <dgm:spPr/>
      <dgm:t>
        <a:bodyPr/>
        <a:lstStyle/>
        <a:p>
          <a:r>
            <a:rPr lang="id-ID" sz="2000" b="1" u="none" dirty="0">
              <a:latin typeface="Arial Nova Cond Light" panose="020B0306020202020204" pitchFamily="34" charset="0"/>
            </a:rPr>
            <a:t>ASET DESA YANG SUDAH DITETAPKAN PENGGUNAANNYA SEBAGAIMANA </a:t>
          </a:r>
          <a:r>
            <a:rPr lang="en-US" sz="2000" b="1" u="none" dirty="0">
              <a:latin typeface="Arial Nova Cond Light" panose="020B0306020202020204" pitchFamily="34" charset="0"/>
            </a:rPr>
            <a:t>DIATUR PADA PASAL 10 </a:t>
          </a:r>
          <a:r>
            <a:rPr lang="id-ID" sz="2000" b="1" u="none" dirty="0">
              <a:latin typeface="Arial Nova Cond Light" panose="020B0306020202020204" pitchFamily="34" charset="0"/>
            </a:rPr>
            <a:t> HARUS DIINVENTARISIR </a:t>
          </a:r>
          <a:r>
            <a:rPr lang="en-US" sz="2000" b="1" u="none" dirty="0">
              <a:latin typeface="Arial Nova Cond Light" panose="020B0306020202020204" pitchFamily="34" charset="0"/>
            </a:rPr>
            <a:t>DALAM </a:t>
          </a:r>
          <a:r>
            <a:rPr lang="en-US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BUKU INVENTARIS ASET DESA </a:t>
          </a:r>
          <a:r>
            <a:rPr lang="id-ID" sz="2000" b="1" u="none" dirty="0">
              <a:latin typeface="Arial Nova Cond Light" panose="020B0306020202020204" pitchFamily="34" charset="0"/>
            </a:rPr>
            <a:t>DAN DIBERI </a:t>
          </a:r>
          <a:r>
            <a:rPr lang="id-ID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KODEFIKASI</a:t>
          </a:r>
          <a:r>
            <a:rPr lang="en-US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.</a:t>
          </a:r>
          <a:endParaRPr lang="en-US" sz="2000" b="1" dirty="0">
            <a:solidFill>
              <a:srgbClr val="FF0000"/>
            </a:solidFill>
            <a:latin typeface="Arial Nova Cond Light" panose="020B0306020202020204" pitchFamily="34" charset="0"/>
          </a:endParaRPr>
        </a:p>
      </dgm:t>
    </dgm:pt>
    <dgm:pt modelId="{058B7AE5-1768-4D53-81E5-856A328DA786}" type="parTrans" cxnId="{5754C228-F09F-4FD4-B2B7-F4C413E98860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FC88223A-7724-470B-A988-68DB94E262B2}" type="sibTrans" cxnId="{5754C228-F09F-4FD4-B2B7-F4C413E98860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2BFD49A7-4A97-4B10-AA1E-252108E115DC}">
      <dgm:prSet phldrT="[Text]" custT="1"/>
      <dgm:spPr/>
      <dgm:t>
        <a:bodyPr/>
        <a:lstStyle/>
        <a:p>
          <a:endParaRPr lang="en-US" sz="2000" b="1" dirty="0">
            <a:latin typeface="Arial Nova Cond Light" panose="020B0306020202020204" pitchFamily="34" charset="0"/>
          </a:endParaRPr>
        </a:p>
        <a:p>
          <a:r>
            <a:rPr lang="en-US" sz="3200" b="1" dirty="0">
              <a:latin typeface="Arial Nova Cond Light" panose="020B0306020202020204" pitchFamily="34" charset="0"/>
            </a:rPr>
            <a:t>(2)</a:t>
          </a:r>
        </a:p>
      </dgm:t>
    </dgm:pt>
    <dgm:pt modelId="{EC8AF7E6-81AE-48D4-9623-B539DE8A54CF}" type="parTrans" cxnId="{298D91A8-239C-408A-84C3-343884E28710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8215FE2F-197A-427C-A793-3D28DCC6270B}" type="sibTrans" cxnId="{298D91A8-239C-408A-84C3-343884E28710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E8DBEA94-1964-4F32-B1C1-5311DA1730E3}">
      <dgm:prSet phldrT="[Text]" custT="1"/>
      <dgm:spPr/>
      <dgm:t>
        <a:bodyPr/>
        <a:lstStyle/>
        <a:p>
          <a:r>
            <a:rPr lang="id-ID" sz="2000" b="1" u="none" dirty="0">
              <a:latin typeface="Arial Nova Cond Light" panose="020B0306020202020204" pitchFamily="34" charset="0"/>
            </a:rPr>
            <a:t>KODEFIKASI SEBAGAIMANA DIMAKSUD AYAT (1) </a:t>
          </a:r>
          <a:r>
            <a:rPr lang="en-US" sz="2000" b="1" u="none" dirty="0">
              <a:latin typeface="Arial Nova Cond Light" panose="020B0306020202020204" pitchFamily="34" charset="0"/>
            </a:rPr>
            <a:t>DIATUR DALAM </a:t>
          </a:r>
          <a:r>
            <a:rPr lang="id-ID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PEDOMAN</a:t>
          </a:r>
          <a:r>
            <a:rPr lang="en-US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 UMUM </a:t>
          </a:r>
          <a:r>
            <a:rPr lang="id-ID" sz="2000" b="1" u="none" dirty="0">
              <a:solidFill>
                <a:srgbClr val="FF0000"/>
              </a:solidFill>
              <a:latin typeface="Arial Nova Cond Light" panose="020B0306020202020204" pitchFamily="34" charset="0"/>
            </a:rPr>
            <a:t>MENGENAI KODEFIKASI ASET DESA</a:t>
          </a:r>
          <a:r>
            <a:rPr lang="id-ID" sz="2000" b="1" u="none" dirty="0">
              <a:latin typeface="Arial Nova Cond Light" panose="020B0306020202020204" pitchFamily="34" charset="0"/>
            </a:rPr>
            <a:t>. </a:t>
          </a:r>
          <a:endParaRPr lang="en-US" sz="2000" b="1" dirty="0">
            <a:latin typeface="Arial Nova Cond Light" panose="020B0306020202020204" pitchFamily="34" charset="0"/>
          </a:endParaRPr>
        </a:p>
      </dgm:t>
    </dgm:pt>
    <dgm:pt modelId="{267DC892-16F9-4505-B1FA-8076945EB453}" type="parTrans" cxnId="{650E6E4A-3E70-4D30-8C8D-B389E9A4F2A9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FF2C72F9-08B9-403A-9A76-18169836A79A}" type="sibTrans" cxnId="{650E6E4A-3E70-4D30-8C8D-B389E9A4F2A9}">
      <dgm:prSet/>
      <dgm:spPr/>
      <dgm:t>
        <a:bodyPr/>
        <a:lstStyle/>
        <a:p>
          <a:endParaRPr lang="en-US" sz="2000" b="1">
            <a:latin typeface="Arial Nova Cond Light" panose="020B0306020202020204" pitchFamily="34" charset="0"/>
          </a:endParaRPr>
        </a:p>
      </dgm:t>
    </dgm:pt>
    <dgm:pt modelId="{A653B7C0-50D0-4343-954A-46B6B7DE183D}" type="pres">
      <dgm:prSet presAssocID="{F75108AE-6550-436E-8FE1-B4CDA19B8D5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101F61E-7EE6-44D0-982A-7F837C3813CF}" type="pres">
      <dgm:prSet presAssocID="{829259C1-51B8-48ED-8DC3-603B7C42DC6B}" presName="composite" presStyleCnt="0"/>
      <dgm:spPr/>
    </dgm:pt>
    <dgm:pt modelId="{0D938A84-54B0-4F4C-B518-8CB89980F9BB}" type="pres">
      <dgm:prSet presAssocID="{829259C1-51B8-48ED-8DC3-603B7C42DC6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70D41B6-2E91-438E-8E2B-8A7B2BD9F9D4}" type="pres">
      <dgm:prSet presAssocID="{829259C1-51B8-48ED-8DC3-603B7C42DC6B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BC9EF3-5887-42F7-990C-21946D069BC3}" type="pres">
      <dgm:prSet presAssocID="{47E1F9D3-42BC-4D06-B997-055EB80F90B6}" presName="sp" presStyleCnt="0"/>
      <dgm:spPr/>
    </dgm:pt>
    <dgm:pt modelId="{70A9B4D9-4FDC-44E1-B57F-368BD89F798D}" type="pres">
      <dgm:prSet presAssocID="{2BFD49A7-4A97-4B10-AA1E-252108E115DC}" presName="composite" presStyleCnt="0"/>
      <dgm:spPr/>
    </dgm:pt>
    <dgm:pt modelId="{5631772A-09C6-40AD-893F-5C5C3652943B}" type="pres">
      <dgm:prSet presAssocID="{2BFD49A7-4A97-4B10-AA1E-252108E115D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5201F73-4EEF-419D-9A5B-29F738ED4334}" type="pres">
      <dgm:prSet presAssocID="{2BFD49A7-4A97-4B10-AA1E-252108E115DC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6765EC1-A419-484E-B674-181951F56F03}" type="presOf" srcId="{829259C1-51B8-48ED-8DC3-603B7C42DC6B}" destId="{0D938A84-54B0-4F4C-B518-8CB89980F9BB}" srcOrd="0" destOrd="0" presId="urn:microsoft.com/office/officeart/2005/8/layout/chevron2"/>
    <dgm:cxn modelId="{650E6E4A-3E70-4D30-8C8D-B389E9A4F2A9}" srcId="{2BFD49A7-4A97-4B10-AA1E-252108E115DC}" destId="{E8DBEA94-1964-4F32-B1C1-5311DA1730E3}" srcOrd="0" destOrd="0" parTransId="{267DC892-16F9-4505-B1FA-8076945EB453}" sibTransId="{FF2C72F9-08B9-403A-9A76-18169836A79A}"/>
    <dgm:cxn modelId="{2FD52F98-C4A8-450D-81C6-25E96B08F168}" type="presOf" srcId="{E8DBEA94-1964-4F32-B1C1-5311DA1730E3}" destId="{25201F73-4EEF-419D-9A5B-29F738ED4334}" srcOrd="0" destOrd="0" presId="urn:microsoft.com/office/officeart/2005/8/layout/chevron2"/>
    <dgm:cxn modelId="{55653003-50C3-4C99-BB54-CF3CBA997CF0}" type="presOf" srcId="{E43948B4-663E-4806-A491-E2EE86A868C8}" destId="{570D41B6-2E91-438E-8E2B-8A7B2BD9F9D4}" srcOrd="0" destOrd="0" presId="urn:microsoft.com/office/officeart/2005/8/layout/chevron2"/>
    <dgm:cxn modelId="{C9828323-1536-4853-9F01-EE68260EBC07}" type="presOf" srcId="{2BFD49A7-4A97-4B10-AA1E-252108E115DC}" destId="{5631772A-09C6-40AD-893F-5C5C3652943B}" srcOrd="0" destOrd="0" presId="urn:microsoft.com/office/officeart/2005/8/layout/chevron2"/>
    <dgm:cxn modelId="{7A3AEBA0-6286-4E93-932B-0D4A4C5022DF}" type="presOf" srcId="{F75108AE-6550-436E-8FE1-B4CDA19B8D5F}" destId="{A653B7C0-50D0-4343-954A-46B6B7DE183D}" srcOrd="0" destOrd="0" presId="urn:microsoft.com/office/officeart/2005/8/layout/chevron2"/>
    <dgm:cxn modelId="{5754C228-F09F-4FD4-B2B7-F4C413E98860}" srcId="{829259C1-51B8-48ED-8DC3-603B7C42DC6B}" destId="{E43948B4-663E-4806-A491-E2EE86A868C8}" srcOrd="0" destOrd="0" parTransId="{058B7AE5-1768-4D53-81E5-856A328DA786}" sibTransId="{FC88223A-7724-470B-A988-68DB94E262B2}"/>
    <dgm:cxn modelId="{298D91A8-239C-408A-84C3-343884E28710}" srcId="{F75108AE-6550-436E-8FE1-B4CDA19B8D5F}" destId="{2BFD49A7-4A97-4B10-AA1E-252108E115DC}" srcOrd="1" destOrd="0" parTransId="{EC8AF7E6-81AE-48D4-9623-B539DE8A54CF}" sibTransId="{8215FE2F-197A-427C-A793-3D28DCC6270B}"/>
    <dgm:cxn modelId="{24BE256A-83A4-455A-B9D0-0C00FB5CB59D}" srcId="{F75108AE-6550-436E-8FE1-B4CDA19B8D5F}" destId="{829259C1-51B8-48ED-8DC3-603B7C42DC6B}" srcOrd="0" destOrd="0" parTransId="{9F4F9CE3-5AA3-4A5A-A353-E6215A28A0FD}" sibTransId="{47E1F9D3-42BC-4D06-B997-055EB80F90B6}"/>
    <dgm:cxn modelId="{54F86DA9-9667-42EF-A0BA-7D69890E56AD}" type="presParOf" srcId="{A653B7C0-50D0-4343-954A-46B6B7DE183D}" destId="{E101F61E-7EE6-44D0-982A-7F837C3813CF}" srcOrd="0" destOrd="0" presId="urn:microsoft.com/office/officeart/2005/8/layout/chevron2"/>
    <dgm:cxn modelId="{852222A5-A7AA-410A-9388-05B2EBE6F7A1}" type="presParOf" srcId="{E101F61E-7EE6-44D0-982A-7F837C3813CF}" destId="{0D938A84-54B0-4F4C-B518-8CB89980F9BB}" srcOrd="0" destOrd="0" presId="urn:microsoft.com/office/officeart/2005/8/layout/chevron2"/>
    <dgm:cxn modelId="{7AC4A90D-B271-45C5-89F2-7152FE7A4C99}" type="presParOf" srcId="{E101F61E-7EE6-44D0-982A-7F837C3813CF}" destId="{570D41B6-2E91-438E-8E2B-8A7B2BD9F9D4}" srcOrd="1" destOrd="0" presId="urn:microsoft.com/office/officeart/2005/8/layout/chevron2"/>
    <dgm:cxn modelId="{3562D0B3-614A-4958-9FF4-116D75B164A4}" type="presParOf" srcId="{A653B7C0-50D0-4343-954A-46B6B7DE183D}" destId="{42BC9EF3-5887-42F7-990C-21946D069BC3}" srcOrd="1" destOrd="0" presId="urn:microsoft.com/office/officeart/2005/8/layout/chevron2"/>
    <dgm:cxn modelId="{D614DD1F-6F7C-41B8-930C-99FF72EAE28C}" type="presParOf" srcId="{A653B7C0-50D0-4343-954A-46B6B7DE183D}" destId="{70A9B4D9-4FDC-44E1-B57F-368BD89F798D}" srcOrd="2" destOrd="0" presId="urn:microsoft.com/office/officeart/2005/8/layout/chevron2"/>
    <dgm:cxn modelId="{ECE3ACA7-B1A8-429C-A481-E8067AF4FB82}" type="presParOf" srcId="{70A9B4D9-4FDC-44E1-B57F-368BD89F798D}" destId="{5631772A-09C6-40AD-893F-5C5C3652943B}" srcOrd="0" destOrd="0" presId="urn:microsoft.com/office/officeart/2005/8/layout/chevron2"/>
    <dgm:cxn modelId="{86C0D174-1AFD-4392-AB64-7F507B4E5624}" type="presParOf" srcId="{70A9B4D9-4FDC-44E1-B57F-368BD89F798D}" destId="{25201F73-4EEF-419D-9A5B-29F738ED433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53CF8D-78A9-4F5B-8976-9C3D8AA8BFE8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E54CFC-5935-4C88-A294-92F595F65470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 Nova Cond" panose="020B0506020202020204" pitchFamily="34" charset="0"/>
            </a:rPr>
            <a:t>PERSEDIAAN</a:t>
          </a:r>
        </a:p>
      </dgm:t>
    </dgm:pt>
    <dgm:pt modelId="{005B7103-9106-4E63-B0E8-BB8BDEA063A1}" type="parTrans" cxnId="{E827F887-7966-4BB4-B403-2DE0F82146A5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C0E71E2B-3888-465B-A125-4AD92D619E45}" type="sibTrans" cxnId="{E827F887-7966-4BB4-B403-2DE0F82146A5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874C1A03-7CF3-4811-8C89-C8A53C7148CE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 Nova Cond" panose="020B0506020202020204" pitchFamily="34" charset="0"/>
            </a:rPr>
            <a:t>TANAH</a:t>
          </a:r>
          <a:r>
            <a:rPr lang="en-US" sz="1400" b="1" dirty="0">
              <a:solidFill>
                <a:schemeClr val="bg1"/>
              </a:solidFill>
              <a:latin typeface="Arial Nova Cond" panose="020B0506020202020204" pitchFamily="34" charset="0"/>
            </a:rPr>
            <a:t> </a:t>
          </a:r>
        </a:p>
      </dgm:t>
    </dgm:pt>
    <dgm:pt modelId="{116E6A7B-6561-43BB-A395-8669372A2922}" type="parTrans" cxnId="{9C4FDAE3-258C-4852-BA7B-8901D1296344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0F9D23DC-ACC8-478D-9C39-E5599808734C}" type="sibTrans" cxnId="{9C4FDAE3-258C-4852-BA7B-8901D1296344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232E1F47-59E0-4E30-B75E-4CE2CDE29068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 Nova Cond" panose="020B0506020202020204" pitchFamily="34" charset="0"/>
            </a:rPr>
            <a:t>PERALATAN DAN MESIN</a:t>
          </a:r>
        </a:p>
      </dgm:t>
    </dgm:pt>
    <dgm:pt modelId="{A1808662-3054-43BC-A3F8-4343AED3CD26}" type="parTrans" cxnId="{9225EB9C-62D6-4CC5-9477-D1866F7173D2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78ADCB2D-624F-478E-85E0-674A4E201490}" type="sibTrans" cxnId="{9225EB9C-62D6-4CC5-9477-D1866F7173D2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D8DA75E9-E8D0-430C-A43C-D820E0627E41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 Nova Cond" panose="020B0506020202020204" pitchFamily="34" charset="0"/>
            </a:rPr>
            <a:t>GEDUNG DAN BANGUNAN</a:t>
          </a:r>
        </a:p>
      </dgm:t>
    </dgm:pt>
    <dgm:pt modelId="{3B128F96-B645-4E2C-91BA-F1794E1E7F9F}" type="parTrans" cxnId="{FFD19679-6DE8-491C-A5C9-B6ACAAD32700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0CFE04D2-1E5B-4BCF-A27C-2C0157DFA5D5}" type="sibTrans" cxnId="{FFD19679-6DE8-491C-A5C9-B6ACAAD32700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E68C5C62-94CF-4DA0-A9B2-72CE2F0AEF5F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 Nova Cond" panose="020B0506020202020204" pitchFamily="34" charset="0"/>
            </a:rPr>
            <a:t>JALAN, IRIGASI DAN JARINGAN</a:t>
          </a:r>
        </a:p>
      </dgm:t>
    </dgm:pt>
    <dgm:pt modelId="{43D4C143-21AB-4F7C-9242-9EA92E699F24}" type="parTrans" cxnId="{5757DD01-2E78-4D7D-889A-0E609EC99321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7097780A-BABB-49EE-B48E-996D616DFD76}" type="sibTrans" cxnId="{5757DD01-2E78-4D7D-889A-0E609EC99321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616064AE-882C-4744-853E-ED40E9A82FE6}">
      <dgm:prSet custT="1"/>
      <dgm:spPr/>
      <dgm:t>
        <a:bodyPr/>
        <a:lstStyle/>
        <a:p>
          <a:r>
            <a:rPr lang="en-AU" sz="2400" b="1" dirty="0">
              <a:solidFill>
                <a:schemeClr val="bg1"/>
              </a:solidFill>
              <a:latin typeface="Arial Nova Cond" panose="020B0506020202020204" pitchFamily="34" charset="0"/>
            </a:rPr>
            <a:t>ASET TETAP LAINNYA</a:t>
          </a:r>
          <a:endParaRPr lang="en-US" sz="2400" b="1" dirty="0">
            <a:solidFill>
              <a:schemeClr val="bg1"/>
            </a:solidFill>
            <a:latin typeface="Arial Nova Cond" panose="020B0506020202020204" pitchFamily="34" charset="0"/>
          </a:endParaRPr>
        </a:p>
      </dgm:t>
    </dgm:pt>
    <dgm:pt modelId="{5638A584-CF4F-4024-983E-CED760051403}" type="parTrans" cxnId="{8FE83B55-36E3-499C-8C7C-1680DA2EED56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4C7773DE-E694-44E3-A1FB-09F6C742B754}" type="sibTrans" cxnId="{8FE83B55-36E3-499C-8C7C-1680DA2EED56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Arial Nova Cond" panose="020B0506020202020204" pitchFamily="34" charset="0"/>
          </a:endParaRPr>
        </a:p>
      </dgm:t>
    </dgm:pt>
    <dgm:pt modelId="{E1063282-A01E-4E9A-B195-C54E978AC2EB}">
      <dgm:prSet custT="1"/>
      <dgm:spPr/>
      <dgm:t>
        <a:bodyPr/>
        <a:lstStyle/>
        <a:p>
          <a:r>
            <a:rPr lang="en-AU" sz="2400" b="1" dirty="0">
              <a:solidFill>
                <a:schemeClr val="bg1"/>
              </a:solidFill>
              <a:latin typeface="Arial Nova Cond" panose="020B0506020202020204" pitchFamily="34" charset="0"/>
            </a:rPr>
            <a:t>KONSTRUKSI DALAM PENGERJAAN</a:t>
          </a:r>
          <a:endParaRPr lang="en-US" sz="2400" b="1" dirty="0">
            <a:solidFill>
              <a:schemeClr val="bg1"/>
            </a:solidFill>
            <a:latin typeface="Arial Nova Cond" panose="020B0506020202020204" pitchFamily="34" charset="0"/>
          </a:endParaRPr>
        </a:p>
      </dgm:t>
    </dgm:pt>
    <dgm:pt modelId="{893B942F-9361-4D08-8E24-69BC4654ABDD}" type="parTrans" cxnId="{EBEBE7DB-9279-43FF-A9B9-0EFF86C00F92}">
      <dgm:prSet/>
      <dgm:spPr/>
      <dgm:t>
        <a:bodyPr/>
        <a:lstStyle/>
        <a:p>
          <a:endParaRPr lang="en-AU"/>
        </a:p>
      </dgm:t>
    </dgm:pt>
    <dgm:pt modelId="{7A37D98B-62E4-4992-A10F-FC131232112A}" type="sibTrans" cxnId="{EBEBE7DB-9279-43FF-A9B9-0EFF86C00F92}">
      <dgm:prSet/>
      <dgm:spPr/>
      <dgm:t>
        <a:bodyPr/>
        <a:lstStyle/>
        <a:p>
          <a:endParaRPr lang="en-AU"/>
        </a:p>
      </dgm:t>
    </dgm:pt>
    <dgm:pt modelId="{74FCFDD6-92D5-44A0-8047-96A66A9A4AA8}">
      <dgm:prSet custScaleX="92777" custScaleY="74767" custLinFactY="-48136" custLinFactNeighborX="2253" custLinFactNeighborY="-100000"/>
      <dgm:spPr/>
      <dgm:t>
        <a:bodyPr/>
        <a:lstStyle/>
        <a:p>
          <a:endParaRPr lang="en-US"/>
        </a:p>
      </dgm:t>
    </dgm:pt>
    <dgm:pt modelId="{0CC9850B-91B5-4D0F-B43B-6B90A4A48BE8}" type="parTrans" cxnId="{3DF15E82-F3F3-4535-A384-DA481FE9CF7F}">
      <dgm:prSet/>
      <dgm:spPr/>
      <dgm:t>
        <a:bodyPr/>
        <a:lstStyle/>
        <a:p>
          <a:endParaRPr lang="en-AU"/>
        </a:p>
      </dgm:t>
    </dgm:pt>
    <dgm:pt modelId="{280CB767-E456-4520-A554-E13D4D1C6BA2}" type="sibTrans" cxnId="{3DF15E82-F3F3-4535-A384-DA481FE9CF7F}">
      <dgm:prSet/>
      <dgm:spPr/>
      <dgm:t>
        <a:bodyPr/>
        <a:lstStyle/>
        <a:p>
          <a:endParaRPr lang="en-AU"/>
        </a:p>
      </dgm:t>
    </dgm:pt>
    <dgm:pt modelId="{F1F3B3E1-69AF-484A-A12F-429D4FFC711E}">
      <dgm:prSet custScaleX="95258" custScaleY="74767" custLinFactY="-48136" custLinFactNeighborX="3166" custLinFactNeighborY="-100000"/>
      <dgm:spPr/>
      <dgm:t>
        <a:bodyPr/>
        <a:lstStyle/>
        <a:p>
          <a:endParaRPr lang="en-US"/>
        </a:p>
      </dgm:t>
    </dgm:pt>
    <dgm:pt modelId="{F741E535-D432-4523-8F32-9D8DD6CB6952}" type="parTrans" cxnId="{A789262C-5F73-4F9D-867F-0D62E83EC8B6}">
      <dgm:prSet/>
      <dgm:spPr/>
      <dgm:t>
        <a:bodyPr/>
        <a:lstStyle/>
        <a:p>
          <a:endParaRPr lang="en-AU"/>
        </a:p>
      </dgm:t>
    </dgm:pt>
    <dgm:pt modelId="{317E00C4-EDDE-4691-A13C-02626977E79C}" type="sibTrans" cxnId="{A789262C-5F73-4F9D-867F-0D62E83EC8B6}">
      <dgm:prSet/>
      <dgm:spPr/>
      <dgm:t>
        <a:bodyPr/>
        <a:lstStyle/>
        <a:p>
          <a:endParaRPr lang="en-AU"/>
        </a:p>
      </dgm:t>
    </dgm:pt>
    <dgm:pt modelId="{3307829F-0CAD-45FE-9025-BF5E1F228F25}" type="pres">
      <dgm:prSet presAssocID="{F253CF8D-78A9-4F5B-8976-9C3D8AA8BFE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6459A4DB-E93A-4046-AA88-1D7D21F797C9}" type="pres">
      <dgm:prSet presAssocID="{F253CF8D-78A9-4F5B-8976-9C3D8AA8BFE8}" presName="Name1" presStyleCnt="0"/>
      <dgm:spPr/>
    </dgm:pt>
    <dgm:pt modelId="{3684EC31-F93C-4745-B40E-949021ECB1A8}" type="pres">
      <dgm:prSet presAssocID="{F253CF8D-78A9-4F5B-8976-9C3D8AA8BFE8}" presName="cycle" presStyleCnt="0"/>
      <dgm:spPr/>
    </dgm:pt>
    <dgm:pt modelId="{4EC9804B-EADF-4F6B-B2B1-86160FD9A832}" type="pres">
      <dgm:prSet presAssocID="{F253CF8D-78A9-4F5B-8976-9C3D8AA8BFE8}" presName="srcNode" presStyleLbl="node1" presStyleIdx="0" presStyleCnt="7"/>
      <dgm:spPr/>
    </dgm:pt>
    <dgm:pt modelId="{D4851675-274F-41A5-89B2-2522E8EC8E77}" type="pres">
      <dgm:prSet presAssocID="{F253CF8D-78A9-4F5B-8976-9C3D8AA8BFE8}" presName="conn" presStyleLbl="parChTrans1D2" presStyleIdx="0" presStyleCnt="1"/>
      <dgm:spPr/>
      <dgm:t>
        <a:bodyPr/>
        <a:lstStyle/>
        <a:p>
          <a:endParaRPr lang="id-ID"/>
        </a:p>
      </dgm:t>
    </dgm:pt>
    <dgm:pt modelId="{1841BA45-5281-4570-955B-3FD118247962}" type="pres">
      <dgm:prSet presAssocID="{F253CF8D-78A9-4F5B-8976-9C3D8AA8BFE8}" presName="extraNode" presStyleLbl="node1" presStyleIdx="0" presStyleCnt="7"/>
      <dgm:spPr/>
    </dgm:pt>
    <dgm:pt modelId="{AE41FB00-B0D5-47E4-8875-3B64E399B113}" type="pres">
      <dgm:prSet presAssocID="{F253CF8D-78A9-4F5B-8976-9C3D8AA8BFE8}" presName="dstNode" presStyleLbl="node1" presStyleIdx="0" presStyleCnt="7"/>
      <dgm:spPr/>
    </dgm:pt>
    <dgm:pt modelId="{1514ADC0-086D-44CA-A3FC-1629391DF6EA}" type="pres">
      <dgm:prSet presAssocID="{78E54CFC-5935-4C88-A294-92F595F65470}" presName="text_1" presStyleLbl="node1" presStyleIdx="0" presStyleCnt="7" custScaleY="68495" custLinFactNeighborX="694" custLinFactNeighborY="-1888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E1FBFFC-6D5E-4BC4-BA6F-04E9B2081270}" type="pres">
      <dgm:prSet presAssocID="{78E54CFC-5935-4C88-A294-92F595F65470}" presName="accent_1" presStyleCnt="0"/>
      <dgm:spPr/>
    </dgm:pt>
    <dgm:pt modelId="{FAE97123-0070-4BE8-B4CD-E09C11F1F113}" type="pres">
      <dgm:prSet presAssocID="{78E54CFC-5935-4C88-A294-92F595F65470}" presName="accentRepeatNode" presStyleLbl="solidFgAcc1" presStyleIdx="0" presStyleCnt="7" custLinFactNeighborX="-11111" custLinFactNeighborY="-1581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F02F1AE9-8FCA-40FD-B20C-935695154B5D}" type="pres">
      <dgm:prSet presAssocID="{874C1A03-7CF3-4811-8C89-C8A53C7148CE}" presName="text_2" presStyleLbl="node1" presStyleIdx="1" presStyleCnt="7" custScaleY="92979" custLinFactNeighborX="104" custLinFactNeighborY="-567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9C78150-8A56-453E-9D57-5323D07F11B8}" type="pres">
      <dgm:prSet presAssocID="{874C1A03-7CF3-4811-8C89-C8A53C7148CE}" presName="accent_2" presStyleCnt="0"/>
      <dgm:spPr/>
    </dgm:pt>
    <dgm:pt modelId="{9F640A5D-3DF8-49D7-89B3-3485F8EC3D10}" type="pres">
      <dgm:prSet presAssocID="{874C1A03-7CF3-4811-8C89-C8A53C7148CE}" presName="accentRepeatNode" presStyleLbl="solidFgAcc1" presStyleIdx="1" presStyleCnt="7" custLinFactNeighborX="-18661" custLinFactNeighborY="-42587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383B8774-CEF5-46A0-BF6C-FB51ECE9E718}" type="pres">
      <dgm:prSet presAssocID="{232E1F47-59E0-4E30-B75E-4CE2CDE29068}" presName="text_3" presStyleLbl="node1" presStyleIdx="2" presStyleCnt="7" custScaleY="75719" custLinFactNeighborX="521" custLinFactNeighborY="-7994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A1ADF67-A37B-4C89-8FB4-E8BB8D5BC4BD}" type="pres">
      <dgm:prSet presAssocID="{232E1F47-59E0-4E30-B75E-4CE2CDE29068}" presName="accent_3" presStyleCnt="0"/>
      <dgm:spPr/>
    </dgm:pt>
    <dgm:pt modelId="{1231438F-652E-4801-86C5-2BC4F9CA0A56}" type="pres">
      <dgm:prSet presAssocID="{232E1F47-59E0-4E30-B75E-4CE2CDE29068}" presName="accentRepeatNode" presStyleLbl="solidFgAcc1" presStyleIdx="2" presStyleCnt="7" custLinFactNeighborX="-13799" custLinFactNeighborY="-5771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19FB4733-51FB-4534-B0BB-4475E6D86017}" type="pres">
      <dgm:prSet presAssocID="{D8DA75E9-E8D0-430C-A43C-D820E0627E41}" presName="text_4" presStyleLbl="node1" presStyleIdx="3" presStyleCnt="7" custScaleY="74767" custLinFactNeighborX="521" custLinFactNeighborY="-8693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E28BD0D-8A02-4EC8-9F0B-E8E265C12667}" type="pres">
      <dgm:prSet presAssocID="{D8DA75E9-E8D0-430C-A43C-D820E0627E41}" presName="accent_4" presStyleCnt="0"/>
      <dgm:spPr/>
    </dgm:pt>
    <dgm:pt modelId="{3C223D79-3D8D-4946-A3E0-E0A773DDA052}" type="pres">
      <dgm:prSet presAssocID="{D8DA75E9-E8D0-430C-A43C-D820E0627E41}" presName="accentRepeatNode" presStyleLbl="solidFgAcc1" presStyleIdx="3" presStyleCnt="7" custLinFactNeighborX="9504" custLinFactNeighborY="-7275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2D78C3CA-2685-4469-8224-34BDAE6AD4E5}" type="pres">
      <dgm:prSet presAssocID="{E68C5C62-94CF-4DA0-A9B2-72CE2F0AEF5F}" presName="text_5" presStyleLbl="node1" presStyleIdx="4" presStyleCnt="7" custScaleX="98141" custScaleY="74768" custLinFactY="-5843" custLinFactNeighborX="1846" custLinFactNeighborY="-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0A6B99D-F018-471D-B154-E8D6087C76A7}" type="pres">
      <dgm:prSet presAssocID="{E68C5C62-94CF-4DA0-A9B2-72CE2F0AEF5F}" presName="accent_5" presStyleCnt="0"/>
      <dgm:spPr/>
    </dgm:pt>
    <dgm:pt modelId="{A0E10BB5-5BFF-4C6D-BFD6-655EE977E64C}" type="pres">
      <dgm:prSet presAssocID="{E68C5C62-94CF-4DA0-A9B2-72CE2F0AEF5F}" presName="accentRepeatNode" presStyleLbl="solidFgAcc1" presStyleIdx="4" presStyleCnt="7" custLinFactNeighborX="27944" custLinFactNeighborY="-8788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18B9EA5A-EF70-4388-A88C-011D6E3A0B4C}" type="pres">
      <dgm:prSet presAssocID="{616064AE-882C-4744-853E-ED40E9A82FE6}" presName="text_6" presStyleLbl="node1" presStyleIdx="5" presStyleCnt="7" custScaleX="95299" custScaleY="74767" custLinFactY="-24749" custLinFactNeighborX="4432" custLinFactNeighborY="-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B4ECAD-E624-436B-94C3-CE14995D96D0}" type="pres">
      <dgm:prSet presAssocID="{616064AE-882C-4744-853E-ED40E9A82FE6}" presName="accent_6" presStyleCnt="0"/>
      <dgm:spPr/>
    </dgm:pt>
    <dgm:pt modelId="{5EC4D4F0-DB82-471E-B64C-C5CC0C686B34}" type="pres">
      <dgm:prSet presAssocID="{616064AE-882C-4744-853E-ED40E9A82FE6}" presName="accentRepeatNode" presStyleLbl="solidFgAcc1" presStyleIdx="5" presStyleCnt="7" custLinFactY="-4650" custLinFactNeighborX="36144" custLinFactNeighborY="-100000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843AEE79-A42A-47F6-84DA-7F40B23AAF36}" type="pres">
      <dgm:prSet presAssocID="{E1063282-A01E-4E9A-B195-C54E978AC2EB}" presName="text_7" presStyleLbl="node1" presStyleIdx="6" presStyleCnt="7" custScaleX="95258" custScaleY="74767" custLinFactY="-48136" custLinFactNeighborX="3166" custLinFactNeighborY="-1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EC714EA-9E53-4BFE-9435-AEC86A4CEFB1}" type="pres">
      <dgm:prSet presAssocID="{E1063282-A01E-4E9A-B195-C54E978AC2EB}" presName="accent_7" presStyleCnt="0"/>
      <dgm:spPr/>
    </dgm:pt>
    <dgm:pt modelId="{FADE6690-6E6D-48AE-8982-CE67A3D65F08}" type="pres">
      <dgm:prSet presAssocID="{E1063282-A01E-4E9A-B195-C54E978AC2EB}" presName="accentRepeatNode" presStyleLbl="solidFgAcc1" presStyleIdx="6" presStyleCnt="7"/>
      <dgm:spPr/>
    </dgm:pt>
  </dgm:ptLst>
  <dgm:cxnLst>
    <dgm:cxn modelId="{E89071D8-9CB6-4181-A0BF-FEE87853DAA7}" type="presOf" srcId="{232E1F47-59E0-4E30-B75E-4CE2CDE29068}" destId="{383B8774-CEF5-46A0-BF6C-FB51ECE9E718}" srcOrd="0" destOrd="0" presId="urn:microsoft.com/office/officeart/2008/layout/VerticalCurvedList"/>
    <dgm:cxn modelId="{A98F8B72-C548-417A-98E1-3D6582FDF09F}" type="presOf" srcId="{616064AE-882C-4744-853E-ED40E9A82FE6}" destId="{18B9EA5A-EF70-4388-A88C-011D6E3A0B4C}" srcOrd="0" destOrd="0" presId="urn:microsoft.com/office/officeart/2008/layout/VerticalCurvedList"/>
    <dgm:cxn modelId="{E827F887-7966-4BB4-B403-2DE0F82146A5}" srcId="{F253CF8D-78A9-4F5B-8976-9C3D8AA8BFE8}" destId="{78E54CFC-5935-4C88-A294-92F595F65470}" srcOrd="0" destOrd="0" parTransId="{005B7103-9106-4E63-B0E8-BB8BDEA063A1}" sibTransId="{C0E71E2B-3888-465B-A125-4AD92D619E45}"/>
    <dgm:cxn modelId="{8FE83B55-36E3-499C-8C7C-1680DA2EED56}" srcId="{F253CF8D-78A9-4F5B-8976-9C3D8AA8BFE8}" destId="{616064AE-882C-4744-853E-ED40E9A82FE6}" srcOrd="5" destOrd="0" parTransId="{5638A584-CF4F-4024-983E-CED760051403}" sibTransId="{4C7773DE-E694-44E3-A1FB-09F6C742B754}"/>
    <dgm:cxn modelId="{2ACF5EDE-7158-4B23-B50A-4E1506D0D47A}" type="presOf" srcId="{F253CF8D-78A9-4F5B-8976-9C3D8AA8BFE8}" destId="{3307829F-0CAD-45FE-9025-BF5E1F228F25}" srcOrd="0" destOrd="0" presId="urn:microsoft.com/office/officeart/2008/layout/VerticalCurvedList"/>
    <dgm:cxn modelId="{A3E71A66-F686-4B95-B46D-C44F29973FD3}" type="presOf" srcId="{E1063282-A01E-4E9A-B195-C54E978AC2EB}" destId="{843AEE79-A42A-47F6-84DA-7F40B23AAF36}" srcOrd="0" destOrd="0" presId="urn:microsoft.com/office/officeart/2008/layout/VerticalCurvedList"/>
    <dgm:cxn modelId="{2AF71DC3-9838-4514-B2E9-90EB52DF77AC}" type="presOf" srcId="{E68C5C62-94CF-4DA0-A9B2-72CE2F0AEF5F}" destId="{2D78C3CA-2685-4469-8224-34BDAE6AD4E5}" srcOrd="0" destOrd="0" presId="urn:microsoft.com/office/officeart/2008/layout/VerticalCurvedList"/>
    <dgm:cxn modelId="{094258AD-B073-421F-A24F-07DAED9B5F58}" type="presOf" srcId="{874C1A03-7CF3-4811-8C89-C8A53C7148CE}" destId="{F02F1AE9-8FCA-40FD-B20C-935695154B5D}" srcOrd="0" destOrd="0" presId="urn:microsoft.com/office/officeart/2008/layout/VerticalCurvedList"/>
    <dgm:cxn modelId="{0CE9BB49-A990-4EEB-B193-C9FBA2B71873}" type="presOf" srcId="{D8DA75E9-E8D0-430C-A43C-D820E0627E41}" destId="{19FB4733-51FB-4534-B0BB-4475E6D86017}" srcOrd="0" destOrd="0" presId="urn:microsoft.com/office/officeart/2008/layout/VerticalCurvedList"/>
    <dgm:cxn modelId="{9C4FDAE3-258C-4852-BA7B-8901D1296344}" srcId="{F253CF8D-78A9-4F5B-8976-9C3D8AA8BFE8}" destId="{874C1A03-7CF3-4811-8C89-C8A53C7148CE}" srcOrd="1" destOrd="0" parTransId="{116E6A7B-6561-43BB-A395-8669372A2922}" sibTransId="{0F9D23DC-ACC8-478D-9C39-E5599808734C}"/>
    <dgm:cxn modelId="{EBEBE7DB-9279-43FF-A9B9-0EFF86C00F92}" srcId="{F253CF8D-78A9-4F5B-8976-9C3D8AA8BFE8}" destId="{E1063282-A01E-4E9A-B195-C54E978AC2EB}" srcOrd="6" destOrd="0" parTransId="{893B942F-9361-4D08-8E24-69BC4654ABDD}" sibTransId="{7A37D98B-62E4-4992-A10F-FC131232112A}"/>
    <dgm:cxn modelId="{5757DD01-2E78-4D7D-889A-0E609EC99321}" srcId="{F253CF8D-78A9-4F5B-8976-9C3D8AA8BFE8}" destId="{E68C5C62-94CF-4DA0-A9B2-72CE2F0AEF5F}" srcOrd="4" destOrd="0" parTransId="{43D4C143-21AB-4F7C-9242-9EA92E699F24}" sibTransId="{7097780A-BABB-49EE-B48E-996D616DFD76}"/>
    <dgm:cxn modelId="{3DF15E82-F3F3-4535-A384-DA481FE9CF7F}" srcId="{F253CF8D-78A9-4F5B-8976-9C3D8AA8BFE8}" destId="{74FCFDD6-92D5-44A0-8047-96A66A9A4AA8}" srcOrd="7" destOrd="0" parTransId="{0CC9850B-91B5-4D0F-B43B-6B90A4A48BE8}" sibTransId="{280CB767-E456-4520-A554-E13D4D1C6BA2}"/>
    <dgm:cxn modelId="{E449CE2D-C31C-4635-A94D-EFC852324011}" type="presOf" srcId="{C0E71E2B-3888-465B-A125-4AD92D619E45}" destId="{D4851675-274F-41A5-89B2-2522E8EC8E77}" srcOrd="0" destOrd="0" presId="urn:microsoft.com/office/officeart/2008/layout/VerticalCurvedList"/>
    <dgm:cxn modelId="{FFD19679-6DE8-491C-A5C9-B6ACAAD32700}" srcId="{F253CF8D-78A9-4F5B-8976-9C3D8AA8BFE8}" destId="{D8DA75E9-E8D0-430C-A43C-D820E0627E41}" srcOrd="3" destOrd="0" parTransId="{3B128F96-B645-4E2C-91BA-F1794E1E7F9F}" sibTransId="{0CFE04D2-1E5B-4BCF-A27C-2C0157DFA5D5}"/>
    <dgm:cxn modelId="{07922D9D-E994-4184-96A3-985A2EED58C5}" type="presOf" srcId="{78E54CFC-5935-4C88-A294-92F595F65470}" destId="{1514ADC0-086D-44CA-A3FC-1629391DF6EA}" srcOrd="0" destOrd="0" presId="urn:microsoft.com/office/officeart/2008/layout/VerticalCurvedList"/>
    <dgm:cxn modelId="{A789262C-5F73-4F9D-867F-0D62E83EC8B6}" srcId="{F253CF8D-78A9-4F5B-8976-9C3D8AA8BFE8}" destId="{F1F3B3E1-69AF-484A-A12F-429D4FFC711E}" srcOrd="8" destOrd="0" parTransId="{F741E535-D432-4523-8F32-9D8DD6CB6952}" sibTransId="{317E00C4-EDDE-4691-A13C-02626977E79C}"/>
    <dgm:cxn modelId="{9225EB9C-62D6-4CC5-9477-D1866F7173D2}" srcId="{F253CF8D-78A9-4F5B-8976-9C3D8AA8BFE8}" destId="{232E1F47-59E0-4E30-B75E-4CE2CDE29068}" srcOrd="2" destOrd="0" parTransId="{A1808662-3054-43BC-A3F8-4343AED3CD26}" sibTransId="{78ADCB2D-624F-478E-85E0-674A4E201490}"/>
    <dgm:cxn modelId="{9EFFC2C5-291F-4D89-BF0C-98A8285D405F}" type="presParOf" srcId="{3307829F-0CAD-45FE-9025-BF5E1F228F25}" destId="{6459A4DB-E93A-4046-AA88-1D7D21F797C9}" srcOrd="0" destOrd="0" presId="urn:microsoft.com/office/officeart/2008/layout/VerticalCurvedList"/>
    <dgm:cxn modelId="{C96EE90C-0341-437E-B0FE-073578982A36}" type="presParOf" srcId="{6459A4DB-E93A-4046-AA88-1D7D21F797C9}" destId="{3684EC31-F93C-4745-B40E-949021ECB1A8}" srcOrd="0" destOrd="0" presId="urn:microsoft.com/office/officeart/2008/layout/VerticalCurvedList"/>
    <dgm:cxn modelId="{BF2559F8-123C-4686-B61B-AB2312DE3A32}" type="presParOf" srcId="{3684EC31-F93C-4745-B40E-949021ECB1A8}" destId="{4EC9804B-EADF-4F6B-B2B1-86160FD9A832}" srcOrd="0" destOrd="0" presId="urn:microsoft.com/office/officeart/2008/layout/VerticalCurvedList"/>
    <dgm:cxn modelId="{99F0C73F-385D-4660-9375-0F9F3F624AFB}" type="presParOf" srcId="{3684EC31-F93C-4745-B40E-949021ECB1A8}" destId="{D4851675-274F-41A5-89B2-2522E8EC8E77}" srcOrd="1" destOrd="0" presId="urn:microsoft.com/office/officeart/2008/layout/VerticalCurvedList"/>
    <dgm:cxn modelId="{D044BFEA-7B24-43B5-91E9-FF37B13B2831}" type="presParOf" srcId="{3684EC31-F93C-4745-B40E-949021ECB1A8}" destId="{1841BA45-5281-4570-955B-3FD118247962}" srcOrd="2" destOrd="0" presId="urn:microsoft.com/office/officeart/2008/layout/VerticalCurvedList"/>
    <dgm:cxn modelId="{BA8E8858-14BA-47F8-86E3-0E3050E8B87E}" type="presParOf" srcId="{3684EC31-F93C-4745-B40E-949021ECB1A8}" destId="{AE41FB00-B0D5-47E4-8875-3B64E399B113}" srcOrd="3" destOrd="0" presId="urn:microsoft.com/office/officeart/2008/layout/VerticalCurvedList"/>
    <dgm:cxn modelId="{B4E1CEF1-0843-41FE-BE14-0C4E611F7BC7}" type="presParOf" srcId="{6459A4DB-E93A-4046-AA88-1D7D21F797C9}" destId="{1514ADC0-086D-44CA-A3FC-1629391DF6EA}" srcOrd="1" destOrd="0" presId="urn:microsoft.com/office/officeart/2008/layout/VerticalCurvedList"/>
    <dgm:cxn modelId="{ECAECF79-B930-4E18-B6BF-ECB7B5B2F03E}" type="presParOf" srcId="{6459A4DB-E93A-4046-AA88-1D7D21F797C9}" destId="{FE1FBFFC-6D5E-4BC4-BA6F-04E9B2081270}" srcOrd="2" destOrd="0" presId="urn:microsoft.com/office/officeart/2008/layout/VerticalCurvedList"/>
    <dgm:cxn modelId="{771A269C-CDAD-4B52-AB67-597D129927DD}" type="presParOf" srcId="{FE1FBFFC-6D5E-4BC4-BA6F-04E9B2081270}" destId="{FAE97123-0070-4BE8-B4CD-E09C11F1F113}" srcOrd="0" destOrd="0" presId="urn:microsoft.com/office/officeart/2008/layout/VerticalCurvedList"/>
    <dgm:cxn modelId="{E8487364-035F-4E62-8DEC-798EB155E558}" type="presParOf" srcId="{6459A4DB-E93A-4046-AA88-1D7D21F797C9}" destId="{F02F1AE9-8FCA-40FD-B20C-935695154B5D}" srcOrd="3" destOrd="0" presId="urn:microsoft.com/office/officeart/2008/layout/VerticalCurvedList"/>
    <dgm:cxn modelId="{83F962C0-FA3F-48C0-B7E4-937E42971626}" type="presParOf" srcId="{6459A4DB-E93A-4046-AA88-1D7D21F797C9}" destId="{69C78150-8A56-453E-9D57-5323D07F11B8}" srcOrd="4" destOrd="0" presId="urn:microsoft.com/office/officeart/2008/layout/VerticalCurvedList"/>
    <dgm:cxn modelId="{2C871D62-E67D-40E0-BB47-34212CEEBA3A}" type="presParOf" srcId="{69C78150-8A56-453E-9D57-5323D07F11B8}" destId="{9F640A5D-3DF8-49D7-89B3-3485F8EC3D10}" srcOrd="0" destOrd="0" presId="urn:microsoft.com/office/officeart/2008/layout/VerticalCurvedList"/>
    <dgm:cxn modelId="{5025C661-C55B-4903-83DA-A74C6D9BDAED}" type="presParOf" srcId="{6459A4DB-E93A-4046-AA88-1D7D21F797C9}" destId="{383B8774-CEF5-46A0-BF6C-FB51ECE9E718}" srcOrd="5" destOrd="0" presId="urn:microsoft.com/office/officeart/2008/layout/VerticalCurvedList"/>
    <dgm:cxn modelId="{05D68106-B189-42CD-8DAB-BCDC4DBD3226}" type="presParOf" srcId="{6459A4DB-E93A-4046-AA88-1D7D21F797C9}" destId="{0A1ADF67-A37B-4C89-8FB4-E8BB8D5BC4BD}" srcOrd="6" destOrd="0" presId="urn:microsoft.com/office/officeart/2008/layout/VerticalCurvedList"/>
    <dgm:cxn modelId="{7FBF3DF9-17FF-4440-B072-4E64555FC408}" type="presParOf" srcId="{0A1ADF67-A37B-4C89-8FB4-E8BB8D5BC4BD}" destId="{1231438F-652E-4801-86C5-2BC4F9CA0A56}" srcOrd="0" destOrd="0" presId="urn:microsoft.com/office/officeart/2008/layout/VerticalCurvedList"/>
    <dgm:cxn modelId="{80F2F034-4DA2-4D92-A651-A78238C77ED5}" type="presParOf" srcId="{6459A4DB-E93A-4046-AA88-1D7D21F797C9}" destId="{19FB4733-51FB-4534-B0BB-4475E6D86017}" srcOrd="7" destOrd="0" presId="urn:microsoft.com/office/officeart/2008/layout/VerticalCurvedList"/>
    <dgm:cxn modelId="{BDCEDEE7-B2A2-4970-B3F1-78FDF05E70F0}" type="presParOf" srcId="{6459A4DB-E93A-4046-AA88-1D7D21F797C9}" destId="{BE28BD0D-8A02-4EC8-9F0B-E8E265C12667}" srcOrd="8" destOrd="0" presId="urn:microsoft.com/office/officeart/2008/layout/VerticalCurvedList"/>
    <dgm:cxn modelId="{06D979DD-0FAC-414A-8C00-5E0A47480D18}" type="presParOf" srcId="{BE28BD0D-8A02-4EC8-9F0B-E8E265C12667}" destId="{3C223D79-3D8D-4946-A3E0-E0A773DDA052}" srcOrd="0" destOrd="0" presId="urn:microsoft.com/office/officeart/2008/layout/VerticalCurvedList"/>
    <dgm:cxn modelId="{FF6D0F48-C410-446F-B6F1-5A9287ED4818}" type="presParOf" srcId="{6459A4DB-E93A-4046-AA88-1D7D21F797C9}" destId="{2D78C3CA-2685-4469-8224-34BDAE6AD4E5}" srcOrd="9" destOrd="0" presId="urn:microsoft.com/office/officeart/2008/layout/VerticalCurvedList"/>
    <dgm:cxn modelId="{0C35F7B2-BA4E-4254-A077-E30C9A84755D}" type="presParOf" srcId="{6459A4DB-E93A-4046-AA88-1D7D21F797C9}" destId="{10A6B99D-F018-471D-B154-E8D6087C76A7}" srcOrd="10" destOrd="0" presId="urn:microsoft.com/office/officeart/2008/layout/VerticalCurvedList"/>
    <dgm:cxn modelId="{45CABBDF-1E35-4AD5-9456-4837281B7941}" type="presParOf" srcId="{10A6B99D-F018-471D-B154-E8D6087C76A7}" destId="{A0E10BB5-5BFF-4C6D-BFD6-655EE977E64C}" srcOrd="0" destOrd="0" presId="urn:microsoft.com/office/officeart/2008/layout/VerticalCurvedList"/>
    <dgm:cxn modelId="{EF7645A0-9161-4671-9811-3051872FFAEE}" type="presParOf" srcId="{6459A4DB-E93A-4046-AA88-1D7D21F797C9}" destId="{18B9EA5A-EF70-4388-A88C-011D6E3A0B4C}" srcOrd="11" destOrd="0" presId="urn:microsoft.com/office/officeart/2008/layout/VerticalCurvedList"/>
    <dgm:cxn modelId="{A4C1049F-E951-4C78-B984-C8DD829CA4BC}" type="presParOf" srcId="{6459A4DB-E93A-4046-AA88-1D7D21F797C9}" destId="{F3B4ECAD-E624-436B-94C3-CE14995D96D0}" srcOrd="12" destOrd="0" presId="urn:microsoft.com/office/officeart/2008/layout/VerticalCurvedList"/>
    <dgm:cxn modelId="{D7FEC4C6-8CA2-405B-987E-0A6FF25510CF}" type="presParOf" srcId="{F3B4ECAD-E624-436B-94C3-CE14995D96D0}" destId="{5EC4D4F0-DB82-471E-B64C-C5CC0C686B34}" srcOrd="0" destOrd="0" presId="urn:microsoft.com/office/officeart/2008/layout/VerticalCurvedList"/>
    <dgm:cxn modelId="{31B61CCA-E1F1-4EC6-AF3A-2954F48D3006}" type="presParOf" srcId="{6459A4DB-E93A-4046-AA88-1D7D21F797C9}" destId="{843AEE79-A42A-47F6-84DA-7F40B23AAF36}" srcOrd="13" destOrd="0" presId="urn:microsoft.com/office/officeart/2008/layout/VerticalCurvedList"/>
    <dgm:cxn modelId="{5CE47440-6F3E-4343-B871-1DEB5C09F66D}" type="presParOf" srcId="{6459A4DB-E93A-4046-AA88-1D7D21F797C9}" destId="{EEC714EA-9E53-4BFE-9435-AEC86A4CEFB1}" srcOrd="14" destOrd="0" presId="urn:microsoft.com/office/officeart/2008/layout/VerticalCurvedList"/>
    <dgm:cxn modelId="{81010B34-70E0-4EC6-BCF0-33DC74B05A03}" type="presParOf" srcId="{EEC714EA-9E53-4BFE-9435-AEC86A4CEFB1}" destId="{FADE6690-6E6D-48AE-8982-CE67A3D65F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4F514-0457-4B48-979D-78672F18B1D1}" type="datetimeFigureOut">
              <a:rPr lang="en-AU" smtClean="0"/>
              <a:pPr/>
              <a:t>23/11/2018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14AAF-293D-40EF-A373-F38B3FF9A45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4773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BACFD-FD22-479A-A713-D0C26B8413FA}" type="datetimeFigureOut">
              <a:rPr lang="id-ID" smtClean="0"/>
              <a:pPr/>
              <a:t>23/11/2018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FEE7-3279-417E-930C-264B464E718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7232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3050" y="728663"/>
            <a:ext cx="6494463" cy="3654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6036-6661-4112-8B43-341CFF2B9BEE}" type="slidenum">
              <a:rPr lang="id-ID" smtClean="0"/>
              <a:pPr/>
              <a:t>31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478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9B6545-B018-4C5E-A5EE-4C8FF71B4FC8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29AC7-1B81-4D91-9C08-4F89E379F4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5646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90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AF4984-89DF-41AE-9385-757A36472270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F05285-0EAF-4947-870D-8708BEFE6E1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6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4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7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AB1106-C3CA-4AB1-86BA-B91D58C879A8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D6E167-9359-48B6-8E06-65801D930A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1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D8D3E1-BFAC-46DF-BAA4-FA7C493892A5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7C67E8-831E-44B1-8282-009ABA40E4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180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8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26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8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87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3978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78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390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10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11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76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CE145F-CD48-46F6-A89A-8825C253EDA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9B07B-EBB5-4909-B2F2-39FF728456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87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Yanuar\Dropbox\Kerjaan\ppt_template_bappenas_newLogo\gradient-0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6453339"/>
            <a:ext cx="12192000" cy="40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4"/>
            <a:ext cx="12192000" cy="836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pic>
        <p:nvPicPr>
          <p:cNvPr id="6" name="Picture 2" descr="E:\Yanuar\Dropbox\Kerjaan\ppt_template_bappenas_newLogo\gradient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929282"/>
            <a:ext cx="12192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rot="9088777">
            <a:off x="59270" y="881661"/>
            <a:ext cx="336551" cy="25241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 rot="9088777">
            <a:off x="345019" y="881661"/>
            <a:ext cx="336549" cy="25241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 rot="9088777">
            <a:off x="706969" y="881661"/>
            <a:ext cx="336549" cy="252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87329638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D77300C-600D-4A38-8BDA-745C08AFA74B}" type="datetimeFigureOut">
              <a:rPr lang="en-US" smtClean="0"/>
              <a:pPr>
                <a:defRPr/>
              </a:pPr>
              <a:t>11/23/2018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067E64-46EE-48BD-A62A-326A2195FE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4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  <p:sldLayoutId id="2147484121" r:id="rId17"/>
    <p:sldLayoutId id="2147484122" r:id="rId18"/>
    <p:sldLayoutId id="2147484123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blipFill>
          <a:blip r:embed="rId2">
            <a:alphaModFix amt="86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3" y="4253687"/>
            <a:ext cx="8551334" cy="991608"/>
          </a:xfrm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 charset="2"/>
              <a:buNone/>
              <a:defRPr/>
            </a:pPr>
            <a:r>
              <a:rPr lang="en-U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Oleh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 charset="2"/>
              <a:buNone/>
              <a:defRPr/>
            </a:pPr>
            <a:r>
              <a:rPr lang="en-U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Endang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Basuni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, SH</a:t>
            </a:r>
            <a:r>
              <a:rPr lang="id-ID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 charset="2"/>
              <a:buNone/>
              <a:defRPr/>
            </a:pPr>
            <a:r>
              <a:rPr lang="en-U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Kasubdit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Fasilitasi </a:t>
            </a:r>
            <a:r>
              <a:rPr lang="en-U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Pengelolaan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Aset Desa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7067" y="5775158"/>
            <a:ext cx="11791900" cy="802742"/>
          </a:xfrm>
          <a:prstGeom prst="rect">
            <a:avLst/>
          </a:prstGeom>
          <a:ln>
            <a:noFill/>
          </a:ln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DIREKTORAT JENDERAL BINA PEMERINTAHAN DESA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DIREKTORAT FASILITASI KEUANGAN DAN ASET PEMERINTAHAN DESA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6DA00697-1FBB-456D-ABF9-0F733AACC93D}"/>
              </a:ext>
            </a:extLst>
          </p:cNvPr>
          <p:cNvSpPr txBox="1">
            <a:spLocks/>
          </p:cNvSpPr>
          <p:nvPr/>
        </p:nvSpPr>
        <p:spPr>
          <a:xfrm>
            <a:off x="1998134" y="2815184"/>
            <a:ext cx="8398934" cy="49629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anose="05020102010507070707" pitchFamily="18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anose="05020102010507070707" pitchFamily="18" charset="2"/>
              <a:buNone/>
              <a:defRPr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anose="05020102010507070707" pitchFamily="18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anose="05020102010507070707" pitchFamily="18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panose="05020102010507070707" pitchFamily="18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 charset="2"/>
              <a:buNone/>
              <a:defRPr/>
            </a:pPr>
            <a:r>
              <a:rPr lang="id-ID" sz="1800" dirty="0" smtClean="0">
                <a:latin typeface="Calibri" panose="020F0502020204030204" pitchFamily="34" charset="0"/>
              </a:rPr>
              <a:t>JAKARTA, </a:t>
            </a:r>
            <a:r>
              <a:rPr lang="id-ID" sz="1800" dirty="0">
                <a:latin typeface="Calibri" panose="020F0502020204030204" pitchFamily="34" charset="0"/>
              </a:rPr>
              <a:t>2</a:t>
            </a:r>
            <a:r>
              <a:rPr lang="id-ID" sz="1800" dirty="0" smtClean="0">
                <a:latin typeface="Calibri" panose="020F0502020204030204" pitchFamily="34" charset="0"/>
              </a:rPr>
              <a:t>3 </a:t>
            </a:r>
            <a:r>
              <a:rPr lang="id-ID" sz="1800" dirty="0">
                <a:latin typeface="Calibri" panose="020F0502020204030204" pitchFamily="34" charset="0"/>
              </a:rPr>
              <a:t>NOPEMBER 2018</a:t>
            </a:r>
            <a:endParaRPr lang="en-US" sz="1800" dirty="0"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C226303-EFB9-4694-81D8-651473255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614" y="118168"/>
            <a:ext cx="1272772" cy="122754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7838FBA-A9EA-4A78-9DD0-FBE03A1E6ADD}"/>
              </a:ext>
            </a:extLst>
          </p:cNvPr>
          <p:cNvSpPr/>
          <p:nvPr/>
        </p:nvSpPr>
        <p:spPr>
          <a:xfrm>
            <a:off x="600501" y="1413588"/>
            <a:ext cx="10686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PENATAUSAHAAN </a:t>
            </a:r>
            <a:r>
              <a:rPr lang="id-ID" sz="3600" b="1" dirty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PEMANFAATAN ASET DESA </a:t>
            </a:r>
            <a:r>
              <a:rPr lang="id-ID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d-ID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DALAM M</a:t>
            </a:r>
            <a:r>
              <a:rPr lang="id-ID" sz="3600" b="1" dirty="0">
                <a:latin typeface="Calibri" panose="020F0502020204030204" pitchFamily="34" charset="0"/>
                <a:cs typeface="Calibri" panose="020F0502020204030204" pitchFamily="34" charset="0"/>
              </a:rPr>
              <a:t>ENINGKATKAN </a:t>
            </a:r>
            <a:r>
              <a:rPr lang="en-AU" sz="3600" b="1" dirty="0">
                <a:latin typeface="Calibri" panose="020F0502020204030204" pitchFamily="34" charset="0"/>
              </a:rPr>
              <a:t>PAD</a:t>
            </a:r>
            <a:r>
              <a:rPr lang="id-ID" sz="3600" b="1" dirty="0">
                <a:latin typeface="Calibri" panose="020F0502020204030204" pitchFamily="34" charset="0"/>
              </a:rPr>
              <a:t>esa</a:t>
            </a:r>
            <a:endParaRPr lang="id-ID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2024034" y="1915692"/>
            <a:ext cx="8215370" cy="158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914400" fontAlgn="base">
              <a:spcAft>
                <a:spcPct val="0"/>
              </a:spcAft>
              <a:defRPr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 </a:t>
            </a:r>
            <a:r>
              <a:rPr lang="id-I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PEMERINTAH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</a:p>
          <a:p>
            <a:pPr algn="ctr" defTabSz="914400" fontAlgn="base">
              <a:spcAft>
                <a:spcPct val="0"/>
              </a:spcAft>
              <a:defRPr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</p:txBody>
      </p:sp>
      <p:sp>
        <p:nvSpPr>
          <p:cNvPr id="3" name="Content Placeholder 9">
            <a:extLst>
              <a:ext uri="{FF2B5EF4-FFF2-40B4-BE49-F238E27FC236}">
                <a16:creationId xmlns="" xmlns:a16="http://schemas.microsoft.com/office/drawing/2014/main" id="{4E3003B6-9292-4698-9CBC-E26DF6885CFD}"/>
              </a:ext>
            </a:extLst>
          </p:cNvPr>
          <p:cNvSpPr txBox="1">
            <a:spLocks/>
          </p:cNvSpPr>
          <p:nvPr/>
        </p:nvSpPr>
        <p:spPr bwMode="auto">
          <a:xfrm>
            <a:off x="775855" y="2780928"/>
            <a:ext cx="971263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87525" indent="-436563" defTabSz="914400" fontAlgn="base"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id-ID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Mandat</a:t>
            </a:r>
          </a:p>
          <a:p>
            <a:pPr marL="1787525" indent="-436563" defTabSz="914400" fontAlgn="base"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Penata</a:t>
            </a:r>
            <a:r>
              <a:rPr lang="id-ID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usahaan</a:t>
            </a:r>
            <a:r>
              <a:rPr lang="en-US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4800" b="1" dirty="0"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  <a:p>
            <a:pPr marL="1787525" indent="-436563" defTabSz="914400" fontAlgn="base"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Pemanfaatan</a:t>
            </a:r>
            <a:r>
              <a:rPr lang="en-US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48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48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4800" dirty="0">
              <a:latin typeface="Cambria" pitchFamily="18" charset="0"/>
              <a:ea typeface="MS PGothic" pitchFamily="34" charset="-128"/>
              <a:cs typeface="ＭＳ Ｐゴシック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1D3A784-87FC-4ED8-941B-2A632B72BA79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9DAC6582-3AC3-4044-BB04-BA2509CA3BD8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571B3759-BA6F-4086-BC4E-CDF79252B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9">
            <a:extLst>
              <a:ext uri="{FF2B5EF4-FFF2-40B4-BE49-F238E27FC236}">
                <a16:creationId xmlns="" xmlns:a16="http://schemas.microsoft.com/office/drawing/2014/main" id="{4E3003B6-9292-4698-9CBC-E26DF6885CFD}"/>
              </a:ext>
            </a:extLst>
          </p:cNvPr>
          <p:cNvSpPr txBox="1">
            <a:spLocks/>
          </p:cNvSpPr>
          <p:nvPr/>
        </p:nvSpPr>
        <p:spPr bwMode="auto">
          <a:xfrm>
            <a:off x="1524000" y="2780928"/>
            <a:ext cx="867645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60363" algn="ctr" defTabSz="914400" fontAlgn="base">
              <a:spcAft>
                <a:spcPct val="0"/>
              </a:spcAft>
              <a:defRPr/>
            </a:pPr>
            <a:r>
              <a:rPr lang="id-ID" sz="9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Mandat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6625FD2-F945-4B93-8B78-C66C345188FE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DEF68D9A-F7BD-40F6-A774-089ADC47677D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E1AEF3A5-4B1C-4511-9C9A-5DFE56092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44380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301AD076-699D-4EA6-9DED-C02F18F3E9B2}"/>
              </a:ext>
            </a:extLst>
          </p:cNvPr>
          <p:cNvSpPr txBox="1">
            <a:spLocks/>
          </p:cNvSpPr>
          <p:nvPr/>
        </p:nvSpPr>
        <p:spPr>
          <a:xfrm>
            <a:off x="423333" y="318977"/>
            <a:ext cx="11345333" cy="59542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PASAL 76 UU NO.6 TAHUN 2014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7438525C-8144-447D-9288-E20A9623D9AB}"/>
              </a:ext>
            </a:extLst>
          </p:cNvPr>
          <p:cNvSpPr txBox="1">
            <a:spLocks/>
          </p:cNvSpPr>
          <p:nvPr/>
        </p:nvSpPr>
        <p:spPr>
          <a:xfrm>
            <a:off x="443023" y="1149928"/>
            <a:ext cx="11305954" cy="538909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Tx/>
              <a:buFont typeface="+mj-lt"/>
              <a:buAutoNum type="arabicParenR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kas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ulayat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pasar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pasar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hewan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tambatan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perahu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bangunan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pelelangan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pelelangan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pemandian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buClrTx/>
              <a:buFont typeface="+mj-lt"/>
              <a:buAutoNum type="arabicParenR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milik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sebagaimana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dimaksud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ayat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(1)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lain: </a:t>
            </a:r>
          </a:p>
          <a:p>
            <a:pPr marL="862013" indent="-400050" algn="just">
              <a:spcBef>
                <a:spcPts val="600"/>
              </a:spcBef>
              <a:buClrTx/>
              <a:buFont typeface="+mj-lt"/>
              <a:buAutoNum type="alphaLcPeriod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kekayaan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dibeli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Negara,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Daerah,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862013" indent="-400050" algn="just">
              <a:spcBef>
                <a:spcPts val="600"/>
              </a:spcBef>
              <a:buClrTx/>
              <a:buFont typeface="+mj-lt"/>
              <a:buAutoNum type="alphaLcPeriod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kekayaan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hibah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sumbangan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sejenis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862013" indent="-400050" algn="just">
              <a:spcBef>
                <a:spcPts val="600"/>
              </a:spcBef>
              <a:buClrTx/>
              <a:buFont typeface="+mj-lt"/>
              <a:buAutoNum type="alphaLcPeriod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kekayaan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dan lain-lain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perundang-undangan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862013" indent="-400050" algn="just">
              <a:spcBef>
                <a:spcPts val="600"/>
              </a:spcBef>
              <a:buClrTx/>
              <a:buFont typeface="+mj-lt"/>
              <a:buAutoNum type="alphaLcPeriod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 dan </a:t>
            </a:r>
          </a:p>
          <a:p>
            <a:pPr marL="862013" indent="-400050" algn="just">
              <a:spcBef>
                <a:spcPts val="600"/>
              </a:spcBef>
              <a:buClrTx/>
              <a:buFont typeface="+mj-lt"/>
              <a:buAutoNum type="alphaLcPeriod"/>
              <a:defRPr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kekayaan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berasal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perolehan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49F7C8A-757E-4F9D-AB3D-8F00D31AAE7E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22D678FC-D08B-4DF3-AC8C-91BD727E36BC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3B4B654F-54AC-4A1E-A98E-776BE184F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070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B91E1007-D95F-477F-BC51-EFA8D0CAC766}"/>
              </a:ext>
            </a:extLst>
          </p:cNvPr>
          <p:cNvSpPr txBox="1">
            <a:spLocks/>
          </p:cNvSpPr>
          <p:nvPr/>
        </p:nvSpPr>
        <p:spPr>
          <a:xfrm>
            <a:off x="495365" y="1196047"/>
            <a:ext cx="11339820" cy="513093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3087F0"/>
              </a:buClr>
              <a:buFont typeface="+mj-lt"/>
              <a:buAutoNum type="arabicParenR" startAt="3"/>
              <a:defRPr/>
            </a:pPr>
            <a:r>
              <a:rPr lang="en-US" sz="2800" b="1">
                <a:solidFill>
                  <a:srgbClr val="3087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Kekayaan milik Pemerintah dan Pemerintah Daerah berskala lokal Desa yang ada di Desa dapat dihibahkan kepemilikannya kepada Desa.</a:t>
            </a:r>
          </a:p>
          <a:p>
            <a:pPr marL="457200" indent="-457200" algn="just">
              <a:buClrTx/>
              <a:buFont typeface="+mj-lt"/>
              <a:buAutoNum type="arabicParenR" startAt="3"/>
              <a:defRPr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Kekayaan milik Desa yang berupa tanah disertifikatkan atas nama Pemerintah Desa.</a:t>
            </a:r>
          </a:p>
          <a:p>
            <a:pPr marL="457200" indent="-457200" algn="just">
              <a:buClr>
                <a:srgbClr val="3087F0"/>
              </a:buClr>
              <a:buFont typeface="+mj-lt"/>
              <a:buAutoNum type="arabicParenR" startAt="3"/>
              <a:defRPr/>
            </a:pPr>
            <a:r>
              <a:rPr lang="en-US" sz="2800" b="1">
                <a:solidFill>
                  <a:srgbClr val="3087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Kekayaan milik Desa yang telah diambil alih oleh Pemerintah Daerah Kabupaten/Kota dikembalikan kepada Desa, kecuali yang sudah digunakan untuk fasilitas umum.</a:t>
            </a:r>
          </a:p>
          <a:p>
            <a:pPr marL="457200" indent="-457200" algn="just">
              <a:buClrTx/>
              <a:buFont typeface="+mj-lt"/>
              <a:buAutoNum type="arabicParenR" startAt="3"/>
              <a:defRPr/>
            </a:pP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Bangunan milik Desa harus dilengkapi dengan bukti status kepemilikan dan ditatausahakan secara tertib.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F7E96C5-5694-45BA-B25C-3F1D3D679A18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13653042-1C70-42ED-99F5-4C621A2D5938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6EE08FB4-8F73-4966-8456-8D31F5474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64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77B168D5-D0FC-46EA-AA16-EB9A06D89555}"/>
              </a:ext>
            </a:extLst>
          </p:cNvPr>
          <p:cNvSpPr txBox="1">
            <a:spLocks/>
          </p:cNvSpPr>
          <p:nvPr/>
        </p:nvSpPr>
        <p:spPr>
          <a:xfrm>
            <a:off x="334433" y="360542"/>
            <a:ext cx="11523133" cy="6546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latin typeface="Calibri" panose="020F0502020204030204" pitchFamily="34" charset="0"/>
              </a:rPr>
              <a:t>PASAL 7</a:t>
            </a:r>
            <a:r>
              <a:rPr lang="id-ID" b="1">
                <a:latin typeface="Calibri" panose="020F0502020204030204" pitchFamily="34" charset="0"/>
              </a:rPr>
              <a:t>7</a:t>
            </a:r>
            <a:r>
              <a:rPr lang="en-US" b="1">
                <a:latin typeface="Calibri" panose="020F0502020204030204" pitchFamily="34" charset="0"/>
              </a:rPr>
              <a:t> UU NO.6 TAHUN 2014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986B6CD5-6ABD-40FF-AD2E-4370C47D265A}"/>
              </a:ext>
            </a:extLst>
          </p:cNvPr>
          <p:cNvSpPr txBox="1">
            <a:spLocks/>
          </p:cNvSpPr>
          <p:nvPr/>
        </p:nvSpPr>
        <p:spPr>
          <a:xfrm>
            <a:off x="362589" y="1366212"/>
            <a:ext cx="11523132" cy="539384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Tx/>
              <a:buFont typeface="+mj-lt"/>
              <a:buAutoNum type="arabicParenR"/>
              <a:defRPr/>
            </a:pPr>
            <a:r>
              <a:rPr lang="id-ID" sz="2800">
                <a:latin typeface="Arial" panose="020B0604020202020204" pitchFamily="34" charset="0"/>
                <a:cs typeface="Arial" panose="020B0604020202020204" pitchFamily="34" charset="0"/>
              </a:rPr>
              <a:t>Pengelolaan kekayaan milik desa dilaksanakan berdasarkan asas kepentingan umum, fungsional, kepastian hukum, keterbukaan, efisiensi, efektifitas, akuntabilitas, dan kepastian nilai ekonomi.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just">
              <a:buClrTx/>
              <a:buFont typeface="+mj-lt"/>
              <a:buAutoNum type="arabicParenR"/>
              <a:defRPr/>
            </a:pPr>
            <a:r>
              <a:rPr lang="id-ID" sz="2800">
                <a:latin typeface="Arial" panose="020B0604020202020204" pitchFamily="34" charset="0"/>
                <a:cs typeface="Arial" panose="020B0604020202020204" pitchFamily="34" charset="0"/>
              </a:rPr>
              <a:t>Pengelolaan kekayaan milik desa dilakukan untuk meningkatkan kesejahteraan dan taraf hidup masyarakat desa serta </a:t>
            </a:r>
            <a:r>
              <a:rPr lang="id-ID" sz="2800" b="1">
                <a:solidFill>
                  <a:srgbClr val="3087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 pendapatan desa</a:t>
            </a:r>
            <a:r>
              <a:rPr lang="id-ID" sz="2800">
                <a:solidFill>
                  <a:srgbClr val="3087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ClrTx/>
              <a:buFont typeface="+mj-lt"/>
              <a:buAutoNum type="arabicParenR"/>
              <a:defRPr/>
            </a:pPr>
            <a:r>
              <a:rPr lang="id-ID" sz="2800">
                <a:latin typeface="Arial" panose="020B0604020202020204" pitchFamily="34" charset="0"/>
                <a:cs typeface="Arial" panose="020B0604020202020204" pitchFamily="34" charset="0"/>
              </a:rPr>
              <a:t>Pengelolaan kekayaan milik desa sebagaimana dimaksud pada ayat (2) dibahas oleh Kepala Desa bersama Badan Permusyawaratan Desa berdasarkan tata cara pengelolaan kekayaan milik desa yang diatur dalam Peraturan Pemerintah.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4F0DD97-5E92-4F1B-AE8A-1F8AD500CBDC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868319C0-0CBF-4AEC-A9E2-D2C0ECBC5352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4952FB5B-1836-4AC8-AC6E-E51116355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901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F7CC2E5-B415-467E-BD1D-395E641461BB}"/>
              </a:ext>
            </a:extLst>
          </p:cNvPr>
          <p:cNvSpPr txBox="1">
            <a:spLocks/>
          </p:cNvSpPr>
          <p:nvPr/>
        </p:nvSpPr>
        <p:spPr>
          <a:xfrm>
            <a:off x="489590" y="284175"/>
            <a:ext cx="11252200" cy="7064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latin typeface="Calibri" panose="020F0502020204030204" pitchFamily="34" charset="0"/>
              </a:rPr>
              <a:t>PASAL 90 UU NO.6 TAHUN 2014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9ABCDB9C-6B70-4396-AE53-A5A099B410D5}"/>
              </a:ext>
            </a:extLst>
          </p:cNvPr>
          <p:cNvSpPr txBox="1">
            <a:spLocks/>
          </p:cNvSpPr>
          <p:nvPr/>
        </p:nvSpPr>
        <p:spPr>
          <a:xfrm>
            <a:off x="489590" y="1256147"/>
            <a:ext cx="11212820" cy="480608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 charset="2"/>
              <a:buNone/>
              <a:defRPr/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Pemerintah, Pemerintah Daerah Provinsi, Pemerintah Daerah Kabupaten/Kota, dan Pemerintah Desa mendorong perkembangan BUM Desa dengan:</a:t>
            </a:r>
          </a:p>
          <a:p>
            <a:pPr marL="457200" indent="-457200">
              <a:buClrTx/>
              <a:buFont typeface="+mj-lt"/>
              <a:buAutoNum type="alphaLcPeriod"/>
              <a:defRPr/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Memberikan hibah dan/atau akses permodalan;</a:t>
            </a:r>
          </a:p>
          <a:p>
            <a:pPr marL="457200" indent="-457200">
              <a:buClrTx/>
              <a:buFont typeface="+mj-lt"/>
              <a:buAutoNum type="alphaLcPeriod"/>
              <a:defRPr/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Melakukan pendampingan teknis dan akses ke pasar; dan</a:t>
            </a:r>
          </a:p>
          <a:p>
            <a:pPr marL="457200" indent="-457200">
              <a:buClrTx/>
              <a:buFont typeface="+mj-lt"/>
              <a:buAutoNum type="alphaLcPeriod"/>
              <a:defRPr/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Memprioritaskan BUM Desa dalam pengelolaan sumber daya alam di Desa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1203CC7-61B8-44C1-849A-A8D11D026E05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57DD21E-9478-451A-8BEF-9AA3C37369BF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7BA5B1B5-4879-493D-B893-4A75F9180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34428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9">
            <a:extLst>
              <a:ext uri="{FF2B5EF4-FFF2-40B4-BE49-F238E27FC236}">
                <a16:creationId xmlns="" xmlns:a16="http://schemas.microsoft.com/office/drawing/2014/main" id="{4E3003B6-9292-4698-9CBC-E26DF6885CFD}"/>
              </a:ext>
            </a:extLst>
          </p:cNvPr>
          <p:cNvSpPr txBox="1">
            <a:spLocks/>
          </p:cNvSpPr>
          <p:nvPr/>
        </p:nvSpPr>
        <p:spPr bwMode="auto">
          <a:xfrm>
            <a:off x="1463962" y="1770994"/>
            <a:ext cx="90730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Penata</a:t>
            </a:r>
            <a:r>
              <a:rPr lang="id-ID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usahaan</a:t>
            </a:r>
            <a:r>
              <a:rPr lang="en-US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6600" b="1" dirty="0"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  <a:p>
            <a:pPr marL="1350962" defTabSz="914400" fontAlgn="base">
              <a:spcAft>
                <a:spcPct val="0"/>
              </a:spcAft>
              <a:defRPr/>
            </a:pPr>
            <a:endParaRPr lang="en-US" sz="6600" dirty="0">
              <a:latin typeface="Cambria" pitchFamily="18" charset="0"/>
              <a:ea typeface="MS PGothic" pitchFamily="34" charset="-128"/>
              <a:cs typeface="ＭＳ Ｐゴシック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46D380A6-F843-464C-901F-849A75C9DA92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C804F8-D015-4C73-9813-DB805B22B77D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8E906615-8FB2-433F-9DD2-91457A5D6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C02FC9C-6204-459B-B1BD-2D73EC5E6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422220"/>
          </a:xfrm>
          <a:prstGeom prst="rect">
            <a:avLst/>
          </a:prstGeom>
        </p:spPr>
      </p:pic>
      <p:sp>
        <p:nvSpPr>
          <p:cNvPr id="9" name="Content Placeholder 9">
            <a:extLst>
              <a:ext uri="{FF2B5EF4-FFF2-40B4-BE49-F238E27FC236}">
                <a16:creationId xmlns="" xmlns:a16="http://schemas.microsoft.com/office/drawing/2014/main" id="{C0DB2C3E-3445-4E93-BB1A-E40708B552E0}"/>
              </a:ext>
            </a:extLst>
          </p:cNvPr>
          <p:cNvSpPr txBox="1">
            <a:spLocks/>
          </p:cNvSpPr>
          <p:nvPr/>
        </p:nvSpPr>
        <p:spPr bwMode="auto">
          <a:xfrm>
            <a:off x="431161" y="1851404"/>
            <a:ext cx="90730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Penata</a:t>
            </a:r>
            <a:r>
              <a:rPr lang="id-ID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usahaan</a:t>
            </a:r>
            <a:r>
              <a:rPr lang="en-US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66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6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6600" b="1" dirty="0"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  <a:p>
            <a:pPr marL="1350962" defTabSz="914400" fontAlgn="base">
              <a:spcAft>
                <a:spcPct val="0"/>
              </a:spcAft>
              <a:defRPr/>
            </a:pPr>
            <a:endParaRPr lang="en-US" sz="6600" dirty="0">
              <a:latin typeface="Cambria" pitchFamily="18" charset="0"/>
              <a:ea typeface="MS PGothic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068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1A4D99A2-44C2-435C-BDAC-0DE59A7AADFC}"/>
              </a:ext>
            </a:extLst>
          </p:cNvPr>
          <p:cNvSpPr txBox="1">
            <a:spLocks/>
          </p:cNvSpPr>
          <p:nvPr/>
        </p:nvSpPr>
        <p:spPr>
          <a:xfrm>
            <a:off x="527690" y="345576"/>
            <a:ext cx="11136619" cy="65562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latin typeface="Calibri" panose="020F0502020204030204" pitchFamily="34" charset="0"/>
              </a:rPr>
              <a:t>PASAL 7 PERMENDAGRI NOMOR 1 TAHUN 2016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898AD575-56C2-43ED-B75E-10E409D1063B}"/>
              </a:ext>
            </a:extLst>
          </p:cNvPr>
          <p:cNvSpPr txBox="1">
            <a:spLocks/>
          </p:cNvSpPr>
          <p:nvPr/>
        </p:nvSpPr>
        <p:spPr>
          <a:xfrm>
            <a:off x="1883448" y="1188629"/>
            <a:ext cx="11195885" cy="67295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  <a:defRPr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Aset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Desa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C4D33246-4457-404B-9BB1-6E43B97EE3F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2066" y="2030912"/>
          <a:ext cx="10940522" cy="4481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0261">
                  <a:extLst>
                    <a:ext uri="{9D8B030D-6E8A-4147-A177-3AD203B41FA5}">
                      <a16:colId xmlns="" xmlns:a16="http://schemas.microsoft.com/office/drawing/2014/main" val="3613587243"/>
                    </a:ext>
                  </a:extLst>
                </a:gridCol>
                <a:gridCol w="5470261">
                  <a:extLst>
                    <a:ext uri="{9D8B030D-6E8A-4147-A177-3AD203B41FA5}">
                      <a16:colId xmlns="" xmlns:a16="http://schemas.microsoft.com/office/drawing/2014/main" val="3952742394"/>
                    </a:ext>
                  </a:extLst>
                </a:gridCol>
              </a:tblGrid>
              <a:tr h="4481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	perencanaan;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	pengadaan;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	penggunaan;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	</a:t>
                      </a:r>
                      <a:r>
                        <a:rPr lang="fi-FI" sz="3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pemanfaatan</a:t>
                      </a: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	pengamanan;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f.	pemeliharaan;</a:t>
                      </a:r>
                    </a:p>
                    <a:p>
                      <a:pPr marL="0" indent="0">
                        <a:buNone/>
                      </a:pPr>
                      <a:r>
                        <a:rPr lang="fi-FI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g.	penghapusan;</a:t>
                      </a:r>
                    </a:p>
                    <a:p>
                      <a:pPr marL="0" indent="0">
                        <a:buNone/>
                      </a:pP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h.	</a:t>
                      </a:r>
                      <a:r>
                        <a:rPr lang="en-US" sz="3600" b="1" dirty="0" err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pemindahtanganan</a:t>
                      </a:r>
                      <a:r>
                        <a:rPr lang="en-US" sz="3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	</a:t>
                      </a:r>
                      <a:r>
                        <a:rPr lang="en-US" sz="3600" b="1" dirty="0" err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penatausahaan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en-US" sz="3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j.	</a:t>
                      </a:r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pelaporan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k.	</a:t>
                      </a:r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penilaian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l.	</a:t>
                      </a:r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pembinaan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</a:t>
                      </a:r>
                      <a:r>
                        <a:rPr lang="id-ID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pengawasan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dan</a:t>
                      </a:r>
                    </a:p>
                    <a:p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	</a:t>
                      </a:r>
                      <a:r>
                        <a:rPr lang="en-US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Pengendalian</a:t>
                      </a:r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0" marB="45730"/>
                </a:tc>
                <a:extLst>
                  <a:ext uri="{0D108BD9-81ED-4DB2-BD59-A6C34878D82A}">
                    <a16:rowId xmlns="" xmlns:a16="http://schemas.microsoft.com/office/drawing/2014/main" val="2281938906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1DA16FD-5D13-434C-AEF3-8224F4DD9649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93E9C4E6-7E89-49E7-AAB9-704A3F2FB3D8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EDDE12E1-CDC6-4B90-AD4C-AF293FE90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56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a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524000" y="-100013"/>
            <a:ext cx="80645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ea typeface="+mn-ea"/>
                <a:cs typeface="Avenir Light"/>
              </a:rPr>
              <a:t>LATAR BELAKANG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4294967295"/>
          </p:nvPr>
        </p:nvSpPr>
        <p:spPr>
          <a:xfrm>
            <a:off x="1052946" y="1742438"/>
            <a:ext cx="9725890" cy="1800225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DALAM UU NOMOR 6 TAHUN 2014 TENTANG DESA PADA PASAL 116 AYAT (4) MENGAMANATKAN PALING LAMA 2 (DUA) TAHUN SEJAK UNDANG-UNDANG INI BERLAKU, PEMERINTAH DAERAH KABUPATEN/KOTA BERSAMA PEMERINTAH DESA MELAKUKAN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INVENTARISASI ASET DESA. 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294967295"/>
          </p:nvPr>
        </p:nvSpPr>
        <p:spPr>
          <a:xfrm>
            <a:off x="1052946" y="3933056"/>
            <a:ext cx="9725890" cy="230346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b="1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cs typeface="Arial"/>
              </a:rPr>
              <a:t>SEBAGAI TINDAK LANJUT DARI PASAL 28 PERMENDAGRI NOMOR 1 TAHUN 2016 TENTANG PENGELOLAAN ASET DESA,  PERLU DIATUR </a:t>
            </a:r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cs typeface="Arial"/>
              </a:rPr>
              <a:t>PEDOMAN UMUM KODEFIKASI ASET DESA.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755EECD1-1D03-4A14-B950-92AEF6F2601B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8491400C-8960-4DCA-A384-B7CC8611F4DB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BB214EEA-A079-4E9D-9BF1-AE90AB5E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386880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063552" y="1340768"/>
            <a:ext cx="8208912" cy="49685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 Light" panose="020B0306020202020204" pitchFamily="34" charset="0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981200" y="-27384"/>
            <a:ext cx="82296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cs typeface="Avenir Light"/>
              </a:rPr>
              <a:t>MAKSUD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5521" y="1443843"/>
            <a:ext cx="871296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algn="just">
              <a:spcBef>
                <a:spcPts val="600"/>
              </a:spcBef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menginventarisasi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aset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sistematis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pemberian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kodefikasi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aset-aset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asas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Pengelolaan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Kepastian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hukum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Transparansi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Akuntabilitas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endParaRPr lang="en-US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14363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Kepastian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1DD5F37-88BE-47D9-B98E-7DC60EA38195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6D0F94DF-6503-4BA2-A675-2587711755C3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7CF4A14C-FA5F-4EDD-9EE1-F5F1A691E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1405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063552" y="1340768"/>
            <a:ext cx="8208912" cy="49685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 Light" panose="020B0306020202020204" pitchFamily="34" charset="0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1981200" y="-27384"/>
            <a:ext cx="82296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cs typeface="Avenir Light"/>
              </a:rPr>
              <a:t>TUJUAN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5673" y="1340768"/>
            <a:ext cx="8742816" cy="3693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keseragaman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penatausahaan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aset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terwujud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tertib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administrasi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pengelolaan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aset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id-ID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Penggolongan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id-ID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Kodefikasi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aset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desa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id-ID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d-ID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  <a:ea typeface="Tahoma" panose="020B0604030504040204" pitchFamily="34" charset="0"/>
                <a:cs typeface="Tahoma" panose="020B0604030504040204" pitchFamily="34" charset="0"/>
              </a:rPr>
              <a:t>Kekayaan Milik Pemerintah Desa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01F8812-DFE2-4678-9312-1353C2B47BEC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35ABC249-EBDA-4ADB-9B83-A2B5546659A0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B18963D-AF21-4080-9BAD-E5885DED9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315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524000" y="1196753"/>
          <a:ext cx="9144000" cy="5196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83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76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73943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ova Cond"/>
                        </a:rPr>
                        <a:t>KEPALA D</a:t>
                      </a:r>
                      <a:r>
                        <a:rPr kumimoji="0" lang="id-ID" sz="180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ova Cond"/>
                        </a:rPr>
                        <a:t>ESA</a:t>
                      </a: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ova Cond"/>
                        </a:rPr>
                        <a:t>:</a:t>
                      </a:r>
                      <a:r>
                        <a:rPr kumimoji="0" lang="id-ID" sz="180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endParaRPr kumimoji="0" lang="en-US" sz="180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 Nova Cond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pemegang</a:t>
                      </a: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8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kekuasaan</a:t>
                      </a: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8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pengelolaan</a:t>
                      </a: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8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800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800" u="none" strike="noStrike" kern="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endPara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Arial Nova C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id-ID" dirty="0">
                          <a:solidFill>
                            <a:schemeClr val="tx1"/>
                          </a:solidFill>
                          <a:latin typeface="Arial Nova Cond"/>
                        </a:rPr>
                        <a:t>S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ova Cond"/>
                        </a:rPr>
                        <a:t>EKRETARIS D</a:t>
                      </a:r>
                      <a:r>
                        <a:rPr lang="id-ID" dirty="0">
                          <a:solidFill>
                            <a:schemeClr val="tx1"/>
                          </a:solidFill>
                          <a:latin typeface="Arial Nova Cond"/>
                        </a:rPr>
                        <a:t>ESA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 Nova Cond"/>
                        </a:rPr>
                        <a:t>:</a:t>
                      </a:r>
                    </a:p>
                    <a:p>
                      <a:pPr lvl="0" algn="l"/>
                      <a:r>
                        <a:rPr lang="en-US" dirty="0" err="1">
                          <a:latin typeface="Arial Nova Cond"/>
                        </a:rPr>
                        <a:t>pembantu</a:t>
                      </a:r>
                      <a:r>
                        <a:rPr lang="en-US" dirty="0">
                          <a:latin typeface="Arial Nova Cond"/>
                        </a:rPr>
                        <a:t> </a:t>
                      </a:r>
                      <a:r>
                        <a:rPr lang="en-US" dirty="0" err="1">
                          <a:latin typeface="Arial Nova Cond"/>
                        </a:rPr>
                        <a:t>pengelola</a:t>
                      </a:r>
                      <a:r>
                        <a:rPr lang="id-ID" dirty="0">
                          <a:latin typeface="Arial Nova Cond"/>
                        </a:rPr>
                        <a:t> aset desa</a:t>
                      </a:r>
                      <a:endParaRPr lang="en-US" b="1" dirty="0">
                        <a:solidFill>
                          <a:srgbClr val="FFC000"/>
                        </a:solidFill>
                        <a:latin typeface="Arial Nova C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dirty="0">
                          <a:solidFill>
                            <a:schemeClr val="tx1"/>
                          </a:solidFill>
                          <a:latin typeface="Arial Nova Cond"/>
                        </a:rPr>
                        <a:t>KEPALA URUSAN:</a:t>
                      </a:r>
                    </a:p>
                    <a:p>
                      <a:pPr lvl="0" algn="l"/>
                      <a:r>
                        <a:rPr lang="id-ID" dirty="0">
                          <a:latin typeface="Arial Nova Cond"/>
                        </a:rPr>
                        <a:t>petugas/pengurus aset desa</a:t>
                      </a:r>
                      <a:endParaRPr lang="en-US" b="1" dirty="0">
                        <a:solidFill>
                          <a:srgbClr val="FFC000"/>
                        </a:solidFill>
                        <a:latin typeface="Arial Nova Con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862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Menetapkan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kebijakan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pengelolaan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Menetapkan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pembantu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pengelola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petugas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/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pengurus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Menetapkan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penggunaan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,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pemanfaatan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atau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pemindahtanganan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Menetapkan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kebijakan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pengamanan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Mengajukan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usul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pengadaan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,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pemindahtanganan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atau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penghapusan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yang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bersifat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strategis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melalui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musyawarah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Menyetujui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usul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pemindahtanganan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penghapusan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sesuai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batas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kewenangan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;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Menyetujui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usul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pemanfaatan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aset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desa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selain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tanah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dan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/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atau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 </a:t>
                      </a:r>
                      <a:r>
                        <a:rPr kumimoji="0" lang="en-US" sz="13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bangunan</a:t>
                      </a:r>
                      <a:r>
                        <a:rPr kumimoji="0" 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 Nova Cond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</a:t>
                      </a:r>
                      <a:r>
                        <a:rPr lang="en-US" sz="1300" dirty="0" err="1">
                          <a:latin typeface="Arial Nova Cond"/>
                        </a:rPr>
                        <a:t>eneliti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rencana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kebutuhan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id-ID" sz="1300" dirty="0">
                          <a:latin typeface="Arial Nova Cond"/>
                        </a:rPr>
                        <a:t>aset desa</a:t>
                      </a:r>
                      <a:r>
                        <a:rPr lang="en-US" sz="1300" dirty="0">
                          <a:latin typeface="Arial Nova Cond"/>
                        </a:rPr>
                        <a:t>;</a:t>
                      </a: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300" dirty="0">
                          <a:latin typeface="Arial Nova Cond"/>
                        </a:rPr>
                        <a:t>M</a:t>
                      </a:r>
                      <a:r>
                        <a:rPr lang="id-ID" sz="1300" dirty="0">
                          <a:latin typeface="Arial Nova Cond"/>
                        </a:rPr>
                        <a:t>eneliti rencana kebutuhan pemeliharan aset desa ;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300" dirty="0">
                          <a:latin typeface="Arial Nova Cond"/>
                        </a:rPr>
                        <a:t>M</a:t>
                      </a:r>
                      <a:r>
                        <a:rPr lang="id-ID" sz="1300" dirty="0">
                          <a:latin typeface="Arial Nova Cond"/>
                        </a:rPr>
                        <a:t>engatur penggunaan, pemanfaatan, penghapusan dan pemindahtanganan aset desa yang telah di setujui oleh kepala desa;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300" dirty="0">
                          <a:latin typeface="Arial Nova Cond"/>
                        </a:rPr>
                        <a:t>M</a:t>
                      </a:r>
                      <a:r>
                        <a:rPr lang="id-ID" sz="1300" dirty="0">
                          <a:latin typeface="Arial Nova Cond"/>
                        </a:rPr>
                        <a:t>elakukan koordinasi dalam pelaksanaan inventarisasi aset desa;dan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Melakukan pengawasan dan pengendalian atas pengelolaan aset desa.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endParaRPr lang="en-US" dirty="0">
                        <a:solidFill>
                          <a:srgbClr val="FFC000"/>
                        </a:solidFill>
                        <a:latin typeface="Arial Nova C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</a:t>
                      </a:r>
                      <a:r>
                        <a:rPr lang="en-US" sz="1300" dirty="0" err="1">
                          <a:latin typeface="Arial Nova Cond"/>
                        </a:rPr>
                        <a:t>engajukan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rencana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kebutuhan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aset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desa</a:t>
                      </a:r>
                      <a:r>
                        <a:rPr lang="en-US" sz="1300" dirty="0">
                          <a:latin typeface="Arial Nova Cond"/>
                        </a:rPr>
                        <a:t>;</a:t>
                      </a: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Mengajukan permohonan penetapan penggunaan aset desa yang diperoleh dari beban apbdesa dan perolehan lainnya yang sah kepada kepala desa;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solidFill>
                            <a:srgbClr val="FF0000"/>
                          </a:solidFill>
                          <a:latin typeface="Arial Nova Cond"/>
                        </a:rPr>
                        <a:t>Melakukan inventarisasi aset desa</a:t>
                      </a:r>
                      <a:r>
                        <a:rPr lang="id-ID" sz="1300" dirty="0">
                          <a:latin typeface="Arial Nova Cond"/>
                        </a:rPr>
                        <a:t>;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Mengamankan dan memelihara aset desa yang dikelolanya; dan</a:t>
                      </a:r>
                      <a:endParaRPr lang="en-US" sz="1300" dirty="0">
                        <a:latin typeface="Arial Nova Cond"/>
                      </a:endParaRPr>
                    </a:p>
                    <a:p>
                      <a:pPr marL="171450" lvl="0" indent="-171450" algn="l">
                        <a:buFont typeface="Arial" pitchFamily="34" charset="0"/>
                        <a:buChar char="•"/>
                      </a:pPr>
                      <a:r>
                        <a:rPr lang="id-ID" sz="1300" dirty="0">
                          <a:latin typeface="Arial Nova Cond"/>
                        </a:rPr>
                        <a:t>Menyusun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dan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menyampaikan</a:t>
                      </a:r>
                      <a:r>
                        <a:rPr lang="en-US" sz="1300" dirty="0">
                          <a:latin typeface="Arial Nova Cond"/>
                        </a:rPr>
                        <a:t> </a:t>
                      </a:r>
                      <a:r>
                        <a:rPr lang="en-US" sz="1300" dirty="0" err="1">
                          <a:latin typeface="Arial Nova Cond"/>
                        </a:rPr>
                        <a:t>laporan</a:t>
                      </a:r>
                      <a:r>
                        <a:rPr lang="en-US" sz="1300" dirty="0">
                          <a:latin typeface="Arial Nova Cond"/>
                        </a:rPr>
                        <a:t>  a</a:t>
                      </a:r>
                      <a:r>
                        <a:rPr lang="id-ID" sz="1300" dirty="0">
                          <a:latin typeface="Arial Nova Cond"/>
                        </a:rPr>
                        <a:t>set desa</a:t>
                      </a:r>
                      <a:r>
                        <a:rPr lang="en-US" sz="1300" dirty="0">
                          <a:latin typeface="Arial Nova Cond"/>
                        </a:rPr>
                        <a:t>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dirty="0">
                        <a:solidFill>
                          <a:srgbClr val="FFC000"/>
                        </a:solidFill>
                        <a:latin typeface="Arial Nova Con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0" y="692696"/>
            <a:ext cx="54991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84240" y="116632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PENGELOLA ASET DESA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 panose="020B0506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1AD8545B-96AD-4CCB-8428-C5EC2A5EB228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05F66E6E-AAC0-4E70-9DAB-4F366493325D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35A6E644-98A6-40AE-A361-992EF45A7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518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504" y="179929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PENATAUSAHAAN </a:t>
            </a:r>
            <a:r>
              <a:rPr lang="id-I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ASET DESA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 panose="020B0506020202020204" pitchFamily="34" charset="0"/>
            </a:endParaRPr>
          </a:p>
        </p:txBody>
      </p:sp>
      <p:graphicFrame>
        <p:nvGraphicFramePr>
          <p:cNvPr id="36" name="Diagram 35"/>
          <p:cNvGraphicFramePr/>
          <p:nvPr>
            <p:extLst/>
          </p:nvPr>
        </p:nvGraphicFramePr>
        <p:xfrm>
          <a:off x="1847529" y="1844824"/>
          <a:ext cx="84969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287688" y="1124745"/>
            <a:ext cx="5400600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000" dirty="0" err="1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Pasal</a:t>
            </a:r>
            <a:r>
              <a:rPr lang="en-AU" sz="2000" dirty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 28 PERMENDAGRI 1/2016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776E70D-2251-49C8-AB79-AF6F2AC2341C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A3F4E3D0-1351-4A42-9C84-9BDD19017E3E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F0FC0BBE-8497-42F8-AC93-AFE917977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83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 bwMode="auto">
          <a:xfrm>
            <a:off x="1981200" y="-273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  <a:ea typeface="MS PGothic" pitchFamily="34" charset="-128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  <a:cs typeface="Avenir Light"/>
              </a:rPr>
              <a:t>PENGGOLONGAN DAN KODEFIKASI ASET DESA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63553" y="1717678"/>
            <a:ext cx="8064896" cy="4375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b="1" dirty="0">
                <a:solidFill>
                  <a:srgbClr val="C00000"/>
                </a:solidFill>
                <a:latin typeface="Arial Nova Cond" panose="020B0506020202020204" pitchFamily="34" charset="0"/>
              </a:rPr>
              <a:t>PENGGOLONGAN</a:t>
            </a:r>
            <a:r>
              <a:rPr lang="en-US" b="1" dirty="0">
                <a:latin typeface="Arial Nova Cond" panose="020B0506020202020204" pitchFamily="34" charset="0"/>
              </a:rPr>
              <a:t> ADALAH KEGIATAN UNTUK MENETAPKAN SECARA SISTEMATIS MENGENAI BARANG KEDALAM </a:t>
            </a:r>
            <a:r>
              <a:rPr lang="en-US" b="1" dirty="0">
                <a:solidFill>
                  <a:srgbClr val="FF0000"/>
                </a:solidFill>
                <a:latin typeface="Arial Nova Cond" panose="020B0506020202020204" pitchFamily="34" charset="0"/>
              </a:rPr>
              <a:t>GOLONGAN, BIDANG, KELOMPOK, SUB KELOMPOK, DAN SUB-SUB KELOMPOK.</a:t>
            </a:r>
            <a:r>
              <a:rPr lang="en-US" b="1" dirty="0">
                <a:latin typeface="Arial Nova Cond" panose="020B0506020202020204" pitchFamily="34" charset="0"/>
              </a:rPr>
              <a:t> </a:t>
            </a:r>
          </a:p>
          <a:p>
            <a:pPr algn="just">
              <a:lnSpc>
                <a:spcPct val="130000"/>
              </a:lnSpc>
            </a:pPr>
            <a:endParaRPr lang="en-US" b="1" dirty="0">
              <a:latin typeface="Arial Nova Cond" panose="020B0506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n-US" b="1" dirty="0">
                <a:latin typeface="Arial Nova Cond" panose="020B0506020202020204" pitchFamily="34" charset="0"/>
              </a:rPr>
              <a:t>SEDANGKAN </a:t>
            </a:r>
            <a:r>
              <a:rPr lang="en-US" b="1" dirty="0">
                <a:solidFill>
                  <a:srgbClr val="C00000"/>
                </a:solidFill>
                <a:latin typeface="Arial Nova Cond" panose="020B0506020202020204" pitchFamily="34" charset="0"/>
              </a:rPr>
              <a:t>KODEFIKASI</a:t>
            </a:r>
            <a:r>
              <a:rPr lang="en-US" b="1" dirty="0">
                <a:latin typeface="Arial Nova Cond" panose="020B0506020202020204" pitchFamily="34" charset="0"/>
              </a:rPr>
              <a:t> ADALAH PEMBERIAN NAMA ATAU KODE BARANG PADA SETIAP BARANG INVENTARIS MILIK PEMERINTAH DESA YANG DINYATAKAN DALAM BENTUK ANGKA/NUMERIK SEBAGAI SUATU ENTITAS DENGAN TUJUAN ADALAH UNTUK MENGAMANKAN DAN MEMBERIKAN KEJELASAN STATUS KEPEMILIKAN DAN STATUS PENGGUNAAN BARANG.</a:t>
            </a:r>
          </a:p>
          <a:p>
            <a:pPr algn="just">
              <a:lnSpc>
                <a:spcPct val="130000"/>
              </a:lnSpc>
            </a:pPr>
            <a:endParaRPr lang="en-US" b="1" dirty="0">
              <a:latin typeface="Arial Nova Cond" panose="020B0506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n-US" b="1" dirty="0">
                <a:latin typeface="Arial Nova Cond" panose="020B0506020202020204" pitchFamily="34" charset="0"/>
              </a:rPr>
              <a:t>KODEFIKASI ASET DESA MELIPUTI : </a:t>
            </a:r>
            <a:r>
              <a:rPr lang="en-US" b="1" dirty="0">
                <a:solidFill>
                  <a:srgbClr val="FF0000"/>
                </a:solidFill>
                <a:latin typeface="Arial Nova Cond" panose="020B0506020202020204" pitchFamily="34" charset="0"/>
              </a:rPr>
              <a:t>KODE BARANG</a:t>
            </a:r>
            <a:r>
              <a:rPr lang="en-US" b="1" dirty="0">
                <a:solidFill>
                  <a:srgbClr val="0070C0"/>
                </a:solidFill>
                <a:latin typeface="Arial Nova Cond" panose="020B0506020202020204" pitchFamily="34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Arial Nova Cond" panose="020B0506020202020204" pitchFamily="34" charset="0"/>
              </a:rPr>
              <a:t>KODE LOKASI DAN KODE REGISTER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A81C536-BA6A-4062-92D3-098F9FFCD9C0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516240B2-9FC9-416A-B5D7-6764DC39C174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47587ACE-8A84-4B36-B6E9-E5F017A37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989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512" y="260649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PENGGOLONGAN ASET DESA</a:t>
            </a:r>
            <a:r>
              <a:rPr lang="id-I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 panose="020B0506020202020204" pitchFamily="34" charset="0"/>
              </a:rPr>
              <a:t>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Cond" panose="020B0506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03047443"/>
              </p:ext>
            </p:extLst>
          </p:nvPr>
        </p:nvGraphicFramePr>
        <p:xfrm>
          <a:off x="1919536" y="1469008"/>
          <a:ext cx="8280920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2459598" y="5544180"/>
            <a:ext cx="7740860" cy="36004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2400" b="1" dirty="0">
                <a:solidFill>
                  <a:schemeClr val="bg1"/>
                </a:solidFill>
              </a:rPr>
              <a:t>   </a:t>
            </a:r>
            <a:r>
              <a:rPr lang="en-AU" sz="2400" b="1" dirty="0">
                <a:solidFill>
                  <a:schemeClr val="bg1"/>
                </a:solidFill>
                <a:latin typeface="Arial Nova Cond" panose="020B0506020202020204"/>
              </a:rPr>
              <a:t>ASET TAK BERWUJUD</a:t>
            </a:r>
          </a:p>
        </p:txBody>
      </p:sp>
      <p:sp>
        <p:nvSpPr>
          <p:cNvPr id="6" name="Oval 5"/>
          <p:cNvSpPr/>
          <p:nvPr/>
        </p:nvSpPr>
        <p:spPr>
          <a:xfrm>
            <a:off x="1985286" y="5415184"/>
            <a:ext cx="618032" cy="61803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Oval 6"/>
          <p:cNvSpPr/>
          <p:nvPr/>
        </p:nvSpPr>
        <p:spPr>
          <a:xfrm>
            <a:off x="2288149" y="4797153"/>
            <a:ext cx="618032" cy="61803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2C697E46-A744-458F-9DD6-CA097D58D8C8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1C36C377-399E-43CE-9EAF-4AE87D3C70B1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11CD58C7-500D-4DC5-93CD-D9F01EE1D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93690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9">
            <a:extLst>
              <a:ext uri="{FF2B5EF4-FFF2-40B4-BE49-F238E27FC236}">
                <a16:creationId xmlns="" xmlns:a16="http://schemas.microsoft.com/office/drawing/2014/main" id="{4E3003B6-9292-4698-9CBC-E26DF6885CFD}"/>
              </a:ext>
            </a:extLst>
          </p:cNvPr>
          <p:cNvSpPr txBox="1">
            <a:spLocks/>
          </p:cNvSpPr>
          <p:nvPr/>
        </p:nvSpPr>
        <p:spPr bwMode="auto">
          <a:xfrm>
            <a:off x="1985086" y="2780928"/>
            <a:ext cx="821537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</a:t>
            </a:r>
            <a:r>
              <a:rPr lang="id-ID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manfaatan </a:t>
            </a:r>
            <a:r>
              <a:rPr lang="en-US" sz="60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0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6000" b="1" dirty="0"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  <a:p>
            <a:pPr marL="1350962" defTabSz="914400" fontAlgn="base">
              <a:spcAft>
                <a:spcPct val="0"/>
              </a:spcAft>
              <a:defRPr/>
            </a:pPr>
            <a:endParaRPr lang="en-US" sz="6000" dirty="0">
              <a:latin typeface="Cambria" pitchFamily="18" charset="0"/>
              <a:ea typeface="MS PGothic" pitchFamily="34" charset="-128"/>
              <a:cs typeface="ＭＳ Ｐゴシック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CFA7D54A-1540-456B-95BC-AA058692C582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6A854541-F8CD-4AB3-8195-409731CF39ED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AA0E4E44-2969-4C88-8355-BFF4863FA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94929F3-26EA-478D-81A7-395155967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5"/>
            <a:ext cx="12192000" cy="642883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061F99F4-A2DB-48F9-82BE-C9DFE9D211C4}"/>
              </a:ext>
            </a:extLst>
          </p:cNvPr>
          <p:cNvSpPr txBox="1">
            <a:spLocks/>
          </p:cNvSpPr>
          <p:nvPr/>
        </p:nvSpPr>
        <p:spPr bwMode="auto">
          <a:xfrm>
            <a:off x="2147024" y="2278499"/>
            <a:ext cx="821537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Pe</a:t>
            </a:r>
            <a:r>
              <a:rPr lang="id-ID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manfaatan </a:t>
            </a:r>
            <a:r>
              <a:rPr lang="en-US" sz="60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Aset</a:t>
            </a:r>
            <a:r>
              <a:rPr lang="en-US" sz="6000" b="1" dirty="0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 </a:t>
            </a:r>
            <a:r>
              <a:rPr lang="en-US" sz="6000" b="1" dirty="0" err="1">
                <a:latin typeface="Arial Nova Cond" panose="020B0506020202020204" pitchFamily="34" charset="0"/>
                <a:ea typeface="MS PGothic" pitchFamily="34" charset="-128"/>
                <a:cs typeface="ＭＳ Ｐゴシック" charset="0"/>
              </a:rPr>
              <a:t>Desa</a:t>
            </a:r>
            <a:endParaRPr lang="en-US" sz="6000" b="1" dirty="0">
              <a:latin typeface="Arial Nova Cond" panose="020B0506020202020204" pitchFamily="34" charset="0"/>
              <a:ea typeface="MS PGothic" pitchFamily="34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1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38712BD-7123-4130-BC4D-85C3BE47E72B}"/>
              </a:ext>
            </a:extLst>
          </p:cNvPr>
          <p:cNvSpPr txBox="1">
            <a:spLocks/>
          </p:cNvSpPr>
          <p:nvPr/>
        </p:nvSpPr>
        <p:spPr>
          <a:xfrm>
            <a:off x="412110" y="284176"/>
            <a:ext cx="11243733" cy="64715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latin typeface="Calibri" panose="020F0502020204030204" pitchFamily="34" charset="0"/>
              </a:rPr>
              <a:t>PASAL 11 PERMENDAGRI NOMOR 1 TAHUN 2016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833AFC5D-AB98-4329-9D0F-120D0AB6D50D}"/>
              </a:ext>
            </a:extLst>
          </p:cNvPr>
          <p:cNvSpPr txBox="1">
            <a:spLocks/>
          </p:cNvSpPr>
          <p:nvPr/>
        </p:nvSpPr>
        <p:spPr>
          <a:xfrm>
            <a:off x="536156" y="1239240"/>
            <a:ext cx="11119687" cy="533458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arenR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Pemanfaatan aset desa sebagaimana dimaksud dalam Pasal 7 huruf d, dapat dilaksanakan sepanjang tidak dipergunakan langsung untuk menunjang penyelenggaraan Pemerintahan  Desa.</a:t>
            </a:r>
          </a:p>
          <a:p>
            <a:pPr marL="514350" indent="-514350" algn="just">
              <a:buFont typeface="+mj-lt"/>
              <a:buAutoNum type="arabicParenR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Bentuk pemanfaatan aset Desa sebagaimana dimaksud pada ayat (1), berupa:</a:t>
            </a:r>
          </a:p>
          <a:p>
            <a:pPr marL="574675" indent="0" algn="just">
              <a:buFont typeface="Wingdings 2" charset="2"/>
              <a:buNone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a. Sewa</a:t>
            </a:r>
            <a:r>
              <a:rPr lang="id-ID" sz="230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23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0" algn="just">
              <a:buFont typeface="Wingdings 2" charset="2"/>
              <a:buNone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23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Pinjam pakai;</a:t>
            </a:r>
          </a:p>
          <a:p>
            <a:pPr marL="574675" indent="0" algn="just">
              <a:buFont typeface="Wingdings 2" charset="2"/>
              <a:buNone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c. Kerjasama pemanfaatan; dan</a:t>
            </a:r>
          </a:p>
          <a:p>
            <a:pPr marL="574675" indent="0" algn="just">
              <a:buFont typeface="Wingdings 2" charset="2"/>
              <a:buNone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d. Bangun guna serah atau bangun serah guna.</a:t>
            </a:r>
          </a:p>
          <a:p>
            <a:pPr marL="514350" indent="-514350" algn="just">
              <a:buFont typeface="+mj-lt"/>
              <a:buAutoNum type="arabicParenR" startAt="3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Pemanfaatan aset desa sebagaimana  dimaksud pada ayat (2) ditetapkan dalam Peraturan Desa.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81CC86F-D99C-461D-ADB3-0B68B272E615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6A30EAF-A6F7-4ACB-B1F7-79FDD1E35468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3B02EC25-8C36-4E23-A109-70E28454F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882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-78068"/>
            <a:ext cx="10364451" cy="1596177"/>
          </a:xfrm>
        </p:spPr>
        <p:txBody>
          <a:bodyPr/>
          <a:lstStyle/>
          <a:p>
            <a:r>
              <a:rPr lang="en-US" b="1" dirty="0" err="1"/>
              <a:t>Kausalitas</a:t>
            </a:r>
            <a:r>
              <a:rPr lang="en-US" b="1" dirty="0"/>
              <a:t> </a:t>
            </a:r>
            <a:r>
              <a:rPr lang="en-US" b="1" dirty="0" err="1"/>
              <a:t>Aset</a:t>
            </a:r>
            <a:r>
              <a:rPr lang="en-US" b="1" dirty="0"/>
              <a:t> </a:t>
            </a:r>
            <a:r>
              <a:rPr lang="en-US" b="1" dirty="0" err="1"/>
              <a:t>Desa</a:t>
            </a:r>
            <a:endParaRPr lang="id-ID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1971075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Belanja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penciptaan</a:t>
            </a:r>
            <a:r>
              <a:rPr lang="en-US" sz="2400" dirty="0"/>
              <a:t> </a:t>
            </a:r>
            <a:r>
              <a:rPr lang="en-US" sz="2400" dirty="0" err="1"/>
              <a:t>aset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endParaRPr lang="id-ID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685211" y="1354476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Pelayanan</a:t>
            </a:r>
            <a:r>
              <a:rPr lang="en-US" sz="2400" dirty="0"/>
              <a:t> </a:t>
            </a:r>
            <a:r>
              <a:rPr lang="en-US" sz="2400" dirty="0" err="1"/>
              <a:t>warga</a:t>
            </a:r>
            <a:endParaRPr lang="id-ID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685211" y="2755905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Kapitalisasi</a:t>
            </a:r>
            <a:r>
              <a:rPr lang="en-US" sz="2400" dirty="0"/>
              <a:t> </a:t>
            </a:r>
            <a:r>
              <a:rPr lang="en-US" sz="2400" dirty="0" err="1"/>
              <a:t>aset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endParaRPr lang="id-ID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4388167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desa</a:t>
            </a:r>
            <a:endParaRPr lang="id-ID" sz="2400" dirty="0"/>
          </a:p>
        </p:txBody>
      </p:sp>
      <p:cxnSp>
        <p:nvCxnSpPr>
          <p:cNvPr id="9" name="Straight Arrow Connector 8"/>
          <p:cNvCxnSpPr>
            <a:stCxn id="4" idx="3"/>
            <a:endCxn id="5" idx="1"/>
          </p:cNvCxnSpPr>
          <p:nvPr/>
        </p:nvCxnSpPr>
        <p:spPr>
          <a:xfrm flipV="1">
            <a:off x="7162800" y="1769975"/>
            <a:ext cx="1522411" cy="801265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6" idx="1"/>
          </p:cNvCxnSpPr>
          <p:nvPr/>
        </p:nvCxnSpPr>
        <p:spPr>
          <a:xfrm>
            <a:off x="7162800" y="2571240"/>
            <a:ext cx="1522411" cy="600164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 flipH="1">
            <a:off x="6697877" y="3698333"/>
            <a:ext cx="2452256" cy="1014902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0171-9132-4131-9D73-C724A0600844}" type="slidenum">
              <a:rPr lang="id-ID" smtClean="0"/>
              <a:pPr/>
              <a:t>19</a:t>
            </a:fld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2209800" y="2357023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APBDes</a:t>
            </a:r>
            <a:endParaRPr lang="id-ID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286000" y="4572001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PADesa</a:t>
            </a:r>
            <a:endParaRPr lang="id-ID" sz="2400" dirty="0"/>
          </a:p>
        </p:txBody>
      </p:sp>
      <p:cxnSp>
        <p:nvCxnSpPr>
          <p:cNvPr id="46" name="Straight Arrow Connector 45"/>
          <p:cNvCxnSpPr>
            <a:stCxn id="23" idx="0"/>
            <a:endCxn id="20" idx="2"/>
          </p:cNvCxnSpPr>
          <p:nvPr/>
        </p:nvCxnSpPr>
        <p:spPr>
          <a:xfrm flipV="1">
            <a:off x="2933700" y="2818688"/>
            <a:ext cx="0" cy="1753313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  <a:endCxn id="23" idx="3"/>
          </p:cNvCxnSpPr>
          <p:nvPr/>
        </p:nvCxnSpPr>
        <p:spPr>
          <a:xfrm flipH="1">
            <a:off x="3581400" y="4802833"/>
            <a:ext cx="1066800" cy="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cxnSpLocks/>
          </p:cNvCxnSpPr>
          <p:nvPr/>
        </p:nvCxnSpPr>
        <p:spPr>
          <a:xfrm flipV="1">
            <a:off x="3505200" y="2587696"/>
            <a:ext cx="1143000" cy="16616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133600" y="5486401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Pada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akhirnya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bukan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dana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desa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melainkan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aset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yang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bertenaga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mencipta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kemandirian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desa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325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0" grpId="0"/>
      <p:bldP spid="23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B3FA051F-8E17-4846-851E-53B9E2C6C594}"/>
              </a:ext>
            </a:extLst>
          </p:cNvPr>
          <p:cNvSpPr txBox="1">
            <a:spLocks/>
          </p:cNvSpPr>
          <p:nvPr/>
        </p:nvSpPr>
        <p:spPr>
          <a:xfrm>
            <a:off x="431161" y="1541631"/>
            <a:ext cx="10820401" cy="377473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BAGAIMANA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PERAN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/>
            </a:r>
            <a:b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PEMERINTAH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, PROVINSI, KABUPATEN/KOTA DAN PEMERINTAH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DESA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MENYIKAPI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REGULASI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TERSEBUT</a:t>
            </a:r>
            <a:r>
              <a:rPr lang="id-ID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UNTUK MENINGKATKAN PENDAPATAN ASLI DESA </a:t>
            </a:r>
            <a:r>
              <a:rPr lang="en-US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5935B9B-B1E5-475A-B9FF-36BA53D24E2F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B204CCA6-552E-425D-ADE7-27EF47521ACB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FE5D4FB3-BD0F-4EBB-8762-D9F91D73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EEB405C-19CA-4FD6-972E-DF33ABFF1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108" y="3616657"/>
            <a:ext cx="3819891" cy="281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0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E76C75A-12C9-4ECC-89CE-ABD3A815DA2B}"/>
              </a:ext>
            </a:extLst>
          </p:cNvPr>
          <p:cNvSpPr/>
          <p:nvPr/>
        </p:nvSpPr>
        <p:spPr>
          <a:xfrm>
            <a:off x="1418030" y="251752"/>
            <a:ext cx="7859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628594" algn="ctr"/>
            <a:r>
              <a:rPr lang="en-US" sz="3200" b="1" dirty="0">
                <a:latin typeface="Arial Rounded MT Bold" pitchFamily="34" charset="0"/>
                <a:ea typeface="Arial" charset="0"/>
                <a:cs typeface="Arial" charset="0"/>
              </a:rPr>
              <a:t>NAWA</a:t>
            </a:r>
            <a:r>
              <a:rPr lang="id-ID" sz="3200" b="1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3200" b="1" dirty="0">
                <a:latin typeface="Arial Rounded MT Bold" pitchFamily="34" charset="0"/>
                <a:ea typeface="Arial" charset="0"/>
                <a:cs typeface="Arial" charset="0"/>
              </a:rPr>
              <a:t>CITA</a:t>
            </a:r>
            <a:r>
              <a:rPr lang="id-ID" sz="3200" b="1" dirty="0">
                <a:latin typeface="Arial Rounded MT Bold" pitchFamily="34" charset="0"/>
                <a:ea typeface="Arial" charset="0"/>
                <a:cs typeface="Arial" charset="0"/>
              </a:rPr>
              <a:t> SEBAGAI </a:t>
            </a:r>
            <a:r>
              <a:rPr lang="en-US" sz="3200" b="1" dirty="0">
                <a:latin typeface="Arial Rounded MT Bold" pitchFamily="34" charset="0"/>
                <a:ea typeface="Arial" charset="0"/>
                <a:cs typeface="Arial" charset="0"/>
              </a:rPr>
              <a:t>VISI CERDAS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9426FB0-C271-4590-95B2-3C7DD14C6F7E}"/>
              </a:ext>
            </a:extLst>
          </p:cNvPr>
          <p:cNvSpPr/>
          <p:nvPr/>
        </p:nvSpPr>
        <p:spPr>
          <a:xfrm>
            <a:off x="730827" y="1125134"/>
            <a:ext cx="10730345" cy="5616914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marL="452397" marR="283185" indent="-350806" algn="just">
              <a:spcBef>
                <a:spcPts val="600"/>
              </a:spcBef>
              <a:buFont typeface="+mj-lt"/>
              <a:buAutoNum type="arabicPeriod"/>
            </a:pPr>
            <a:r>
              <a:rPr lang="id-ID" sz="2800" dirty="0">
                <a:latin typeface="Arial Rounded MT Bold" pitchFamily="34" charset="0"/>
                <a:ea typeface="Arial" charset="0"/>
                <a:cs typeface="Arial" charset="0"/>
              </a:rPr>
              <a:t>K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ebijakan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politik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otonomi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daerah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telah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direspon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cerdas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oleh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kepemimpinan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Jokowi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JK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melalui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visi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Nawa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Cita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. </a:t>
            </a:r>
          </a:p>
          <a:p>
            <a:pPr marL="452397" marR="283185" indent="-350806" algn="just">
              <a:spcBef>
                <a:spcPts val="600"/>
              </a:spcBef>
              <a:buFont typeface="+mj-lt"/>
              <a:buAutoNum type="arabicPeriod"/>
            </a:pP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Salah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satunya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adalah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melakukan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pembangunan</a:t>
            </a:r>
            <a:r>
              <a:rPr lang="en-US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dari</a:t>
            </a:r>
            <a:r>
              <a:rPr lang="en-US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pinggiran</a:t>
            </a:r>
            <a:r>
              <a:rPr lang="en-US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id-ID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yang akan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menggerakan</a:t>
            </a:r>
            <a:r>
              <a:rPr lang="en-US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perekonomian</a:t>
            </a:r>
            <a:r>
              <a:rPr lang="en-US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desa</a:t>
            </a:r>
            <a:r>
              <a:rPr lang="id-ID" sz="2800" dirty="0">
                <a:solidFill>
                  <a:srgbClr val="3087F0"/>
                </a:solidFill>
                <a:latin typeface="Arial Rounded MT Bold" pitchFamily="34" charset="0"/>
                <a:ea typeface="Arial" charset="0"/>
                <a:cs typeface="Arial" charset="0"/>
              </a:rPr>
              <a:t>.</a:t>
            </a:r>
            <a:endParaRPr lang="en-US" sz="2800" dirty="0">
              <a:solidFill>
                <a:srgbClr val="3087F0"/>
              </a:solidFill>
              <a:latin typeface="Arial Rounded MT Bold" pitchFamily="34" charset="0"/>
              <a:ea typeface="Arial" charset="0"/>
              <a:cs typeface="Arial" charset="0"/>
            </a:endParaRPr>
          </a:p>
          <a:p>
            <a:pPr marL="452397" marR="283185" indent="-350806" algn="just">
              <a:spcBef>
                <a:spcPts val="600"/>
              </a:spcBef>
              <a:buFont typeface="+mj-lt"/>
              <a:buAutoNum type="arabicPeriod"/>
            </a:pP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Tidak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pelak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lagi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bahwa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salah</a:t>
            </a:r>
            <a:r>
              <a:rPr lang="en-US" sz="4000" b="1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satu</a:t>
            </a:r>
            <a:r>
              <a:rPr lang="en-US" sz="2800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implementasinya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adalah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id-ID" sz="2800" dirty="0">
                <a:latin typeface="Arial Rounded MT Bold" pitchFamily="34" charset="0"/>
                <a:ea typeface="Arial" charset="0"/>
                <a:cs typeface="Arial" charset="0"/>
              </a:rPr>
              <a:t>memperkuat dan mengembangkan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BUMDesa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sebagaimana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ditugaskan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dalam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psl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90 UU No 6/2014.</a:t>
            </a:r>
          </a:p>
          <a:p>
            <a:pPr marL="452397" marR="283185" indent="-350806" algn="just">
              <a:spcBef>
                <a:spcPts val="600"/>
              </a:spcBef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Koordinasi</a:t>
            </a:r>
            <a:r>
              <a:rPr lang="en-US" sz="3200" b="1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dan </a:t>
            </a:r>
            <a:r>
              <a:rPr lang="en-US" sz="3200" b="1" dirty="0" err="1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sinergi</a:t>
            </a:r>
            <a:r>
              <a:rPr lang="en-US" sz="3200" b="1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id-ID" sz="3200" b="1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Pemerintah</a:t>
            </a:r>
            <a:r>
              <a:rPr lang="en-US" sz="3200" b="1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dan </a:t>
            </a:r>
            <a:r>
              <a:rPr lang="en-US" sz="3200" b="1" dirty="0" err="1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Pemda</a:t>
            </a: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menjadi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unsur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penentu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keberhasilan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mewujudkan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BUMDes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sebagai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lokomotif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perekonomian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 </a:t>
            </a:r>
            <a:r>
              <a:rPr lang="en-US" sz="2800" dirty="0" err="1">
                <a:latin typeface="Arial Rounded MT Bold" pitchFamily="34" charset="0"/>
                <a:ea typeface="Arial" charset="0"/>
                <a:cs typeface="Arial" charset="0"/>
              </a:rPr>
              <a:t>desa</a:t>
            </a:r>
            <a:r>
              <a:rPr lang="en-US" sz="2800" dirty="0">
                <a:latin typeface="Arial Rounded MT Bold" pitchFamily="34" charset="0"/>
                <a:ea typeface="Arial" charset="0"/>
                <a:cs typeface="Arial" charset="0"/>
              </a:rPr>
              <a:t>.</a:t>
            </a:r>
            <a:endParaRPr lang="en-US" sz="2400" b="1" dirty="0">
              <a:latin typeface="Arial Rounded MT Bold" pitchFamily="34" charset="0"/>
              <a:ea typeface="Arial" charset="0"/>
              <a:cs typeface="Arial" charset="0"/>
            </a:endParaRPr>
          </a:p>
          <a:p>
            <a:pPr marL="452397" indent="-350806"/>
            <a:endParaRPr lang="en-US" sz="2000" b="1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282A6D10-F980-497D-B085-18E66AD5FA82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7063692C-355A-4E67-A90D-F1670297026A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BE357F46-A549-4103-8FAB-8404BA17F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87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8095" y="1207935"/>
            <a:ext cx="10875810" cy="515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Seluruh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sebagian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besar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modal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BUMDes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berasal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kekayaan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Desa</a:t>
            </a: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(Pasal 1 angka 6 UU 6/2014)</a:t>
            </a:r>
          </a:p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Dimungkinkan pada saatnya BUMDes mengikuti badan hukum yang telah ditetapkan dalam ketentuan peraturan perundang-undangan (Penjelasan Pasal 87 ayat (1) UU 6/2014)</a:t>
            </a:r>
          </a:p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Modal awal BUMDes bersumber dari APBDes (Pasal 135 ayat (1) PP 43/2014)</a:t>
            </a:r>
          </a:p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Kekayaan BUMDes merupakan kekayaan Desa yang dipisahkan dan tidak terbagi atas saham (Pasal 135 ayat (2) PP 43/2014)</a:t>
            </a:r>
          </a:p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Penyertaan modal Pemerintah Desa atas aset desa dilakukan dalam rangka pendirian, pengembangan dan peningkatan kinerja BUMDes (Pasal 27 Permendagri 1/2016)</a:t>
            </a:r>
            <a:endParaRPr lang="en-US" sz="2400" dirty="0">
              <a:solidFill>
                <a:srgbClr val="002060"/>
              </a:solidFill>
              <a:latin typeface="Arial Nova Cond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4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Hasil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usaha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BUMDes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berkontribusi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kepada</a:t>
            </a:r>
            <a:r>
              <a:rPr lang="en-US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PADes</a:t>
            </a:r>
            <a:r>
              <a:rPr lang="id-ID" sz="2400" dirty="0">
                <a:solidFill>
                  <a:srgbClr val="002060"/>
                </a:solidFill>
                <a:latin typeface="Arial Nova Cond"/>
                <a:cs typeface="Arial" panose="020B0604020202020204" pitchFamily="34" charset="0"/>
              </a:rPr>
              <a:t> (Pasal 87 dan Pasal 89 serta Penjelasan UU 6/2014)</a:t>
            </a:r>
            <a:endParaRPr lang="en-US" sz="2400" dirty="0">
              <a:solidFill>
                <a:srgbClr val="002060"/>
              </a:solidFill>
              <a:latin typeface="Arial Nova Cond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75224" y="214290"/>
            <a:ext cx="8641556" cy="55399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 defTabSz="914400"/>
            <a:r>
              <a:rPr lang="en-US" sz="3000" b="1" dirty="0" err="1"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BUMDes</a:t>
            </a:r>
            <a:r>
              <a:rPr lang="en-US" sz="3000" b="1" dirty="0"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 SEBAGAI FUNGSI PEMERINTAHAN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97F1B103-B42D-42C4-93E4-0969073FF417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CD70F9E2-D81E-4A19-AA75-08D3DCA92EE8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85B95BDB-F239-4AD4-904A-50271C84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094271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809720" y="214291"/>
            <a:ext cx="864155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id-ID" sz="3200" b="1" dirty="0">
                <a:solidFill>
                  <a:srgbClr val="002060"/>
                </a:solidFill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PERINTAH </a:t>
            </a:r>
            <a:r>
              <a:rPr lang="en-US" sz="3200" b="1" dirty="0">
                <a:solidFill>
                  <a:srgbClr val="002060"/>
                </a:solidFill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PASAL 90 UU NO. 6</a:t>
            </a:r>
            <a:r>
              <a:rPr lang="id-ID" sz="3200" b="1" dirty="0">
                <a:solidFill>
                  <a:srgbClr val="002060"/>
                </a:solidFill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/</a:t>
            </a:r>
            <a:r>
              <a:rPr lang="en-US" sz="3200" b="1" dirty="0">
                <a:solidFill>
                  <a:srgbClr val="002060"/>
                </a:solidFill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2014</a:t>
            </a:r>
          </a:p>
        </p:txBody>
      </p:sp>
      <p:grpSp>
        <p:nvGrpSpPr>
          <p:cNvPr id="3" name="Group 18"/>
          <p:cNvGrpSpPr/>
          <p:nvPr/>
        </p:nvGrpSpPr>
        <p:grpSpPr>
          <a:xfrm>
            <a:off x="1809720" y="1430723"/>
            <a:ext cx="8459208" cy="4738088"/>
            <a:chOff x="67549" y="1315573"/>
            <a:chExt cx="10038972" cy="4642760"/>
          </a:xfrm>
        </p:grpSpPr>
        <p:sp>
          <p:nvSpPr>
            <p:cNvPr id="2" name="Rounded Rectangle 1"/>
            <p:cNvSpPr/>
            <p:nvPr/>
          </p:nvSpPr>
          <p:spPr>
            <a:xfrm>
              <a:off x="792739" y="1315573"/>
              <a:ext cx="3601336" cy="1933400"/>
            </a:xfrm>
            <a:prstGeom prst="roundRect">
              <a:avLst/>
            </a:prstGeom>
            <a:solidFill>
              <a:srgbClr val="FFFF00"/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11150" indent="-311150" algn="just" defTabSz="91440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 Nova Cond"/>
                </a:rPr>
                <a:t>PEMERINTAH</a:t>
              </a:r>
            </a:p>
            <a:p>
              <a:pPr marL="311150" indent="-311150" algn="just" defTabSz="91440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 Nova Cond"/>
                </a:rPr>
                <a:t>PROVINSI</a:t>
              </a:r>
            </a:p>
            <a:p>
              <a:pPr marL="311150" indent="-311150" algn="just" defTabSz="91440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 Nova Cond"/>
                </a:rPr>
                <a:t>KAB/KOTA</a:t>
              </a:r>
            </a:p>
            <a:p>
              <a:pPr marL="311150" indent="-311150" algn="just" defTabSz="91440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 Nova Cond"/>
                </a:rPr>
                <a:t>DESA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956539" y="3390772"/>
              <a:ext cx="2798760" cy="693644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4000" b="1" dirty="0" err="1">
                  <a:solidFill>
                    <a:prstClr val="black"/>
                  </a:solidFill>
                  <a:latin typeface="Cooper Std Black" pitchFamily="18" charset="0"/>
                </a:rPr>
                <a:t>BUMDes</a:t>
              </a:r>
              <a:endParaRPr lang="en-US" sz="4000" b="1" dirty="0">
                <a:solidFill>
                  <a:prstClr val="black"/>
                </a:solidFill>
                <a:latin typeface="Cooper Std Black" pitchFamily="18" charset="0"/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1000119" y="3378740"/>
              <a:ext cx="2882490" cy="761359"/>
            </a:xfrm>
            <a:prstGeom prst="homePlat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en-US" sz="1600" b="1" dirty="0">
                  <a:solidFill>
                    <a:schemeClr val="bg1"/>
                  </a:solidFill>
                  <a:latin typeface="Cooper Std Black" pitchFamily="18" charset="0"/>
                </a:rPr>
                <a:t>MENDORONG</a:t>
              </a:r>
            </a:p>
            <a:p>
              <a:pPr algn="ctr" defTabSz="914400"/>
              <a:r>
                <a:rPr lang="en-US" sz="1600" b="1" dirty="0">
                  <a:solidFill>
                    <a:schemeClr val="bg1"/>
                  </a:solidFill>
                  <a:latin typeface="Cooper Std Black" pitchFamily="18" charset="0"/>
                </a:rPr>
                <a:t>PERKEMBANGAN </a:t>
              </a:r>
              <a:endParaRPr lang="id-ID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Curved Right Arrow 6"/>
            <p:cNvSpPr/>
            <p:nvPr/>
          </p:nvSpPr>
          <p:spPr>
            <a:xfrm rot="20861246">
              <a:off x="67549" y="2695862"/>
              <a:ext cx="788162" cy="1432943"/>
            </a:xfrm>
            <a:prstGeom prst="curved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782448" y="2871848"/>
              <a:ext cx="2254695" cy="1598397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00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Memberikan</a:t>
              </a:r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Hibah</a:t>
              </a:r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</a:p>
            <a:p>
              <a:pPr algn="ctr" defTabSz="914400"/>
              <a:r>
                <a:rPr lang="en-US" sz="200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dan</a:t>
              </a:r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/</a:t>
              </a:r>
              <a:r>
                <a:rPr lang="en-US" sz="200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atau</a:t>
              </a:r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</a:p>
            <a:p>
              <a:pPr algn="ctr" defTabSz="914400"/>
              <a:r>
                <a:rPr lang="en-US" sz="2000" dirty="0" err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akses</a:t>
              </a:r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b="1" dirty="0" err="1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permodalan</a:t>
              </a:r>
              <a:endPara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358552" y="1387149"/>
              <a:ext cx="2632698" cy="1296812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Melakukan</a:t>
              </a:r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pendampingan</a:t>
              </a:r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teknis</a:t>
              </a:r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dan </a:t>
              </a:r>
              <a:r>
                <a:rPr 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akses</a:t>
              </a:r>
              <a:r>
                <a:rPr lang="id-ID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   </a:t>
              </a:r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ke</a:t>
              </a:r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pasar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220679" y="4661521"/>
              <a:ext cx="2885842" cy="129681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Memprioritaskan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</a:p>
            <a:p>
              <a:pPr algn="ctr" defTabSz="914400"/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BUMDes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dalam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Pengelolaan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SDA </a:t>
              </a:r>
              <a:r>
                <a:rPr lang="id-ID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    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di </a:t>
              </a:r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desa</a:t>
              </a:r>
              <a:r>
                <a:rPr lang="en-US" sz="2000" dirty="0">
                  <a:ln w="0"/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</a:t>
              </a:r>
            </a:p>
          </p:txBody>
        </p:sp>
      </p:grpSp>
      <p:sp>
        <p:nvSpPr>
          <p:cNvPr id="4" name="Oval 3"/>
          <p:cNvSpPr/>
          <p:nvPr/>
        </p:nvSpPr>
        <p:spPr>
          <a:xfrm>
            <a:off x="4879390" y="4883972"/>
            <a:ext cx="2227993" cy="120206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schemeClr val="bg1"/>
                </a:solidFill>
              </a:rPr>
              <a:t>KONTRIBUSI </a:t>
            </a:r>
            <a:r>
              <a:rPr lang="en-US" sz="1600" b="1" dirty="0" err="1">
                <a:solidFill>
                  <a:schemeClr val="bg1"/>
                </a:solidFill>
              </a:rPr>
              <a:t>APBDes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63553" y="4725144"/>
            <a:ext cx="2599813" cy="128252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600" b="1" dirty="0">
                <a:solidFill>
                  <a:schemeClr val="bg1"/>
                </a:solidFill>
              </a:rPr>
              <a:t>LOKOMOTIF PERTUMBUHAN EKONOMI DESA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7167570" y="4357695"/>
            <a:ext cx="561942" cy="86142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7596200" y="3786190"/>
            <a:ext cx="571502" cy="2093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310447" y="2214555"/>
            <a:ext cx="519187" cy="10738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>
          <a:xfrm>
            <a:off x="5711336" y="4335383"/>
            <a:ext cx="431964" cy="400891"/>
          </a:xfrm>
          <a:prstGeom prst="downArrow">
            <a:avLst/>
          </a:prstGeom>
          <a:solidFill>
            <a:schemeClr val="tx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3185294">
            <a:off x="4575340" y="4318260"/>
            <a:ext cx="500662" cy="573216"/>
          </a:xfrm>
          <a:prstGeom prst="downArrow">
            <a:avLst/>
          </a:prstGeom>
          <a:solidFill>
            <a:schemeClr val="tx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4EB9E341-89CD-4800-B2C8-37D2A3D625EF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9BC5F1E6-7573-4308-BC33-731D2B596E3A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18FAE288-064E-44EA-9341-B3A6171E5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155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446D2EF2-4C24-40F0-B49D-178DC44C7BDC}"/>
              </a:ext>
            </a:extLst>
          </p:cNvPr>
          <p:cNvSpPr txBox="1">
            <a:spLocks/>
          </p:cNvSpPr>
          <p:nvPr/>
        </p:nvSpPr>
        <p:spPr>
          <a:xfrm>
            <a:off x="749994" y="940136"/>
            <a:ext cx="10016494" cy="3984884"/>
          </a:xfrm>
          <a:prstGeom prst="rect">
            <a:avLst/>
          </a:prstGeom>
        </p:spPr>
        <p:txBody>
          <a:bodyPr vert="horz" lIns="113090" tIns="56545" rIns="113090" bIns="56545" rtlCol="0" anchor="ctr">
            <a:noAutofit/>
          </a:bodyPr>
          <a:lstStyle>
            <a:lvl1pPr algn="ctr" defTabSz="1130893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omic Sans MS" panose="030F0702030302020204" pitchFamily="66" charset="0"/>
              </a:rPr>
              <a:t>SIAPA YANG MENGKOORDINASIKAN DAN MENSINERGIKAN </a:t>
            </a:r>
            <a:r>
              <a:rPr lang="id-ID" sz="4000" b="1" dirty="0">
                <a:latin typeface="Comic Sans MS" panose="030F0702030302020204" pitchFamily="66" charset="0"/>
              </a:rPr>
              <a:t>PEMERINTAH</a:t>
            </a:r>
            <a:r>
              <a:rPr lang="en-US" sz="4000" b="1" dirty="0">
                <a:latin typeface="Comic Sans MS" panose="030F0702030302020204" pitchFamily="66" charset="0"/>
              </a:rPr>
              <a:t>, PEMDA DAN PEMDES DALAM MENDORONG PERKEMBANGAN BUM DESA</a:t>
            </a:r>
          </a:p>
          <a:p>
            <a:r>
              <a:rPr lang="en-US" sz="4000" b="1" dirty="0">
                <a:latin typeface="Comic Sans MS" panose="030F0702030302020204" pitchFamily="66" charset="0"/>
              </a:rPr>
              <a:t> (PASAL 90 UU 6/2014)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9E06ED9-CA95-49D5-AC53-716356EFD571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AF4A3FB3-63BD-45D7-A9C2-4BC900B82CC1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1A33E8B9-CBA2-42D0-85FA-8FB07DD22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9F66F8E-B56B-4AB3-9A62-D866F6DEB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526" y="4258101"/>
            <a:ext cx="3348474" cy="22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2B8D928-4F48-4702-9DF9-1F47E4D9309B}"/>
              </a:ext>
            </a:extLst>
          </p:cNvPr>
          <p:cNvSpPr/>
          <p:nvPr/>
        </p:nvSpPr>
        <p:spPr>
          <a:xfrm>
            <a:off x="1170709" y="1138443"/>
            <a:ext cx="98505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3600" b="1" dirty="0">
                <a:latin typeface="Arial Rounded MT Bold" panose="020F0704030504030204" pitchFamily="34" charset="0"/>
                <a:ea typeface="Cooper Black" charset="0"/>
                <a:cs typeface="Cooper Black" charset="0"/>
              </a:rPr>
              <a:t>PAYUNG HUKUM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88A893D-ECC6-492C-B7AF-061FABB87D7E}"/>
              </a:ext>
            </a:extLst>
          </p:cNvPr>
          <p:cNvSpPr txBox="1"/>
          <p:nvPr/>
        </p:nvSpPr>
        <p:spPr>
          <a:xfrm>
            <a:off x="1170709" y="2162510"/>
            <a:ext cx="10587035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627063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PERATURAN PRESIDEN</a:t>
            </a:r>
          </a:p>
          <a:p>
            <a:pPr marL="627063" indent="-627063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KEPUTUSAN PRESIDEN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15CA304-C03A-45F4-91A9-8CB6F116B0AA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78E9C473-99D5-4E56-9F3E-0CF1CBD1491A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F8B83DD-B9FE-4863-A318-CF4863410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7542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F9DBCA13-39A4-460C-A73F-EC10396B188D}"/>
              </a:ext>
            </a:extLst>
          </p:cNvPr>
          <p:cNvGrpSpPr/>
          <p:nvPr/>
        </p:nvGrpSpPr>
        <p:grpSpPr>
          <a:xfrm>
            <a:off x="1111745" y="1163770"/>
            <a:ext cx="9968510" cy="5283876"/>
            <a:chOff x="1715173" y="595726"/>
            <a:chExt cx="9968510" cy="5283876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1E895FEB-452C-4C19-A01F-591B067A985B}"/>
                </a:ext>
              </a:extLst>
            </p:cNvPr>
            <p:cNvSpPr txBox="1"/>
            <p:nvPr/>
          </p:nvSpPr>
          <p:spPr>
            <a:xfrm>
              <a:off x="9221645" y="2443074"/>
              <a:ext cx="2462038" cy="165308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none" lIns="113102" tIns="56551" rIns="113102" bIns="56551" rtlCol="0">
              <a:spAutoFit/>
            </a:bodyPr>
            <a:lstStyle/>
            <a:p>
              <a:pPr algn="ctr"/>
              <a:r>
                <a:rPr lang="en-US" sz="2500" dirty="0" err="1">
                  <a:latin typeface="Arial Rounded MT Bold" pitchFamily="34" charset="0"/>
                </a:rPr>
                <a:t>Nawa</a:t>
              </a:r>
              <a:r>
                <a:rPr lang="en-US" sz="2500" dirty="0">
                  <a:latin typeface="Arial Rounded MT Bold" pitchFamily="34" charset="0"/>
                </a:rPr>
                <a:t> </a:t>
              </a:r>
              <a:r>
                <a:rPr lang="en-US" sz="2500" dirty="0" err="1">
                  <a:latin typeface="Arial Rounded MT Bold" pitchFamily="34" charset="0"/>
                </a:rPr>
                <a:t>Cita</a:t>
              </a:r>
              <a:endParaRPr lang="en-US" sz="2500" dirty="0">
                <a:latin typeface="Arial Rounded MT Bold" pitchFamily="34" charset="0"/>
              </a:endParaRPr>
            </a:p>
            <a:p>
              <a:pPr algn="ctr"/>
              <a:r>
                <a:rPr lang="en-US" sz="2500" dirty="0">
                  <a:latin typeface="Arial Rounded MT Bold" pitchFamily="34" charset="0"/>
                </a:rPr>
                <a:t>Pembangunan</a:t>
              </a:r>
            </a:p>
            <a:p>
              <a:pPr algn="ctr"/>
              <a:r>
                <a:rPr lang="en-US" sz="2500" dirty="0">
                  <a:latin typeface="Arial Rounded MT Bold" pitchFamily="34" charset="0"/>
                </a:rPr>
                <a:t>Indonesia</a:t>
              </a: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berhasil</a:t>
              </a:r>
              <a:endParaRPr lang="en-US" sz="2500" dirty="0">
                <a:latin typeface="Arial Rounded MT Bold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1500ED85-8EED-457A-83E7-98FF3A30D8A7}"/>
                </a:ext>
              </a:extLst>
            </p:cNvPr>
            <p:cNvSpPr/>
            <p:nvPr/>
          </p:nvSpPr>
          <p:spPr>
            <a:xfrm>
              <a:off x="1715173" y="2601341"/>
              <a:ext cx="2812787" cy="1653089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txBody>
            <a:bodyPr wrap="square" lIns="113102" tIns="56551" rIns="113102" bIns="56551">
              <a:spAutoFit/>
            </a:bodyPr>
            <a:lstStyle/>
            <a:p>
              <a:pPr lvl="0" algn="ctr"/>
              <a:r>
                <a:rPr lang="en-AU" sz="2500" dirty="0" err="1">
                  <a:latin typeface="Arial Rounded MT Bold" pitchFamily="34" charset="0"/>
                  <a:cs typeface="Arial" pitchFamily="34" charset="0"/>
                </a:rPr>
                <a:t>Kebijakan</a:t>
              </a:r>
              <a:endParaRPr lang="en-AU" sz="2500" dirty="0">
                <a:latin typeface="Arial Rounded MT Bold" pitchFamily="34" charset="0"/>
                <a:cs typeface="Arial" pitchFamily="34" charset="0"/>
              </a:endParaRPr>
            </a:p>
            <a:p>
              <a:pPr lvl="0" algn="ctr"/>
              <a:r>
                <a:rPr lang="en-AU" sz="2500" dirty="0" err="1">
                  <a:latin typeface="Arial Rounded MT Bold" pitchFamily="34" charset="0"/>
                  <a:cs typeface="Arial" pitchFamily="34" charset="0"/>
                </a:rPr>
                <a:t>Pengembangan</a:t>
              </a:r>
              <a:r>
                <a:rPr lang="en-AU" sz="2500" dirty="0">
                  <a:latin typeface="Arial Rounded MT Bold" pitchFamily="34" charset="0"/>
                  <a:cs typeface="Arial" pitchFamily="34" charset="0"/>
                </a:rPr>
                <a:t> </a:t>
              </a:r>
              <a:r>
                <a:rPr lang="en-AU" sz="2500" dirty="0" err="1">
                  <a:latin typeface="Arial Rounded MT Bold" pitchFamily="34" charset="0"/>
                  <a:cs typeface="Arial" pitchFamily="34" charset="0"/>
                </a:rPr>
                <a:t>dan</a:t>
              </a:r>
              <a:r>
                <a:rPr lang="en-AU" sz="2500" dirty="0">
                  <a:latin typeface="Arial Rounded MT Bold" pitchFamily="34" charset="0"/>
                  <a:cs typeface="Arial" pitchFamily="34" charset="0"/>
                </a:rPr>
                <a:t> </a:t>
              </a:r>
              <a:r>
                <a:rPr lang="en-AU" sz="2500" dirty="0" err="1">
                  <a:latin typeface="Arial Rounded MT Bold" pitchFamily="34" charset="0"/>
                  <a:cs typeface="Arial" pitchFamily="34" charset="0"/>
                </a:rPr>
                <a:t>Penguatan</a:t>
              </a:r>
              <a:r>
                <a:rPr lang="en-AU" sz="2500" dirty="0">
                  <a:latin typeface="Arial Rounded MT Bold" pitchFamily="34" charset="0"/>
                  <a:cs typeface="Arial" pitchFamily="34" charset="0"/>
                </a:rPr>
                <a:t> </a:t>
              </a:r>
            </a:p>
            <a:p>
              <a:pPr lvl="0" algn="ctr"/>
              <a:r>
                <a:rPr lang="en-AU" sz="2500" dirty="0" err="1">
                  <a:latin typeface="Arial Rounded MT Bold" pitchFamily="34" charset="0"/>
                  <a:cs typeface="Arial" pitchFamily="34" charset="0"/>
                </a:rPr>
                <a:t>BUMDes</a:t>
              </a:r>
              <a:r>
                <a:rPr lang="en-AU" sz="2500" dirty="0">
                  <a:latin typeface="Arial Rounded MT Bold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B755C115-5682-4321-A515-BD7143EB8E00}"/>
                </a:ext>
              </a:extLst>
            </p:cNvPr>
            <p:cNvSpPr txBox="1"/>
            <p:nvPr/>
          </p:nvSpPr>
          <p:spPr>
            <a:xfrm>
              <a:off x="5422663" y="595726"/>
              <a:ext cx="2462494" cy="134531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lIns="113102" tIns="56551" rIns="113102" bIns="56551" rtlCol="0">
              <a:spAutoFit/>
            </a:bodyPr>
            <a:lstStyle/>
            <a:p>
              <a:pPr algn="ctr"/>
              <a:r>
                <a:rPr lang="en-US" sz="2500" dirty="0" err="1">
                  <a:latin typeface="Arial Rounded MT Bold" pitchFamily="34" charset="0"/>
                </a:rPr>
                <a:t>BUMDes</a:t>
              </a:r>
              <a:r>
                <a:rPr lang="en-US" sz="2500" dirty="0">
                  <a:latin typeface="Arial Rounded MT Bold" pitchFamily="34" charset="0"/>
                </a:rPr>
                <a:t> </a:t>
              </a: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Maju</a:t>
              </a:r>
              <a:r>
                <a:rPr lang="en-US" sz="2500" dirty="0">
                  <a:latin typeface="Arial Rounded MT Bold" pitchFamily="34" charset="0"/>
                </a:rPr>
                <a:t> Dan </a:t>
              </a: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Berkemban</a:t>
              </a:r>
              <a:r>
                <a:rPr lang="en-US" sz="3000" dirty="0" err="1">
                  <a:latin typeface="Arial Rounded MT Bold" pitchFamily="34" charset="0"/>
                </a:rPr>
                <a:t>g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341B0416-A02E-44DC-900E-4A5CAAE45E3B}"/>
                </a:ext>
              </a:extLst>
            </p:cNvPr>
            <p:cNvSpPr txBox="1"/>
            <p:nvPr/>
          </p:nvSpPr>
          <p:spPr>
            <a:xfrm>
              <a:off x="5434915" y="2598646"/>
              <a:ext cx="2437992" cy="12683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none" lIns="113102" tIns="56551" rIns="113102" bIns="56551" rtlCol="0">
              <a:spAutoFit/>
            </a:bodyPr>
            <a:lstStyle/>
            <a:p>
              <a:pPr algn="ctr"/>
              <a:r>
                <a:rPr lang="en-US" sz="2500" dirty="0" err="1">
                  <a:latin typeface="Arial Rounded MT Bold" pitchFamily="34" charset="0"/>
                </a:rPr>
                <a:t>Pertumbuhan</a:t>
              </a:r>
              <a:endParaRPr lang="en-US" sz="2500" dirty="0">
                <a:latin typeface="Arial Rounded MT Bold" pitchFamily="34" charset="0"/>
              </a:endParaRP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Ekonomi</a:t>
              </a:r>
              <a:r>
                <a:rPr lang="en-US" sz="2500" dirty="0">
                  <a:latin typeface="Arial Rounded MT Bold" pitchFamily="34" charset="0"/>
                </a:rPr>
                <a:t> </a:t>
              </a:r>
              <a:r>
                <a:rPr lang="en-US" sz="2500" dirty="0" err="1">
                  <a:latin typeface="Arial Rounded MT Bold" pitchFamily="34" charset="0"/>
                </a:rPr>
                <a:t>Desa</a:t>
              </a:r>
              <a:endParaRPr lang="en-US" sz="2500" dirty="0">
                <a:latin typeface="Arial Rounded MT Bold" pitchFamily="34" charset="0"/>
              </a:endParaRP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Meningkat</a:t>
              </a:r>
              <a:endParaRPr lang="en-US" sz="2500" dirty="0">
                <a:latin typeface="Arial Rounded MT Bold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995B32E3-8FD8-493D-BBD3-A9A8CE3A8B9E}"/>
                </a:ext>
              </a:extLst>
            </p:cNvPr>
            <p:cNvSpPr txBox="1"/>
            <p:nvPr/>
          </p:nvSpPr>
          <p:spPr>
            <a:xfrm>
              <a:off x="5422663" y="4611233"/>
              <a:ext cx="2462494" cy="12683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square" lIns="113102" tIns="56551" rIns="113102" bIns="56551" rtlCol="0">
              <a:spAutoFit/>
            </a:bodyPr>
            <a:lstStyle/>
            <a:p>
              <a:pPr algn="ctr"/>
              <a:r>
                <a:rPr lang="en-US" sz="2500" dirty="0" err="1">
                  <a:latin typeface="Arial Rounded MT Bold" pitchFamily="34" charset="0"/>
                </a:rPr>
                <a:t>Masyarakat</a:t>
              </a:r>
              <a:endParaRPr lang="en-US" sz="2500" dirty="0">
                <a:latin typeface="Arial Rounded MT Bold" pitchFamily="34" charset="0"/>
              </a:endParaRPr>
            </a:p>
            <a:p>
              <a:pPr algn="ctr"/>
              <a:r>
                <a:rPr lang="en-US" sz="2500" dirty="0" err="1">
                  <a:latin typeface="Arial Rounded MT Bold" pitchFamily="34" charset="0"/>
                </a:rPr>
                <a:t>Desa</a:t>
              </a:r>
              <a:endParaRPr lang="en-US" sz="2500" dirty="0">
                <a:latin typeface="Arial Rounded MT Bold" pitchFamily="34" charset="0"/>
              </a:endParaRPr>
            </a:p>
            <a:p>
              <a:pPr algn="ctr"/>
              <a:r>
                <a:rPr lang="en-US" sz="2500" dirty="0">
                  <a:latin typeface="Arial Rounded MT Bold" pitchFamily="34" charset="0"/>
                </a:rPr>
                <a:t>Sejahtera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D4D919DE-0169-4D51-938D-D0A66D9F2D01}"/>
                </a:ext>
              </a:extLst>
            </p:cNvPr>
            <p:cNvCxnSpPr/>
            <p:nvPr/>
          </p:nvCxnSpPr>
          <p:spPr>
            <a:xfrm>
              <a:off x="8513979" y="1320886"/>
              <a:ext cx="6325" cy="388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1FF5AA7C-79AF-4EFB-8873-45E17C0E4FA3}"/>
                </a:ext>
              </a:extLst>
            </p:cNvPr>
            <p:cNvCxnSpPr/>
            <p:nvPr/>
          </p:nvCxnSpPr>
          <p:spPr>
            <a:xfrm>
              <a:off x="4890900" y="1242056"/>
              <a:ext cx="0" cy="39988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CA9D30F4-5EE4-43DC-B2AF-2D1FBC057438}"/>
                </a:ext>
              </a:extLst>
            </p:cNvPr>
            <p:cNvCxnSpPr/>
            <p:nvPr/>
          </p:nvCxnSpPr>
          <p:spPr>
            <a:xfrm>
              <a:off x="4618695" y="3212573"/>
              <a:ext cx="803968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B1AB6DF6-2980-41BD-999B-ACAC1726F4EA}"/>
                </a:ext>
              </a:extLst>
            </p:cNvPr>
            <p:cNvCxnSpPr/>
            <p:nvPr/>
          </p:nvCxnSpPr>
          <p:spPr>
            <a:xfrm>
              <a:off x="7988541" y="5219564"/>
              <a:ext cx="531762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489E003C-990B-4660-AAA9-63F1BDA29511}"/>
                </a:ext>
              </a:extLst>
            </p:cNvPr>
            <p:cNvCxnSpPr/>
            <p:nvPr/>
          </p:nvCxnSpPr>
          <p:spPr>
            <a:xfrm>
              <a:off x="7988542" y="3255113"/>
              <a:ext cx="1166907" cy="4984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5E4D3157-40D7-4747-AF28-ABD87C74ABB8}"/>
                </a:ext>
              </a:extLst>
            </p:cNvPr>
            <p:cNvCxnSpPr/>
            <p:nvPr/>
          </p:nvCxnSpPr>
          <p:spPr>
            <a:xfrm>
              <a:off x="7975893" y="1320886"/>
              <a:ext cx="531762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9D458319-2A45-4A4D-BA51-A142F18E1014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40" name="Rectangle 39">
              <a:extLst>
                <a:ext uri="{FF2B5EF4-FFF2-40B4-BE49-F238E27FC236}">
                  <a16:creationId xmlns="" xmlns:a16="http://schemas.microsoft.com/office/drawing/2014/main" id="{8D6064CF-17A9-48A1-B439-706A968D4A8F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="" xmlns:a16="http://schemas.microsoft.com/office/drawing/2014/main" id="{822668AD-C41F-41A5-A49F-BB0A46BF7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5BF43F4A-40A3-487B-A8D6-B34DBE5C8CAB}"/>
              </a:ext>
            </a:extLst>
          </p:cNvPr>
          <p:cNvCxnSpPr>
            <a:endCxn id="29" idx="1"/>
          </p:cNvCxnSpPr>
          <p:nvPr/>
        </p:nvCxnSpPr>
        <p:spPr>
          <a:xfrm>
            <a:off x="4287472" y="1810100"/>
            <a:ext cx="531763" cy="26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7A8AE766-7EBB-4BA3-8E07-57CD6EACC74B}"/>
              </a:ext>
            </a:extLst>
          </p:cNvPr>
          <p:cNvCxnSpPr/>
          <p:nvPr/>
        </p:nvCxnSpPr>
        <p:spPr>
          <a:xfrm>
            <a:off x="4299724" y="5833718"/>
            <a:ext cx="531763" cy="26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60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www.banjirpelanggan.com/wp-content/uploads/2014/12/bisnispla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187" y="2848971"/>
            <a:ext cx="4616246" cy="3436374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" name="Group 1"/>
          <p:cNvGrpSpPr/>
          <p:nvPr/>
        </p:nvGrpSpPr>
        <p:grpSpPr>
          <a:xfrm>
            <a:off x="1844878" y="808114"/>
            <a:ext cx="9678255" cy="3938561"/>
            <a:chOff x="1613151" y="1412776"/>
            <a:chExt cx="9371159" cy="3938561"/>
          </a:xfrm>
        </p:grpSpPr>
        <p:sp>
          <p:nvSpPr>
            <p:cNvPr id="12" name="Rectangle 11"/>
            <p:cNvSpPr/>
            <p:nvPr/>
          </p:nvSpPr>
          <p:spPr>
            <a:xfrm>
              <a:off x="2074027" y="1412776"/>
              <a:ext cx="4608766" cy="1057473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 defTabSz="914318"/>
              <a:r>
                <a:rPr lang="en-US" sz="4500" dirty="0">
                  <a:ln>
                    <a:solidFill>
                      <a:prstClr val="black"/>
                    </a:solidFill>
                  </a:ln>
                  <a:latin typeface="Stencil Std" pitchFamily="82" charset="0"/>
                </a:rPr>
                <a:t>Road Map </a:t>
              </a:r>
              <a:endParaRPr lang="id-ID" sz="4500" dirty="0">
                <a:ln>
                  <a:solidFill>
                    <a:prstClr val="black"/>
                  </a:solidFill>
                </a:ln>
                <a:latin typeface="Stencil Std" pitchFamily="8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13151" y="2492896"/>
              <a:ext cx="8855569" cy="720080"/>
            </a:xfrm>
            <a:prstGeom prst="rect">
              <a:avLst/>
            </a:prstGeom>
            <a:no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defTabSz="914318"/>
              <a:r>
                <a:rPr lang="id-ID" sz="3200" dirty="0">
                  <a:ln w="18415" cmpd="sng">
                    <a:solidFill>
                      <a:srgbClr val="FF0000"/>
                    </a:solidFill>
                    <a:prstDash val="solid"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ras Bold ITC" pitchFamily="34" charset="0"/>
                </a:rPr>
                <a:t>PENGEMBANGAN DAN PENGUATAN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05056" y="4243341"/>
              <a:ext cx="4400625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318"/>
              <a:r>
                <a:rPr lang="id-ID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2019</a:t>
              </a:r>
              <a:r>
                <a:rPr lang="en-US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 </a:t>
              </a:r>
              <a:r>
                <a:rPr lang="id-ID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-</a:t>
              </a:r>
              <a:r>
                <a:rPr lang="en-US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 </a:t>
              </a:r>
              <a:r>
                <a:rPr lang="id-ID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20</a:t>
              </a:r>
              <a:r>
                <a:rPr lang="en-US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2</a:t>
              </a:r>
              <a:r>
                <a:rPr lang="id-ID" sz="5400" b="1" dirty="0">
                  <a:ln w="18000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Eras Bold ITC" pitchFamily="34" charset="0"/>
                </a:rPr>
                <a:t>4</a:t>
              </a:r>
              <a:r>
                <a:rPr lang="en-US" sz="6600" b="1" dirty="0">
                  <a:ln w="12700">
                    <a:solidFill>
                      <a:srgbClr val="FF0000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Eras Bold ITC" pitchFamily="34" charset="0"/>
                </a:rPr>
                <a:t> </a:t>
              </a:r>
              <a:endParaRPr lang="id-ID" sz="66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ras Bold IT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61041" y="3284984"/>
              <a:ext cx="5223269" cy="1152129"/>
            </a:xfrm>
            <a:prstGeom prst="rect">
              <a:avLst/>
            </a:prstGeom>
          </p:spPr>
          <p:txBody>
            <a:bodyPr wrap="square">
              <a:prstTxWarp prst="textPlain">
                <a:avLst/>
              </a:prstTxWarp>
              <a:spAutoFit/>
            </a:bodyPr>
            <a:lstStyle/>
            <a:p>
              <a:pPr algn="ctr" defTabSz="914318"/>
              <a:r>
                <a:rPr lang="en-US" sz="6100" b="1" dirty="0">
                  <a:ln w="12700">
                    <a:solidFill>
                      <a:prstClr val="black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Eras Bold ITC" pitchFamily="34" charset="0"/>
                </a:rPr>
                <a:t>BUMD</a:t>
              </a:r>
              <a:r>
                <a:rPr lang="id-ID" sz="6100" b="1" dirty="0">
                  <a:ln w="12700">
                    <a:solidFill>
                      <a:prstClr val="black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Eras Bold ITC" pitchFamily="34" charset="0"/>
                </a:rPr>
                <a:t>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77887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83E0F13-F74B-4156-BA88-DA408EE0EBA7}"/>
              </a:ext>
            </a:extLst>
          </p:cNvPr>
          <p:cNvSpPr txBox="1">
            <a:spLocks/>
          </p:cNvSpPr>
          <p:nvPr/>
        </p:nvSpPr>
        <p:spPr>
          <a:xfrm>
            <a:off x="766234" y="163802"/>
            <a:ext cx="10659532" cy="15626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ILUSTRASI</a:t>
            </a:r>
            <a:endParaRPr lang="id-ID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BUMDes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PONGGOK SEBAGAI HOLDING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BUMDes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b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SEKABUPATEN KLATEN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1C3D6032-9813-4925-95C5-CC779BE231E3}"/>
              </a:ext>
            </a:extLst>
          </p:cNvPr>
          <p:cNvSpPr txBox="1">
            <a:spLocks/>
          </p:cNvSpPr>
          <p:nvPr/>
        </p:nvSpPr>
        <p:spPr>
          <a:xfrm>
            <a:off x="554183" y="2053389"/>
            <a:ext cx="11324550" cy="43947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/>
              <a:t>MENGAPITALISASI MODAL </a:t>
            </a:r>
            <a:r>
              <a:rPr lang="en-US" sz="4000" dirty="0" err="1"/>
              <a:t>BUMDes</a:t>
            </a:r>
            <a:r>
              <a:rPr lang="en-US" sz="4000" dirty="0"/>
              <a:t> </a:t>
            </a:r>
          </a:p>
          <a:p>
            <a:pPr marL="449263" indent="-449263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Calibri" panose="020F0502020204030204" pitchFamily="34" charset="0"/>
              </a:rPr>
              <a:t>Jumlah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Desa</a:t>
            </a:r>
            <a:r>
              <a:rPr lang="en-US" sz="3600" dirty="0">
                <a:latin typeface="Calibri" panose="020F0502020204030204" pitchFamily="34" charset="0"/>
              </a:rPr>
              <a:t> : </a:t>
            </a:r>
            <a:endParaRPr lang="id-ID" sz="3600" dirty="0">
              <a:latin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id-ID" sz="3600" dirty="0">
                <a:latin typeface="Calibri" panose="020F0502020204030204" pitchFamily="34" charset="0"/>
              </a:rPr>
              <a:t>    </a:t>
            </a:r>
            <a:r>
              <a:rPr lang="en-US" sz="3600" dirty="0">
                <a:latin typeface="Calibri" panose="020F0502020204030204" pitchFamily="34" charset="0"/>
              </a:rPr>
              <a:t>390 </a:t>
            </a:r>
            <a:r>
              <a:rPr lang="en-US" sz="3600" dirty="0" err="1">
                <a:latin typeface="Calibri" panose="020F0502020204030204" pitchFamily="34" charset="0"/>
              </a:rPr>
              <a:t>Desa</a:t>
            </a:r>
            <a:r>
              <a:rPr lang="en-US" sz="3600" dirty="0">
                <a:latin typeface="Calibri" panose="020F0502020204030204" pitchFamily="34" charset="0"/>
              </a:rPr>
              <a:t> + </a:t>
            </a:r>
            <a:r>
              <a:rPr lang="en-US" sz="3600" dirty="0" err="1">
                <a:latin typeface="Calibri" panose="020F0502020204030204" pitchFamily="34" charset="0"/>
              </a:rPr>
              <a:t>Desa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Ponggok</a:t>
            </a:r>
            <a:r>
              <a:rPr lang="en-US" sz="3600" dirty="0">
                <a:latin typeface="Calibri" panose="020F0502020204030204" pitchFamily="34" charset="0"/>
              </a:rPr>
              <a:t> = 391 </a:t>
            </a:r>
            <a:r>
              <a:rPr lang="en-US" sz="3600" dirty="0" err="1">
                <a:latin typeface="Calibri" panose="020F0502020204030204" pitchFamily="34" charset="0"/>
              </a:rPr>
              <a:t>Desa</a:t>
            </a:r>
            <a:endParaRPr lang="en-US" sz="3600" dirty="0">
              <a:latin typeface="Calibri" panose="020F0502020204030204" pitchFamily="34" charset="0"/>
            </a:endParaRPr>
          </a:p>
          <a:p>
            <a:pPr marL="449263" indent="-449263">
              <a:buFont typeface="Wingdings" panose="05000000000000000000" pitchFamily="2" charset="2"/>
              <a:buChar char="Ø"/>
            </a:pPr>
            <a:r>
              <a:rPr lang="en-US" sz="3600" dirty="0">
                <a:latin typeface="Calibri" panose="020F0502020204030204" pitchFamily="34" charset="0"/>
              </a:rPr>
              <a:t>390 </a:t>
            </a:r>
            <a:r>
              <a:rPr lang="en-US" sz="3600" dirty="0" err="1">
                <a:latin typeface="Calibri" panose="020F0502020204030204" pitchFamily="34" charset="0"/>
              </a:rPr>
              <a:t>Desa</a:t>
            </a:r>
            <a:r>
              <a:rPr lang="en-US" sz="3600" dirty="0">
                <a:latin typeface="Calibri" panose="020F0502020204030204" pitchFamily="34" charset="0"/>
              </a:rPr>
              <a:t>/</a:t>
            </a:r>
            <a:r>
              <a:rPr lang="en-US" sz="3600" dirty="0" err="1">
                <a:latin typeface="Calibri" panose="020F0502020204030204" pitchFamily="34" charset="0"/>
              </a:rPr>
              <a:t>BUMDes</a:t>
            </a:r>
            <a:r>
              <a:rPr lang="en-US" sz="3600" dirty="0">
                <a:latin typeface="Calibri" panose="020F0502020204030204" pitchFamily="34" charset="0"/>
              </a:rPr>
              <a:t>           100 JT/TH = 39 M</a:t>
            </a:r>
          </a:p>
          <a:p>
            <a:pPr marL="449263" indent="-449263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Calibri" panose="020F0502020204030204" pitchFamily="34" charset="0"/>
              </a:rPr>
              <a:t>Dalam</a:t>
            </a:r>
            <a:r>
              <a:rPr lang="en-US" sz="3600" dirty="0">
                <a:latin typeface="Calibri" panose="020F0502020204030204" pitchFamily="34" charset="0"/>
              </a:rPr>
              <a:t> 5 </a:t>
            </a:r>
            <a:r>
              <a:rPr lang="en-US" sz="3600" dirty="0" err="1">
                <a:latin typeface="Calibri" panose="020F0502020204030204" pitchFamily="34" charset="0"/>
              </a:rPr>
              <a:t>tahun</a:t>
            </a:r>
            <a:r>
              <a:rPr lang="en-US" sz="3600" dirty="0">
                <a:latin typeface="Calibri" panose="020F0502020204030204" pitchFamily="34" charset="0"/>
              </a:rPr>
              <a:t> = 5 x 39 M = 195 M</a:t>
            </a:r>
          </a:p>
          <a:p>
            <a:endParaRPr lang="en-US" sz="4000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BCB83BA5-4D62-4D74-963D-697C47FCCCD4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01A502C-CC89-4BA8-8318-7908CA19BAE9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17634FDC-31F9-4F98-B97F-DCD88AFCE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148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3A983CB-F127-4073-A721-85F872300CF8}"/>
              </a:ext>
            </a:extLst>
          </p:cNvPr>
          <p:cNvSpPr txBox="1">
            <a:spLocks/>
          </p:cNvSpPr>
          <p:nvPr/>
        </p:nvSpPr>
        <p:spPr>
          <a:xfrm>
            <a:off x="1141331" y="488880"/>
            <a:ext cx="9909338" cy="16585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id-ID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PENGGERAK PEREKONOMIAN DESA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4AB8BE0E-C115-4E21-A3D0-8D83FD02F94F}"/>
              </a:ext>
            </a:extLst>
          </p:cNvPr>
          <p:cNvSpPr txBox="1">
            <a:spLocks/>
          </p:cNvSpPr>
          <p:nvPr/>
        </p:nvSpPr>
        <p:spPr>
          <a:xfrm>
            <a:off x="415637" y="2084739"/>
            <a:ext cx="11055927" cy="50325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168400" indent="-541338">
              <a:buFont typeface="Wingdings" panose="05000000000000000000" pitchFamily="2" charset="2"/>
              <a:buChar char="Ø"/>
            </a:pPr>
            <a:r>
              <a:rPr lang="en-US" sz="3600" dirty="0" err="1"/>
              <a:t>BUMDes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penggerak</a:t>
            </a:r>
            <a:r>
              <a:rPr lang="id-ID" sz="3600" dirty="0"/>
              <a:t> </a:t>
            </a:r>
            <a:r>
              <a:rPr lang="en-US" sz="3600" dirty="0" err="1"/>
              <a:t>perekonomian</a:t>
            </a:r>
            <a:r>
              <a:rPr lang="en-US" sz="3600" dirty="0"/>
              <a:t> </a:t>
            </a:r>
            <a:r>
              <a:rPr lang="en-US" sz="3600" dirty="0" err="1"/>
              <a:t>desa</a:t>
            </a:r>
            <a:r>
              <a:rPr lang="en-US" sz="3600" dirty="0"/>
              <a:t>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pendekatan</a:t>
            </a:r>
            <a:r>
              <a:rPr lang="en-US" sz="3600" dirty="0"/>
              <a:t> </a:t>
            </a:r>
            <a:r>
              <a:rPr lang="en-US" sz="3600" dirty="0" err="1"/>
              <a:t>Desa</a:t>
            </a:r>
            <a:r>
              <a:rPr lang="en-US" sz="3600" dirty="0"/>
              <a:t> (74.910)</a:t>
            </a:r>
            <a:endParaRPr lang="id-ID" sz="3600" dirty="0"/>
          </a:p>
          <a:p>
            <a:pPr marL="1168400" indent="-541338">
              <a:buFont typeface="Wingdings" panose="05000000000000000000" pitchFamily="2" charset="2"/>
              <a:buChar char="Ø"/>
            </a:pPr>
            <a:r>
              <a:rPr lang="en-US" sz="3600" dirty="0" err="1"/>
              <a:t>BUMDes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penggerak</a:t>
            </a:r>
            <a:r>
              <a:rPr lang="en-US" sz="3600" dirty="0"/>
              <a:t> </a:t>
            </a:r>
            <a:r>
              <a:rPr lang="en-US" sz="3600" dirty="0" err="1"/>
              <a:t>perekonomian</a:t>
            </a:r>
            <a:r>
              <a:rPr lang="en-US" sz="3600" dirty="0"/>
              <a:t> </a:t>
            </a:r>
            <a:r>
              <a:rPr lang="en-US" sz="3600" dirty="0" err="1"/>
              <a:t>desa</a:t>
            </a:r>
            <a:r>
              <a:rPr lang="en-US" sz="3600" dirty="0"/>
              <a:t>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pendekatan</a:t>
            </a:r>
            <a:r>
              <a:rPr lang="en-US" sz="3600" dirty="0"/>
              <a:t> </a:t>
            </a:r>
            <a:r>
              <a:rPr lang="en-US" sz="3600" dirty="0" err="1"/>
              <a:t>kewilayahan</a:t>
            </a:r>
            <a:r>
              <a:rPr lang="en-US" sz="3600" dirty="0"/>
              <a:t>/</a:t>
            </a:r>
            <a:r>
              <a:rPr lang="en-US" sz="3600" dirty="0" err="1"/>
              <a:t>daerah</a:t>
            </a:r>
            <a:r>
              <a:rPr lang="en-US" sz="3600" dirty="0"/>
              <a:t> </a:t>
            </a:r>
            <a:r>
              <a:rPr lang="en-US" sz="3600" dirty="0" err="1"/>
              <a:t>otonom</a:t>
            </a:r>
            <a:r>
              <a:rPr lang="en-US" sz="3600" dirty="0"/>
              <a:t> (508)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377A9CD-13D9-46E3-BD0E-21FBDCA3FF56}"/>
              </a:ext>
            </a:extLst>
          </p:cNvPr>
          <p:cNvSpPr/>
          <p:nvPr/>
        </p:nvSpPr>
        <p:spPr>
          <a:xfrm>
            <a:off x="1877291" y="148642"/>
            <a:ext cx="8437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BUMDes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SEBAGAI </a:t>
            </a:r>
            <a:endParaRPr lang="id-ID" sz="3600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AF98FC6-6E83-445E-8C0F-3C0780D6CA30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0E736B4B-8EF7-4970-899A-73689A2003ED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585AA25F-8F4E-4CB2-B578-4BC774C28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489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Y:\Pictures\Bumdes Mengapitalisasi Dana Desa.jpeg">
            <a:extLst>
              <a:ext uri="{FF2B5EF4-FFF2-40B4-BE49-F238E27FC236}">
                <a16:creationId xmlns="" xmlns:a16="http://schemas.microsoft.com/office/drawing/2014/main" id="{E30ADD93-F372-4EC7-BA65-361413347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530" r="30114"/>
          <a:stretch>
            <a:fillRect/>
          </a:stretch>
        </p:blipFill>
        <p:spPr bwMode="auto">
          <a:xfrm>
            <a:off x="930649" y="-24"/>
            <a:ext cx="4175167" cy="6455415"/>
          </a:xfrm>
          <a:prstGeom prst="rect">
            <a:avLst/>
          </a:prstGeom>
          <a:noFill/>
        </p:spPr>
      </p:pic>
      <p:pic>
        <p:nvPicPr>
          <p:cNvPr id="6" name="Picture 2" descr="\\psf\Home\Documents\Endang Basuni 2 tahap Bumdes.tiff">
            <a:extLst>
              <a:ext uri="{FF2B5EF4-FFF2-40B4-BE49-F238E27FC236}">
                <a16:creationId xmlns="" xmlns:a16="http://schemas.microsoft.com/office/drawing/2014/main" id="{E0D09E3B-1588-4C19-AB78-0DFAD53F2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6338" y="133835"/>
            <a:ext cx="3690690" cy="5704868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942C872-BB97-48D2-A549-9BEE285A318C}"/>
              </a:ext>
            </a:extLst>
          </p:cNvPr>
          <p:cNvSpPr/>
          <p:nvPr/>
        </p:nvSpPr>
        <p:spPr>
          <a:xfrm>
            <a:off x="3748476" y="3974988"/>
            <a:ext cx="1350253" cy="2141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rved Up Arrow 6">
            <a:extLst>
              <a:ext uri="{FF2B5EF4-FFF2-40B4-BE49-F238E27FC236}">
                <a16:creationId xmlns="" xmlns:a16="http://schemas.microsoft.com/office/drawing/2014/main" id="{4772C079-41F9-4928-8779-9CF9E1F27CC7}"/>
              </a:ext>
            </a:extLst>
          </p:cNvPr>
          <p:cNvSpPr/>
          <p:nvPr/>
        </p:nvSpPr>
        <p:spPr>
          <a:xfrm rot="21257034">
            <a:off x="4584484" y="5883040"/>
            <a:ext cx="5041960" cy="467391"/>
          </a:xfrm>
          <a:prstGeom prst="curvedUpArrow">
            <a:avLst>
              <a:gd name="adj1" fmla="val 28971"/>
              <a:gd name="adj2" fmla="val 249602"/>
              <a:gd name="adj3" fmla="val 6552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D1C29C6E-0A56-4845-A1CB-30E0922A7B6E}"/>
              </a:ext>
            </a:extLst>
          </p:cNvPr>
          <p:cNvSpPr txBox="1">
            <a:spLocks/>
          </p:cNvSpPr>
          <p:nvPr/>
        </p:nvSpPr>
        <p:spPr>
          <a:xfrm>
            <a:off x="5063806" y="1168975"/>
            <a:ext cx="2832532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latin typeface="+mn-lt"/>
              </a:rPr>
              <a:t>KOMPAS</a:t>
            </a:r>
            <a:r>
              <a:rPr lang="en-US" sz="2800">
                <a:latin typeface="+mn-lt"/>
              </a:rPr>
              <a:t/>
            </a:r>
            <a:br>
              <a:rPr lang="en-US" sz="2800">
                <a:latin typeface="+mn-lt"/>
              </a:rPr>
            </a:br>
            <a:r>
              <a:rPr lang="en-US" sz="2800">
                <a:latin typeface="+mn-lt"/>
              </a:rPr>
              <a:t>16 Mei 2016</a:t>
            </a:r>
            <a:endParaRPr lang="en-US" sz="2800" dirty="0"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B38DAA61-F978-4B58-90AB-FB888F12B83D}"/>
              </a:ext>
            </a:extLst>
          </p:cNvPr>
          <p:cNvGrpSpPr/>
          <p:nvPr/>
        </p:nvGrpSpPr>
        <p:grpSpPr>
          <a:xfrm>
            <a:off x="40944" y="6428839"/>
            <a:ext cx="10081121" cy="523220"/>
            <a:chOff x="40944" y="6428839"/>
            <a:chExt cx="10081121" cy="523220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2C56C9AF-D8BB-4679-82F4-1715AB422485}"/>
                </a:ext>
              </a:extLst>
            </p:cNvPr>
            <p:cNvSpPr/>
            <p:nvPr/>
          </p:nvSpPr>
          <p:spPr>
            <a:xfrm>
              <a:off x="409433" y="6428839"/>
              <a:ext cx="97126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2800" b="1" i="1" dirty="0">
                  <a:latin typeface="Browallia New" panose="020B0604020202020204" pitchFamily="34" charset="-34"/>
                  <a:cs typeface="Browallia New" panose="020B0604020202020204" pitchFamily="34" charset="-34"/>
                </a:rPr>
                <a:t>DIREKTORAT JENDERAL BINA PEMERINTAHAN DESA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ED955BAE-6ACB-4463-93FD-1FB84682A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44" y="6502631"/>
              <a:ext cx="390217" cy="369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5435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825017" y="1132511"/>
            <a:ext cx="10541971" cy="1145021"/>
          </a:xfrm>
        </p:spPr>
        <p:txBody>
          <a:bodyPr vert="horz" lIns="92326" tIns="46163" rIns="92326" bIns="46163" rtlCol="0" anchor="t">
            <a:no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id-ID" sz="2880" b="1" dirty="0">
                <a:solidFill>
                  <a:srgbClr val="0070C0"/>
                </a:solidFill>
                <a:latin typeface="Bradley Hand ITC" pitchFamily="66" charset="0"/>
                <a:cs typeface="Rod" pitchFamily="49" charset="-79"/>
              </a:rPr>
              <a:t>Terima Kasih</a:t>
            </a:r>
            <a:r>
              <a:rPr lang="en-US" sz="2880" b="1" dirty="0">
                <a:solidFill>
                  <a:srgbClr val="0070C0"/>
                </a:solidFill>
                <a:latin typeface="Bradley Hand ITC" pitchFamily="66" charset="0"/>
                <a:cs typeface="Rod" pitchFamily="49" charset="-79"/>
              </a:rPr>
              <a:t> </a:t>
            </a:r>
            <a:r>
              <a:rPr lang="id-ID" sz="2880" b="1" dirty="0">
                <a:solidFill>
                  <a:srgbClr val="0070C0"/>
                </a:solidFill>
                <a:latin typeface="Bradley Hand ITC" pitchFamily="66" charset="0"/>
                <a:cs typeface="Rod" pitchFamily="49" charset="-79"/>
              </a:rPr>
              <a:t>&amp; Selamat Bekerja</a:t>
            </a:r>
            <a:endParaRPr lang="en-US" sz="2880" b="1" dirty="0">
              <a:solidFill>
                <a:srgbClr val="0070C0"/>
              </a:solidFill>
              <a:latin typeface="Bradley Hand ITC" pitchFamily="66" charset="0"/>
              <a:cs typeface="Rod" pitchFamily="49" charset="-79"/>
            </a:endParaRPr>
          </a:p>
          <a:p>
            <a:pPr algn="ctr">
              <a:buNone/>
            </a:pPr>
            <a:r>
              <a:rPr lang="id-ID" sz="2880" b="1" i="1" dirty="0">
                <a:solidFill>
                  <a:srgbClr val="0070C0"/>
                </a:solidFill>
                <a:latin typeface="Bradley Hand ITC" pitchFamily="66" charset="0"/>
                <a:cs typeface="Rod" pitchFamily="49" charset="-79"/>
              </a:rPr>
              <a:t>Thank you and happy working</a:t>
            </a:r>
            <a:endParaRPr lang="id-ID" sz="2880" b="1" dirty="0">
              <a:solidFill>
                <a:srgbClr val="0070C0"/>
              </a:solidFill>
              <a:latin typeface="Bradley Hand ITC" pitchFamily="66" charset="0"/>
              <a:cs typeface="Rod" pitchFamily="49" charset="-79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9792" y="3060262"/>
            <a:ext cx="10129744" cy="863600"/>
          </a:xfrm>
          <a:prstGeom prst="rect">
            <a:avLst/>
          </a:prstGeom>
        </p:spPr>
        <p:txBody>
          <a:bodyPr lIns="92326" tIns="46163" rIns="92326" bIns="46163">
            <a:normAutofit fontScale="92500" lnSpcReduction="20000"/>
          </a:bodyPr>
          <a:lstStyle/>
          <a:p>
            <a:pPr marL="276976" indent="-276976" algn="ctr">
              <a:spcBef>
                <a:spcPts val="586"/>
              </a:spcBef>
              <a:buClr>
                <a:schemeClr val="accent1"/>
              </a:buClr>
              <a:buSzPct val="85000"/>
              <a:defRPr/>
            </a:pPr>
            <a:r>
              <a:rPr lang="en-US" sz="2880" b="1" dirty="0">
                <a:latin typeface="Rod" pitchFamily="49" charset="-79"/>
                <a:cs typeface="Rod" pitchFamily="49" charset="-79"/>
              </a:rPr>
              <a:t>DIREKTORAT FASILITASI </a:t>
            </a:r>
            <a:endParaRPr lang="id-ID" sz="2880" b="1" dirty="0">
              <a:latin typeface="Rod" pitchFamily="49" charset="-79"/>
              <a:cs typeface="Rod" pitchFamily="49" charset="-79"/>
            </a:endParaRPr>
          </a:p>
          <a:p>
            <a:pPr marL="276976" indent="-276976" algn="ctr">
              <a:spcBef>
                <a:spcPts val="586"/>
              </a:spcBef>
              <a:buClr>
                <a:schemeClr val="accent1"/>
              </a:buClr>
              <a:buSzPct val="85000"/>
              <a:defRPr/>
            </a:pPr>
            <a:r>
              <a:rPr lang="en-US" sz="2880" b="1" dirty="0">
                <a:latin typeface="Rod" pitchFamily="49" charset="-79"/>
                <a:cs typeface="Rod" pitchFamily="49" charset="-79"/>
              </a:rPr>
              <a:t>KEUANGAN DAN ASET </a:t>
            </a:r>
            <a:r>
              <a:rPr lang="id-ID" sz="2880" b="1" dirty="0">
                <a:latin typeface="Rod" pitchFamily="49" charset="-79"/>
                <a:cs typeface="Rod" pitchFamily="49" charset="-79"/>
              </a:rPr>
              <a:t>PEMERINTAHAN </a:t>
            </a:r>
            <a:r>
              <a:rPr lang="en-US" sz="2880" b="1" dirty="0">
                <a:latin typeface="Rod" pitchFamily="49" charset="-79"/>
                <a:cs typeface="Rod" pitchFamily="49" charset="-79"/>
              </a:rPr>
              <a:t>DESA</a:t>
            </a:r>
            <a:endParaRPr lang="id-ID" sz="2880" b="1" dirty="0">
              <a:latin typeface="Rod" pitchFamily="49" charset="-79"/>
              <a:cs typeface="Rod" pitchFamily="49" charset="-79"/>
            </a:endParaRPr>
          </a:p>
          <a:p>
            <a:pPr marL="276976" indent="-276976" algn="ctr">
              <a:spcBef>
                <a:spcPts val="586"/>
              </a:spcBef>
              <a:buClr>
                <a:schemeClr val="accent1"/>
              </a:buClr>
              <a:buSzPct val="85000"/>
              <a:defRPr/>
            </a:pPr>
            <a:endParaRPr lang="id-ID" sz="2880" b="1" dirty="0">
              <a:solidFill>
                <a:schemeClr val="bg1"/>
              </a:solidFill>
              <a:latin typeface="Rod" pitchFamily="49" charset="-79"/>
              <a:cs typeface="Rod" pitchFamily="49" charset="-79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9792" y="5949281"/>
            <a:ext cx="10129744" cy="431800"/>
          </a:xfrm>
          <a:prstGeom prst="rect">
            <a:avLst/>
          </a:prstGeom>
        </p:spPr>
        <p:txBody>
          <a:bodyPr lIns="92326" tIns="46163" rIns="92326" bIns="46163">
            <a:noAutofit/>
          </a:bodyPr>
          <a:lstStyle/>
          <a:p>
            <a:pPr marL="276976" indent="-276976" algn="ctr">
              <a:spcBef>
                <a:spcPts val="586"/>
              </a:spcBef>
              <a:buClr>
                <a:schemeClr val="accent1"/>
              </a:buClr>
              <a:buSzPct val="85000"/>
              <a:defRPr/>
            </a:pPr>
            <a:r>
              <a:rPr lang="id-ID" sz="2400" b="1" dirty="0">
                <a:latin typeface="Rod" pitchFamily="49" charset="-79"/>
                <a:cs typeface="Rod" pitchFamily="49" charset="-79"/>
              </a:rPr>
              <a:t>KEMENTERIAN DALAM NEGERI R.I.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99792" y="4365626"/>
            <a:ext cx="10129744" cy="431800"/>
          </a:xfrm>
          <a:prstGeom prst="rect">
            <a:avLst/>
          </a:prstGeom>
        </p:spPr>
        <p:txBody>
          <a:bodyPr lIns="92326" tIns="46163" rIns="92326" bIns="46163">
            <a:noAutofit/>
          </a:bodyPr>
          <a:lstStyle/>
          <a:p>
            <a:pPr marL="276976" indent="-276976" algn="ctr">
              <a:spcBef>
                <a:spcPts val="586"/>
              </a:spcBef>
              <a:buClr>
                <a:schemeClr val="accent1"/>
              </a:buClr>
              <a:buSzPct val="85000"/>
              <a:defRPr/>
            </a:pPr>
            <a:r>
              <a:rPr lang="en-US" sz="2880" b="1" dirty="0">
                <a:latin typeface="Rod" pitchFamily="49" charset="-79"/>
                <a:cs typeface="Rod" pitchFamily="49" charset="-79"/>
              </a:rPr>
              <a:t>DIREKTORAT</a:t>
            </a:r>
            <a:r>
              <a:rPr lang="id-ID" sz="2880" b="1" dirty="0">
                <a:latin typeface="Rod" pitchFamily="49" charset="-79"/>
                <a:cs typeface="Rod" pitchFamily="49" charset="-79"/>
              </a:rPr>
              <a:t> JENDERAL</a:t>
            </a:r>
            <a:r>
              <a:rPr lang="en-US" sz="2880" b="1" dirty="0">
                <a:latin typeface="Rod" pitchFamily="49" charset="-79"/>
                <a:cs typeface="Rod" pitchFamily="49" charset="-79"/>
              </a:rPr>
              <a:t> BINA PEMERINTAHAN DESA</a:t>
            </a:r>
            <a:endParaRPr lang="id-ID" sz="2880" b="1" dirty="0">
              <a:latin typeface="Rod" pitchFamily="49" charset="-79"/>
              <a:cs typeface="Rod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856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allAtOnce"/>
      <p:bldP spid="4" grpId="0" build="allAtOnce"/>
      <p:bldP spid="5" grpId="0" build="allAtOnce"/>
      <p:bldP spid="6" grpId="0" build="allAtOnce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966</TotalTime>
  <Words>1537</Words>
  <Application>Microsoft Office PowerPoint</Application>
  <PresentationFormat>Custom</PresentationFormat>
  <Paragraphs>232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LATAR BELAKANG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Kausalitas Aset Desa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Alif Adlehyde</dc:creator>
  <cp:lastModifiedBy>MEITY</cp:lastModifiedBy>
  <cp:revision>115</cp:revision>
  <cp:lastPrinted>2018-04-20T02:20:07Z</cp:lastPrinted>
  <dcterms:created xsi:type="dcterms:W3CDTF">2018-02-19T05:06:41Z</dcterms:created>
  <dcterms:modified xsi:type="dcterms:W3CDTF">2018-11-23T16:07:35Z</dcterms:modified>
</cp:coreProperties>
</file>