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Default Extension="png" ContentType="image/png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charts/chart10.xml" ContentType="application/vnd.openxmlformats-officedocument.drawingml.char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s/slide38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diagrams/colors1.xml" ContentType="application/vnd.openxmlformats-officedocument.drawingml.diagramColors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charts/chart12.xml" ContentType="application/vnd.openxmlformats-officedocument.drawingml.chart+xml"/>
  <Override PartName="/ppt/charts/chart6.xml" ContentType="application/vnd.openxmlformats-officedocument.drawingml.char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charts/chart7.xml" ContentType="application/vnd.openxmlformats-officedocument.drawingml.char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charts/chart14.xml" ContentType="application/vnd.openxmlformats-officedocument.drawingml.chart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diagrams/layout2.xml" ContentType="application/vnd.openxmlformats-officedocument.drawingml.diagramLayout+xml"/>
  <Default Extension="gif" ContentType="image/gif"/>
  <Override PartName="/ppt/slideLayouts/slideLayout99.xml" ContentType="application/vnd.openxmlformats-officedocument.presentationml.slideLayout+xml"/>
  <Override PartName="/ppt/charts/chart4.xml" ContentType="application/vnd.openxmlformats-officedocument.drawingml.chart+xml"/>
  <Override PartName="/ppt/handoutMasters/handoutMaster1.xml" ContentType="application/vnd.openxmlformats-officedocument.presentationml.handoutMaster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  <p:sldMasterId id="2147483744" r:id="rId3"/>
    <p:sldMasterId id="2147483756" r:id="rId4"/>
    <p:sldMasterId id="2147483768" r:id="rId5"/>
    <p:sldMasterId id="2147483780" r:id="rId6"/>
    <p:sldMasterId id="2147483792" r:id="rId7"/>
    <p:sldMasterId id="2147483804" r:id="rId8"/>
    <p:sldMasterId id="2147483816" r:id="rId9"/>
    <p:sldMasterId id="2147483828" r:id="rId10"/>
    <p:sldMasterId id="2147483840" r:id="rId11"/>
    <p:sldMasterId id="2147483852" r:id="rId12"/>
    <p:sldMasterId id="2147483864" r:id="rId13"/>
    <p:sldMasterId id="2147483876" r:id="rId14"/>
    <p:sldMasterId id="2147483888" r:id="rId15"/>
    <p:sldMasterId id="2147483924" r:id="rId16"/>
  </p:sldMasterIdLst>
  <p:notesMasterIdLst>
    <p:notesMasterId r:id="rId65"/>
  </p:notesMasterIdLst>
  <p:handoutMasterIdLst>
    <p:handoutMasterId r:id="rId66"/>
  </p:handoutMasterIdLst>
  <p:sldIdLst>
    <p:sldId id="316" r:id="rId17"/>
    <p:sldId id="318" r:id="rId18"/>
    <p:sldId id="319" r:id="rId19"/>
    <p:sldId id="320" r:id="rId20"/>
    <p:sldId id="322" r:id="rId21"/>
    <p:sldId id="321" r:id="rId22"/>
    <p:sldId id="323" r:id="rId23"/>
    <p:sldId id="257" r:id="rId24"/>
    <p:sldId id="263" r:id="rId25"/>
    <p:sldId id="258" r:id="rId26"/>
    <p:sldId id="315" r:id="rId27"/>
    <p:sldId id="301" r:id="rId28"/>
    <p:sldId id="303" r:id="rId29"/>
    <p:sldId id="302" r:id="rId30"/>
    <p:sldId id="304" r:id="rId31"/>
    <p:sldId id="274" r:id="rId32"/>
    <p:sldId id="275" r:id="rId33"/>
    <p:sldId id="306" r:id="rId34"/>
    <p:sldId id="291" r:id="rId35"/>
    <p:sldId id="292" r:id="rId36"/>
    <p:sldId id="276" r:id="rId37"/>
    <p:sldId id="277" r:id="rId38"/>
    <p:sldId id="278" r:id="rId39"/>
    <p:sldId id="290" r:id="rId40"/>
    <p:sldId id="279" r:id="rId41"/>
    <p:sldId id="293" r:id="rId42"/>
    <p:sldId id="294" r:id="rId43"/>
    <p:sldId id="295" r:id="rId44"/>
    <p:sldId id="308" r:id="rId45"/>
    <p:sldId id="280" r:id="rId46"/>
    <p:sldId id="281" r:id="rId47"/>
    <p:sldId id="296" r:id="rId48"/>
    <p:sldId id="309" r:id="rId49"/>
    <p:sldId id="282" r:id="rId50"/>
    <p:sldId id="283" r:id="rId51"/>
    <p:sldId id="284" r:id="rId52"/>
    <p:sldId id="297" r:id="rId53"/>
    <p:sldId id="298" r:id="rId54"/>
    <p:sldId id="310" r:id="rId55"/>
    <p:sldId id="285" r:id="rId56"/>
    <p:sldId id="286" r:id="rId57"/>
    <p:sldId id="299" r:id="rId58"/>
    <p:sldId id="311" r:id="rId59"/>
    <p:sldId id="287" r:id="rId60"/>
    <p:sldId id="288" r:id="rId61"/>
    <p:sldId id="300" r:id="rId62"/>
    <p:sldId id="313" r:id="rId63"/>
    <p:sldId id="271" r:id="rId64"/>
  </p:sldIdLst>
  <p:sldSz cx="9906000" cy="6858000" type="A4"/>
  <p:notesSz cx="9947275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DB2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92" autoAdjust="0"/>
    <p:restoredTop sz="81900" autoAdjust="0"/>
  </p:normalViewPr>
  <p:slideViewPr>
    <p:cSldViewPr>
      <p:cViewPr>
        <p:scale>
          <a:sx n="73" d="100"/>
          <a:sy n="73" d="100"/>
        </p:scale>
        <p:origin x="-1050" y="1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63" Type="http://schemas.openxmlformats.org/officeDocument/2006/relationships/slide" Target="slides/slide47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61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presProps" Target="presProps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lang="id-ID">
                <a:solidFill>
                  <a:schemeClr val="bg1"/>
                </a:solidFill>
              </a:defRPr>
            </a:pPr>
            <a:r>
              <a:rPr lang="id-ID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Matriks</a:t>
            </a:r>
          </a:p>
          <a:p>
            <a:pPr>
              <a:defRPr lang="id-ID">
                <a:solidFill>
                  <a:schemeClr val="bg1"/>
                </a:solidFill>
              </a:defRPr>
            </a:pPr>
            <a:r>
              <a:rPr lang="id-ID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Jumlah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Desa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dan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Kelurahan</a:t>
            </a:r>
            <a:endParaRPr lang="en-U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c:rich>
      </c:tx>
      <c:layout/>
    </c:title>
    <c:view3D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Desa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cmpd="sng"/>
          </c:spPr>
          <c:cat>
            <c:strRef>
              <c:f>Sheet1!$A$2:$A$8</c:f>
              <c:strCache>
                <c:ptCount val="7"/>
                <c:pt idx="0">
                  <c:v>DKI JAKARTA</c:v>
                </c:pt>
                <c:pt idx="1">
                  <c:v>JAWA BARAT</c:v>
                </c:pt>
                <c:pt idx="2">
                  <c:v>JAWA TENGAH</c:v>
                </c:pt>
                <c:pt idx="3">
                  <c:v>D.I.Y</c:v>
                </c:pt>
                <c:pt idx="4">
                  <c:v>JAWA TIMUR</c:v>
                </c:pt>
                <c:pt idx="5">
                  <c:v>BANTEN</c:v>
                </c:pt>
                <c:pt idx="6">
                  <c:v>BALI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5312</c:v>
                </c:pt>
                <c:pt idx="2">
                  <c:v>7809</c:v>
                </c:pt>
                <c:pt idx="3">
                  <c:v>392</c:v>
                </c:pt>
                <c:pt idx="4">
                  <c:v>7724</c:v>
                </c:pt>
                <c:pt idx="5">
                  <c:v>1238</c:v>
                </c:pt>
                <c:pt idx="6">
                  <c:v>636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Kelurahan</c:v>
                </c:pt>
              </c:strCache>
            </c:strRef>
          </c:tx>
          <c:cat>
            <c:strRef>
              <c:f>Sheet1!$A$2:$A$8</c:f>
              <c:strCache>
                <c:ptCount val="7"/>
                <c:pt idx="0">
                  <c:v>DKI JAKARTA</c:v>
                </c:pt>
                <c:pt idx="1">
                  <c:v>JAWA BARAT</c:v>
                </c:pt>
                <c:pt idx="2">
                  <c:v>JAWA TENGAH</c:v>
                </c:pt>
                <c:pt idx="3">
                  <c:v>D.I.Y</c:v>
                </c:pt>
                <c:pt idx="4">
                  <c:v>JAWA TIMUR</c:v>
                </c:pt>
                <c:pt idx="5">
                  <c:v>BANTEN</c:v>
                </c:pt>
                <c:pt idx="6">
                  <c:v>BALI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267</c:v>
                </c:pt>
                <c:pt idx="1">
                  <c:v>645</c:v>
                </c:pt>
                <c:pt idx="2">
                  <c:v>750</c:v>
                </c:pt>
                <c:pt idx="3">
                  <c:v>45</c:v>
                </c:pt>
                <c:pt idx="4">
                  <c:v>777</c:v>
                </c:pt>
                <c:pt idx="5">
                  <c:v>313</c:v>
                </c:pt>
                <c:pt idx="6">
                  <c:v>80</c:v>
                </c:pt>
              </c:numCache>
            </c:numRef>
          </c:val>
        </c:ser>
        <c:shape val="cylinder"/>
        <c:axId val="161967488"/>
        <c:axId val="161965952"/>
        <c:axId val="0"/>
      </c:bar3DChart>
      <c:valAx>
        <c:axId val="16196595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id-ID">
                <a:solidFill>
                  <a:schemeClr val="bg1"/>
                </a:solidFill>
              </a:defRPr>
            </a:pPr>
            <a:endParaRPr lang="en-US"/>
          </a:p>
        </c:txPr>
        <c:crossAx val="161967488"/>
        <c:crosses val="autoZero"/>
        <c:crossBetween val="between"/>
      </c:valAx>
      <c:catAx>
        <c:axId val="161967488"/>
        <c:scaling>
          <c:orientation val="minMax"/>
        </c:scaling>
        <c:axPos val="b"/>
        <c:tickLblPos val="nextTo"/>
        <c:txPr>
          <a:bodyPr/>
          <a:lstStyle/>
          <a:p>
            <a:pPr>
              <a:defRPr lang="id-ID" sz="1300" baseline="0">
                <a:solidFill>
                  <a:schemeClr val="bg1"/>
                </a:solidFill>
              </a:defRPr>
            </a:pPr>
            <a:endParaRPr lang="en-US"/>
          </a:p>
        </c:txPr>
        <c:crossAx val="161965952"/>
        <c:crosses val="autoZero"/>
        <c:auto val="1"/>
        <c:lblAlgn val="ctr"/>
        <c:lblOffset val="100"/>
      </c:catAx>
    </c:plotArea>
    <c:legend>
      <c:legendPos val="r"/>
      <c:legendEntry>
        <c:idx val="0"/>
        <c:txPr>
          <a:bodyPr/>
          <a:lstStyle/>
          <a:p>
            <a:pPr>
              <a:defRPr sz="1000" b="1" baseline="0">
                <a:solidFill>
                  <a:schemeClr val="accent6">
                    <a:lumMod val="75000"/>
                  </a:schemeClr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80410487751531379"/>
          <c:y val="0.62618197394373065"/>
          <c:w val="9.3117344706911728E-2"/>
          <c:h val="8.0368278933952264E-2"/>
        </c:manualLayout>
      </c:layout>
      <c:txPr>
        <a:bodyPr/>
        <a:lstStyle/>
        <a:p>
          <a:pPr>
            <a:defRPr lang="id-ID" sz="1000" b="1" baseline="0">
              <a:solidFill>
                <a:schemeClr val="accent6">
                  <a:lumMod val="75000"/>
                </a:schemeClr>
              </a:solidFill>
            </a:defRPr>
          </a:pPr>
          <a:endParaRPr lang="en-US"/>
        </a:p>
      </c:txPr>
    </c:legend>
    <c:plotVisOnly val="1"/>
    <c:dispBlanksAs val="gap"/>
  </c:chart>
  <c:spPr>
    <a:solidFill>
      <a:schemeClr val="accent4">
        <a:lumMod val="50000"/>
      </a:schemeClr>
    </a:solidFill>
  </c:spPr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4"/>
  <c:chart>
    <c:title>
      <c:tx>
        <c:rich>
          <a:bodyPr/>
          <a:lstStyle/>
          <a:p>
            <a:pPr>
              <a:defRPr lang="id-ID">
                <a:solidFill>
                  <a:schemeClr val="bg1"/>
                </a:solidFill>
              </a:defRPr>
            </a:pPr>
            <a:r>
              <a:rPr lang="id-ID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Matriks</a:t>
            </a:r>
          </a:p>
          <a:p>
            <a:pPr>
              <a:defRPr lang="id-ID">
                <a:solidFill>
                  <a:schemeClr val="bg1"/>
                </a:solidFill>
              </a:defRPr>
            </a:pPr>
            <a:r>
              <a:rPr lang="id-ID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Input Data Evaluasi Perkembangan Desa</a:t>
            </a:r>
            <a:endParaRPr lang="id-ID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c:rich>
      </c:tx>
      <c:layout>
        <c:manualLayout>
          <c:xMode val="edge"/>
          <c:yMode val="edge"/>
          <c:x val="0.27410586559866668"/>
          <c:y val="0"/>
        </c:manualLayout>
      </c:layout>
    </c:title>
    <c:view3D>
      <c:rotX val="10"/>
      <c:perspective val="30"/>
    </c:view3D>
    <c:plotArea>
      <c:layout>
        <c:manualLayout>
          <c:layoutTarget val="inner"/>
          <c:xMode val="edge"/>
          <c:yMode val="edge"/>
          <c:x val="0.10484689413823273"/>
          <c:y val="0.21527175542530946"/>
          <c:w val="0.87817779721979594"/>
          <c:h val="0.5836737949470604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Prosentase Data Desa Sudah Entry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rgbClr val="FF0000"/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Pt>
            <c:idx val="4"/>
            <c:spPr>
              <a:solidFill>
                <a:srgbClr val="FF0000"/>
              </a:solidFill>
            </c:spPr>
          </c:dPt>
          <c:dPt>
            <c:idx val="5"/>
            <c:spPr>
              <a:solidFill>
                <a:srgbClr val="FF0000"/>
              </a:solidFill>
            </c:spPr>
          </c:dPt>
          <c:dPt>
            <c:idx val="6"/>
            <c:spPr>
              <a:solidFill>
                <a:srgbClr val="FF0000"/>
              </a:solidFill>
            </c:spPr>
          </c:dPt>
          <c:cat>
            <c:strRef>
              <c:f>Sheet1!$A$2:$A$9</c:f>
              <c:strCache>
                <c:ptCount val="7"/>
                <c:pt idx="0">
                  <c:v>DKI JAKARTA</c:v>
                </c:pt>
                <c:pt idx="1">
                  <c:v>JAWA BARAT</c:v>
                </c:pt>
                <c:pt idx="2">
                  <c:v>JAWA TENGAH</c:v>
                </c:pt>
                <c:pt idx="3">
                  <c:v>D.I.Y</c:v>
                </c:pt>
                <c:pt idx="4">
                  <c:v>JAWA TIMUR</c:v>
                </c:pt>
                <c:pt idx="5">
                  <c:v>BANTEN</c:v>
                </c:pt>
                <c:pt idx="6">
                  <c:v>BALI</c:v>
                </c:pt>
              </c:strCache>
            </c:strRef>
          </c:cat>
          <c:val>
            <c:numRef>
              <c:f>Sheet1!$B$2:$B$9</c:f>
              <c:numCache>
                <c:formatCode>0.00%</c:formatCode>
                <c:ptCount val="8"/>
                <c:pt idx="0" formatCode="0%">
                  <c:v>0</c:v>
                </c:pt>
                <c:pt idx="1">
                  <c:v>0.94460000000000011</c:v>
                </c:pt>
                <c:pt idx="2">
                  <c:v>0.27890000000000004</c:v>
                </c:pt>
                <c:pt idx="3">
                  <c:v>0.97440000000000004</c:v>
                </c:pt>
                <c:pt idx="4">
                  <c:v>0.38450000000000006</c:v>
                </c:pt>
                <c:pt idx="5">
                  <c:v>0.82140000000000002</c:v>
                </c:pt>
                <c:pt idx="6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Prosentase Data Desa Belum Entry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dPt>
            <c:idx val="0"/>
            <c:spPr>
              <a:solidFill>
                <a:srgbClr val="00B05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00B050"/>
              </a:solidFill>
            </c:spPr>
          </c:dPt>
          <c:dPt>
            <c:idx val="3"/>
            <c:spPr>
              <a:solidFill>
                <a:srgbClr val="00B050"/>
              </a:solidFill>
            </c:spPr>
          </c:dPt>
          <c:dPt>
            <c:idx val="4"/>
            <c:spPr>
              <a:solidFill>
                <a:srgbClr val="00B050"/>
              </a:solidFill>
            </c:spPr>
          </c:dPt>
          <c:dPt>
            <c:idx val="5"/>
            <c:spPr>
              <a:solidFill>
                <a:srgbClr val="00B050"/>
              </a:solidFill>
            </c:spPr>
          </c:dPt>
          <c:dPt>
            <c:idx val="6"/>
            <c:spPr>
              <a:solidFill>
                <a:srgbClr val="00B050"/>
              </a:solidFill>
            </c:spPr>
          </c:dPt>
          <c:cat>
            <c:strRef>
              <c:f>Sheet1!$A$2:$A$9</c:f>
              <c:strCache>
                <c:ptCount val="7"/>
                <c:pt idx="0">
                  <c:v>DKI JAKARTA</c:v>
                </c:pt>
                <c:pt idx="1">
                  <c:v>JAWA BARAT</c:v>
                </c:pt>
                <c:pt idx="2">
                  <c:v>JAWA TENGAH</c:v>
                </c:pt>
                <c:pt idx="3">
                  <c:v>D.I.Y</c:v>
                </c:pt>
                <c:pt idx="4">
                  <c:v>JAWA TIMUR</c:v>
                </c:pt>
                <c:pt idx="5">
                  <c:v>BANTEN</c:v>
                </c:pt>
                <c:pt idx="6">
                  <c:v>BALI</c:v>
                </c:pt>
              </c:strCache>
            </c:strRef>
          </c:cat>
          <c:val>
            <c:numRef>
              <c:f>Sheet1!$C$2:$C$9</c:f>
              <c:numCache>
                <c:formatCode>0.00%</c:formatCode>
                <c:ptCount val="8"/>
                <c:pt idx="0" formatCode="0%">
                  <c:v>1</c:v>
                </c:pt>
                <c:pt idx="1">
                  <c:v>5.5400000000000005E-2</c:v>
                </c:pt>
                <c:pt idx="2">
                  <c:v>0.72110000000000007</c:v>
                </c:pt>
                <c:pt idx="3">
                  <c:v>2.5600000000000005E-2</c:v>
                </c:pt>
                <c:pt idx="4">
                  <c:v>0.61550000000000005</c:v>
                </c:pt>
                <c:pt idx="5">
                  <c:v>0.17860000000000001</c:v>
                </c:pt>
                <c:pt idx="6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Prosentase Data Kelurahan Sudah Entry</c:v>
                </c:pt>
              </c:strCache>
            </c:strRef>
          </c:tx>
          <c:dPt>
            <c:idx val="0"/>
            <c:spPr>
              <a:solidFill>
                <a:srgbClr val="0070C0"/>
              </a:solidFill>
            </c:spPr>
          </c:dPt>
          <c:dPt>
            <c:idx val="1"/>
            <c:spPr>
              <a:solidFill>
                <a:srgbClr val="0070C0"/>
              </a:solidFill>
            </c:spPr>
          </c:dPt>
          <c:dPt>
            <c:idx val="2"/>
            <c:spPr>
              <a:solidFill>
                <a:srgbClr val="0070C0"/>
              </a:solidFill>
            </c:spPr>
          </c:dPt>
          <c:dPt>
            <c:idx val="4"/>
            <c:spPr>
              <a:solidFill>
                <a:srgbClr val="0070C0"/>
              </a:solidFill>
            </c:spPr>
          </c:dPt>
          <c:dPt>
            <c:idx val="5"/>
            <c:spPr>
              <a:solidFill>
                <a:srgbClr val="0070C0"/>
              </a:solidFill>
            </c:spPr>
          </c:dPt>
          <c:dPt>
            <c:idx val="6"/>
            <c:spPr>
              <a:solidFill>
                <a:srgbClr val="0070C0"/>
              </a:solidFill>
            </c:spPr>
          </c:dPt>
          <c:cat>
            <c:strRef>
              <c:f>Sheet1!$A$2:$A$9</c:f>
              <c:strCache>
                <c:ptCount val="7"/>
                <c:pt idx="0">
                  <c:v>DKI JAKARTA</c:v>
                </c:pt>
                <c:pt idx="1">
                  <c:v>JAWA BARAT</c:v>
                </c:pt>
                <c:pt idx="2">
                  <c:v>JAWA TENGAH</c:v>
                </c:pt>
                <c:pt idx="3">
                  <c:v>D.I.Y</c:v>
                </c:pt>
                <c:pt idx="4">
                  <c:v>JAWA TIMUR</c:v>
                </c:pt>
                <c:pt idx="5">
                  <c:v>BANTEN</c:v>
                </c:pt>
                <c:pt idx="6">
                  <c:v>BALI</c:v>
                </c:pt>
              </c:strCache>
            </c:strRef>
          </c:cat>
          <c:val>
            <c:numRef>
              <c:f>Sheet1!$D$2:$D$9</c:f>
              <c:numCache>
                <c:formatCode>0.00%</c:formatCode>
                <c:ptCount val="8"/>
                <c:pt idx="0" formatCode="0%">
                  <c:v>0</c:v>
                </c:pt>
                <c:pt idx="1">
                  <c:v>0.3287000000000001</c:v>
                </c:pt>
                <c:pt idx="2" formatCode="0%">
                  <c:v>0.17200000000000001</c:v>
                </c:pt>
                <c:pt idx="3" formatCode="0%">
                  <c:v>1</c:v>
                </c:pt>
                <c:pt idx="4" formatCode="0%">
                  <c:v>9.6500000000000016E-2</c:v>
                </c:pt>
                <c:pt idx="5" formatCode="0%">
                  <c:v>0</c:v>
                </c:pt>
                <c:pt idx="6" formatCode="0%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Prosentase Data Kelurahan Belum Entry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cat>
            <c:strRef>
              <c:f>Sheet1!$A$2:$A$9</c:f>
              <c:strCache>
                <c:ptCount val="7"/>
                <c:pt idx="0">
                  <c:v>DKI JAKARTA</c:v>
                </c:pt>
                <c:pt idx="1">
                  <c:v>JAWA BARAT</c:v>
                </c:pt>
                <c:pt idx="2">
                  <c:v>JAWA TENGAH</c:v>
                </c:pt>
                <c:pt idx="3">
                  <c:v>D.I.Y</c:v>
                </c:pt>
                <c:pt idx="4">
                  <c:v>JAWA TIMUR</c:v>
                </c:pt>
                <c:pt idx="5">
                  <c:v>BANTEN</c:v>
                </c:pt>
                <c:pt idx="6">
                  <c:v>BALI</c:v>
                </c:pt>
              </c:strCache>
            </c:strRef>
          </c:cat>
          <c:val>
            <c:numRef>
              <c:f>Sheet1!$E$2:$E$9</c:f>
              <c:numCache>
                <c:formatCode>0.00%</c:formatCode>
                <c:ptCount val="8"/>
                <c:pt idx="0" formatCode="0%">
                  <c:v>1</c:v>
                </c:pt>
                <c:pt idx="1">
                  <c:v>0.67130000000000012</c:v>
                </c:pt>
                <c:pt idx="2">
                  <c:v>0.82800000000000007</c:v>
                </c:pt>
                <c:pt idx="3" formatCode="0%">
                  <c:v>0</c:v>
                </c:pt>
                <c:pt idx="4">
                  <c:v>0.90349999999999997</c:v>
                </c:pt>
                <c:pt idx="5" formatCode="0%">
                  <c:v>1</c:v>
                </c:pt>
                <c:pt idx="6" formatCode="0%">
                  <c:v>1</c:v>
                </c:pt>
              </c:numCache>
            </c:numRef>
          </c:val>
        </c:ser>
        <c:shape val="cylinder"/>
        <c:axId val="162486144"/>
        <c:axId val="162487680"/>
        <c:axId val="0"/>
      </c:bar3DChart>
      <c:catAx>
        <c:axId val="162486144"/>
        <c:scaling>
          <c:orientation val="minMax"/>
        </c:scaling>
        <c:axPos val="b"/>
        <c:tickLblPos val="nextTo"/>
        <c:spPr>
          <a:solidFill>
            <a:srgbClr val="C00000"/>
          </a:solidFill>
        </c:spPr>
        <c:txPr>
          <a:bodyPr/>
          <a:lstStyle/>
          <a:p>
            <a:pPr>
              <a:defRPr lang="id-ID" sz="1200" baseline="0">
                <a:solidFill>
                  <a:schemeClr val="tx1"/>
                </a:solidFill>
              </a:defRPr>
            </a:pPr>
            <a:endParaRPr lang="en-US"/>
          </a:p>
        </c:txPr>
        <c:crossAx val="162487680"/>
        <c:crosses val="autoZero"/>
        <c:auto val="1"/>
        <c:lblAlgn val="ctr"/>
        <c:lblOffset val="100"/>
      </c:catAx>
      <c:valAx>
        <c:axId val="162487680"/>
        <c:scaling>
          <c:orientation val="minMax"/>
        </c:scaling>
        <c:axPos val="l"/>
        <c:majorGridlines>
          <c:spPr>
            <a:ln>
              <a:solidFill>
                <a:schemeClr val="accent1"/>
              </a:solidFill>
            </a:ln>
            <a:effectLst>
              <a:outerShdw blurRad="50800" dist="50800" dir="5400000" algn="ctr" rotWithShape="0">
                <a:schemeClr val="bg2">
                  <a:lumMod val="75000"/>
                </a:schemeClr>
              </a:outerShdw>
            </a:effectLst>
          </c:spPr>
        </c:majorGridlines>
        <c:numFmt formatCode="0%" sourceLinked="1"/>
        <c:tickLblPos val="nextTo"/>
        <c:txPr>
          <a:bodyPr/>
          <a:lstStyle/>
          <a:p>
            <a:pPr>
              <a:defRPr lang="id-ID" sz="1500" baseline="0">
                <a:solidFill>
                  <a:schemeClr val="tx1"/>
                </a:solidFill>
              </a:defRPr>
            </a:pPr>
            <a:endParaRPr lang="en-US"/>
          </a:p>
        </c:txPr>
        <c:crossAx val="162486144"/>
        <c:crosses val="autoZero"/>
        <c:crossBetween val="between"/>
      </c:valAx>
    </c:plotArea>
    <c:plotVisOnly val="1"/>
    <c:dispBlanksAs val="gap"/>
  </c:chart>
  <c:spPr>
    <a:scene3d>
      <a:camera prst="orthographicFront"/>
      <a:lightRig rig="threePt" dir="t"/>
    </a:scene3d>
    <a:sp3d prstMaterial="metal"/>
  </c:spPr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otX val="10"/>
      <c:rotY val="0"/>
      <c:perspective val="20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Cepat Berkembang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Sheet1!$A$2:$A$8</c:f>
              <c:strCache>
                <c:ptCount val="7"/>
                <c:pt idx="0">
                  <c:v>DKI Jakarta</c:v>
                </c:pt>
                <c:pt idx="1">
                  <c:v>Jawa Barat</c:v>
                </c:pt>
                <c:pt idx="2">
                  <c:v>Jawa Tengah</c:v>
                </c:pt>
                <c:pt idx="3">
                  <c:v>D.I. Yogyakarta</c:v>
                </c:pt>
                <c:pt idx="4">
                  <c:v>Jawa Timur</c:v>
                </c:pt>
                <c:pt idx="5">
                  <c:v>Banten</c:v>
                </c:pt>
                <c:pt idx="6">
                  <c:v>Bali 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1031</c:v>
                </c:pt>
                <c:pt idx="2">
                  <c:v>126</c:v>
                </c:pt>
                <c:pt idx="3">
                  <c:v>170</c:v>
                </c:pt>
                <c:pt idx="4">
                  <c:v>411</c:v>
                </c:pt>
                <c:pt idx="5">
                  <c:v>179</c:v>
                </c:pt>
                <c:pt idx="6">
                  <c:v>158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Berkembang</c:v>
                </c:pt>
              </c:strCache>
            </c:strRef>
          </c:tx>
          <c:cat>
            <c:strRef>
              <c:f>Sheet1!$A$2:$A$8</c:f>
              <c:strCache>
                <c:ptCount val="7"/>
                <c:pt idx="0">
                  <c:v>DKI Jakarta</c:v>
                </c:pt>
                <c:pt idx="1">
                  <c:v>Jawa Barat</c:v>
                </c:pt>
                <c:pt idx="2">
                  <c:v>Jawa Tengah</c:v>
                </c:pt>
                <c:pt idx="3">
                  <c:v>D.I. Yogyakarta</c:v>
                </c:pt>
                <c:pt idx="4">
                  <c:v>Jawa Timur</c:v>
                </c:pt>
                <c:pt idx="5">
                  <c:v>Banten</c:v>
                </c:pt>
                <c:pt idx="6">
                  <c:v>Bali 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3628</c:v>
                </c:pt>
                <c:pt idx="2">
                  <c:v>1534</c:v>
                </c:pt>
                <c:pt idx="3">
                  <c:v>209</c:v>
                </c:pt>
                <c:pt idx="4" formatCode="#,##0">
                  <c:v>1636</c:v>
                </c:pt>
                <c:pt idx="5">
                  <c:v>766</c:v>
                </c:pt>
                <c:pt idx="6">
                  <c:v>171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Kurang Berkembang 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cat>
            <c:strRef>
              <c:f>Sheet1!$A$2:$A$8</c:f>
              <c:strCache>
                <c:ptCount val="7"/>
                <c:pt idx="0">
                  <c:v>DKI Jakarta</c:v>
                </c:pt>
                <c:pt idx="1">
                  <c:v>Jawa Barat</c:v>
                </c:pt>
                <c:pt idx="2">
                  <c:v>Jawa Tengah</c:v>
                </c:pt>
                <c:pt idx="3">
                  <c:v>D.I. Yogyakarta</c:v>
                </c:pt>
                <c:pt idx="4">
                  <c:v>Jawa Timur</c:v>
                </c:pt>
                <c:pt idx="5">
                  <c:v>Banten</c:v>
                </c:pt>
                <c:pt idx="6">
                  <c:v>Bali 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359</c:v>
                </c:pt>
                <c:pt idx="2">
                  <c:v>91</c:v>
                </c:pt>
                <c:pt idx="3">
                  <c:v>3</c:v>
                </c:pt>
                <c:pt idx="4">
                  <c:v>374</c:v>
                </c:pt>
                <c:pt idx="5">
                  <c:v>72</c:v>
                </c:pt>
                <c:pt idx="6">
                  <c:v>0</c:v>
                </c:pt>
              </c:numCache>
            </c:numRef>
          </c:val>
        </c:ser>
        <c:shape val="cylinder"/>
        <c:axId val="166808576"/>
        <c:axId val="166810368"/>
        <c:axId val="0"/>
      </c:bar3DChart>
      <c:catAx>
        <c:axId val="166808576"/>
        <c:scaling>
          <c:orientation val="minMax"/>
        </c:scaling>
        <c:axPos val="b"/>
        <c:tickLblPos val="nextTo"/>
        <c:spPr>
          <a:noFill/>
        </c:spPr>
        <c:txPr>
          <a:bodyPr/>
          <a:lstStyle/>
          <a:p>
            <a:pPr>
              <a:defRPr lang="id-ID" sz="1500" baseline="0">
                <a:solidFill>
                  <a:srgbClr val="C00000"/>
                </a:solidFill>
              </a:defRPr>
            </a:pPr>
            <a:endParaRPr lang="en-US"/>
          </a:p>
        </c:txPr>
        <c:crossAx val="166810368"/>
        <c:crosses val="autoZero"/>
        <c:auto val="1"/>
        <c:lblAlgn val="ctr"/>
        <c:lblOffset val="100"/>
      </c:catAx>
      <c:valAx>
        <c:axId val="16681036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id-ID" baseline="0">
                <a:solidFill>
                  <a:schemeClr val="tx1"/>
                </a:solidFill>
              </a:defRPr>
            </a:pPr>
            <a:endParaRPr lang="en-US"/>
          </a:p>
        </c:txPr>
        <c:crossAx val="16680857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lang="id-ID" sz="1200" baseline="0">
                <a:solidFill>
                  <a:schemeClr val="bg1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lang="id-ID" sz="1200" baseline="0">
                <a:solidFill>
                  <a:schemeClr val="bg1"/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lang="id-ID" sz="1200" baseline="0">
                <a:solidFill>
                  <a:schemeClr val="bg1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73803760790617023"/>
          <c:y val="0.8324257803055507"/>
          <c:w val="0.17940737334482926"/>
          <c:h val="0.15305846545949664"/>
        </c:manualLayout>
      </c:layout>
      <c:txPr>
        <a:bodyPr/>
        <a:lstStyle/>
        <a:p>
          <a:pPr>
            <a:defRPr lang="id-ID" sz="1200" baseline="0">
              <a:solidFill>
                <a:schemeClr val="bg2"/>
              </a:solidFill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Cepat Berkembang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Sheet1!$A$2:$A$8</c:f>
              <c:strCache>
                <c:ptCount val="7"/>
                <c:pt idx="0">
                  <c:v>DKI Jakarta</c:v>
                </c:pt>
                <c:pt idx="1">
                  <c:v>Jawa Barat</c:v>
                </c:pt>
                <c:pt idx="2">
                  <c:v>Jawa Tengah</c:v>
                </c:pt>
                <c:pt idx="3">
                  <c:v>D.I. Yogyakarta</c:v>
                </c:pt>
                <c:pt idx="4">
                  <c:v>Jawa Timur</c:v>
                </c:pt>
                <c:pt idx="5">
                  <c:v>Banten</c:v>
                </c:pt>
                <c:pt idx="6">
                  <c:v>Bali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101</c:v>
                </c:pt>
                <c:pt idx="2">
                  <c:v>58</c:v>
                </c:pt>
                <c:pt idx="3">
                  <c:v>41</c:v>
                </c:pt>
                <c:pt idx="4">
                  <c:v>39</c:v>
                </c:pt>
                <c:pt idx="5">
                  <c:v>0</c:v>
                </c:pt>
                <c:pt idx="6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Berkembang</c:v>
                </c:pt>
              </c:strCache>
            </c:strRef>
          </c:tx>
          <c:cat>
            <c:strRef>
              <c:f>Sheet1!$A$2:$A$8</c:f>
              <c:strCache>
                <c:ptCount val="7"/>
                <c:pt idx="0">
                  <c:v>DKI Jakarta</c:v>
                </c:pt>
                <c:pt idx="1">
                  <c:v>Jawa Barat</c:v>
                </c:pt>
                <c:pt idx="2">
                  <c:v>Jawa Tengah</c:v>
                </c:pt>
                <c:pt idx="3">
                  <c:v>D.I. Yogyakarta</c:v>
                </c:pt>
                <c:pt idx="4">
                  <c:v>Jawa Timur</c:v>
                </c:pt>
                <c:pt idx="5">
                  <c:v>Banten</c:v>
                </c:pt>
                <c:pt idx="6">
                  <c:v>Bali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107</c:v>
                </c:pt>
                <c:pt idx="2">
                  <c:v>71</c:v>
                </c:pt>
                <c:pt idx="3">
                  <c:v>5</c:v>
                </c:pt>
                <c:pt idx="4">
                  <c:v>31</c:v>
                </c:pt>
                <c:pt idx="5">
                  <c:v>0</c:v>
                </c:pt>
                <c:pt idx="6">
                  <c:v>17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Kurang Berkembang 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cat>
            <c:strRef>
              <c:f>Sheet1!$A$2:$A$8</c:f>
              <c:strCache>
                <c:ptCount val="7"/>
                <c:pt idx="0">
                  <c:v>DKI Jakarta</c:v>
                </c:pt>
                <c:pt idx="1">
                  <c:v>Jawa Barat</c:v>
                </c:pt>
                <c:pt idx="2">
                  <c:v>Jawa Tengah</c:v>
                </c:pt>
                <c:pt idx="3">
                  <c:v>D.I. Yogyakarta</c:v>
                </c:pt>
                <c:pt idx="4">
                  <c:v>Jawa Timur</c:v>
                </c:pt>
                <c:pt idx="5">
                  <c:v>Banten</c:v>
                </c:pt>
                <c:pt idx="6">
                  <c:v>Bali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shape val="cylinder"/>
        <c:axId val="168163584"/>
        <c:axId val="168165376"/>
        <c:axId val="0"/>
      </c:bar3DChart>
      <c:catAx>
        <c:axId val="168163584"/>
        <c:scaling>
          <c:orientation val="minMax"/>
        </c:scaling>
        <c:axPos val="b"/>
        <c:tickLblPos val="nextTo"/>
        <c:txPr>
          <a:bodyPr/>
          <a:lstStyle/>
          <a:p>
            <a:pPr>
              <a:defRPr lang="id-ID" sz="1500" baseline="0">
                <a:solidFill>
                  <a:schemeClr val="accent4">
                    <a:lumMod val="75000"/>
                  </a:schemeClr>
                </a:solidFill>
              </a:defRPr>
            </a:pPr>
            <a:endParaRPr lang="en-US"/>
          </a:p>
        </c:txPr>
        <c:crossAx val="168165376"/>
        <c:crosses val="autoZero"/>
        <c:auto val="1"/>
        <c:lblAlgn val="ctr"/>
        <c:lblOffset val="100"/>
      </c:catAx>
      <c:valAx>
        <c:axId val="16816537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id-ID" baseline="0">
                <a:solidFill>
                  <a:schemeClr val="accent2">
                    <a:lumMod val="50000"/>
                  </a:schemeClr>
                </a:solidFill>
              </a:defRPr>
            </a:pPr>
            <a:endParaRPr lang="en-US"/>
          </a:p>
        </c:txPr>
        <c:crossAx val="1681635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799687409978292"/>
          <c:y val="0.78826451771653538"/>
          <c:w val="0.19642014150683887"/>
          <c:h val="0.16321114269632908"/>
        </c:manualLayout>
      </c:layout>
      <c:txPr>
        <a:bodyPr/>
        <a:lstStyle/>
        <a:p>
          <a:pPr>
            <a:defRPr lang="id-ID" sz="1200" baseline="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otX val="0"/>
      <c:rAngAx val="1"/>
    </c:view3D>
    <c:plotArea>
      <c:layout>
        <c:manualLayout>
          <c:layoutTarget val="inner"/>
          <c:xMode val="edge"/>
          <c:yMode val="edge"/>
          <c:x val="9.3764982502187982E-2"/>
          <c:y val="2.0347185768445609E-2"/>
          <c:w val="0.80182731846019628"/>
          <c:h val="0.8005250801983087"/>
        </c:manualLayout>
      </c:layout>
      <c:bar3DChart>
        <c:barDir val="col"/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Cepat Berkembang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Sheet1!$A$2:$A$28</c:f>
              <c:strCache>
                <c:ptCount val="27"/>
                <c:pt idx="0">
                  <c:v>Kab. Sukabumi </c:v>
                </c:pt>
                <c:pt idx="1">
                  <c:v>Kab. Bandung </c:v>
                </c:pt>
                <c:pt idx="2">
                  <c:v>Kab. Garut </c:v>
                </c:pt>
                <c:pt idx="3">
                  <c:v>Kab. Tasikmalaya </c:v>
                </c:pt>
                <c:pt idx="4">
                  <c:v>Kab. Kuningan </c:v>
                </c:pt>
                <c:pt idx="5">
                  <c:v>Kab. Cirebon </c:v>
                </c:pt>
                <c:pt idx="6">
                  <c:v>kab. Majalengka </c:v>
                </c:pt>
                <c:pt idx="7">
                  <c:v>Kab. Sumedang </c:v>
                </c:pt>
                <c:pt idx="8">
                  <c:v>Kab. Subang </c:v>
                </c:pt>
                <c:pt idx="9">
                  <c:v>Kab. Purwakarta </c:v>
                </c:pt>
                <c:pt idx="10">
                  <c:v>Kab. Karawang </c:v>
                </c:pt>
                <c:pt idx="11">
                  <c:v>Kab. Bekasi </c:v>
                </c:pt>
                <c:pt idx="12">
                  <c:v>Kota. Cimahi </c:v>
                </c:pt>
                <c:pt idx="13">
                  <c:v>Kota. Tasikmalaya </c:v>
                </c:pt>
                <c:pt idx="14">
                  <c:v>Kab. Bogor </c:v>
                </c:pt>
                <c:pt idx="15">
                  <c:v>Kab. Cianjur </c:v>
                </c:pt>
                <c:pt idx="16">
                  <c:v>Kab. Ciamis </c:v>
                </c:pt>
                <c:pt idx="17">
                  <c:v>Kab. Indramayu </c:v>
                </c:pt>
                <c:pt idx="18">
                  <c:v>Kab. Bandung Barat </c:v>
                </c:pt>
                <c:pt idx="19">
                  <c:v>Kab. Pangandaran </c:v>
                </c:pt>
                <c:pt idx="20">
                  <c:v>Kota. Bogor </c:v>
                </c:pt>
                <c:pt idx="21">
                  <c:v>Kota. Bandung </c:v>
                </c:pt>
                <c:pt idx="22">
                  <c:v>Kota. Bekasi </c:v>
                </c:pt>
                <c:pt idx="23">
                  <c:v>Kota. Depok </c:v>
                </c:pt>
                <c:pt idx="24">
                  <c:v>Kota. Banjar </c:v>
                </c:pt>
                <c:pt idx="25">
                  <c:v>Kota. Cirebon </c:v>
                </c:pt>
                <c:pt idx="26">
                  <c:v>Kota. Sukabumi 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16</c:v>
                </c:pt>
                <c:pt idx="1">
                  <c:v>43</c:v>
                </c:pt>
                <c:pt idx="2">
                  <c:v>94</c:v>
                </c:pt>
                <c:pt idx="3">
                  <c:v>23</c:v>
                </c:pt>
                <c:pt idx="4">
                  <c:v>32</c:v>
                </c:pt>
                <c:pt idx="5">
                  <c:v>398</c:v>
                </c:pt>
                <c:pt idx="6">
                  <c:v>20</c:v>
                </c:pt>
                <c:pt idx="7">
                  <c:v>69</c:v>
                </c:pt>
                <c:pt idx="8">
                  <c:v>21</c:v>
                </c:pt>
                <c:pt idx="9">
                  <c:v>0</c:v>
                </c:pt>
                <c:pt idx="10">
                  <c:v>4</c:v>
                </c:pt>
                <c:pt idx="11">
                  <c:v>3</c:v>
                </c:pt>
                <c:pt idx="12">
                  <c:v>7</c:v>
                </c:pt>
                <c:pt idx="13">
                  <c:v>15</c:v>
                </c:pt>
                <c:pt idx="14">
                  <c:v>37</c:v>
                </c:pt>
                <c:pt idx="15">
                  <c:v>93</c:v>
                </c:pt>
                <c:pt idx="16">
                  <c:v>116</c:v>
                </c:pt>
                <c:pt idx="17">
                  <c:v>25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15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Berkembang</c:v>
                </c:pt>
              </c:strCache>
            </c:strRef>
          </c:tx>
          <c:cat>
            <c:strRef>
              <c:f>Sheet1!$A$2:$A$28</c:f>
              <c:strCache>
                <c:ptCount val="27"/>
                <c:pt idx="0">
                  <c:v>Kab. Sukabumi </c:v>
                </c:pt>
                <c:pt idx="1">
                  <c:v>Kab. Bandung </c:v>
                </c:pt>
                <c:pt idx="2">
                  <c:v>Kab. Garut </c:v>
                </c:pt>
                <c:pt idx="3">
                  <c:v>Kab. Tasikmalaya </c:v>
                </c:pt>
                <c:pt idx="4">
                  <c:v>Kab. Kuningan </c:v>
                </c:pt>
                <c:pt idx="5">
                  <c:v>Kab. Cirebon </c:v>
                </c:pt>
                <c:pt idx="6">
                  <c:v>kab. Majalengka </c:v>
                </c:pt>
                <c:pt idx="7">
                  <c:v>Kab. Sumedang </c:v>
                </c:pt>
                <c:pt idx="8">
                  <c:v>Kab. Subang </c:v>
                </c:pt>
                <c:pt idx="9">
                  <c:v>Kab. Purwakarta </c:v>
                </c:pt>
                <c:pt idx="10">
                  <c:v>Kab. Karawang </c:v>
                </c:pt>
                <c:pt idx="11">
                  <c:v>Kab. Bekasi </c:v>
                </c:pt>
                <c:pt idx="12">
                  <c:v>Kota. Cimahi </c:v>
                </c:pt>
                <c:pt idx="13">
                  <c:v>Kota. Tasikmalaya </c:v>
                </c:pt>
                <c:pt idx="14">
                  <c:v>Kab. Bogor </c:v>
                </c:pt>
                <c:pt idx="15">
                  <c:v>Kab. Cianjur </c:v>
                </c:pt>
                <c:pt idx="16">
                  <c:v>Kab. Ciamis </c:v>
                </c:pt>
                <c:pt idx="17">
                  <c:v>Kab. Indramayu </c:v>
                </c:pt>
                <c:pt idx="18">
                  <c:v>Kab. Bandung Barat </c:v>
                </c:pt>
                <c:pt idx="19">
                  <c:v>Kab. Pangandaran </c:v>
                </c:pt>
                <c:pt idx="20">
                  <c:v>Kota. Bogor </c:v>
                </c:pt>
                <c:pt idx="21">
                  <c:v>Kota. Bandung </c:v>
                </c:pt>
                <c:pt idx="22">
                  <c:v>Kota. Bekasi </c:v>
                </c:pt>
                <c:pt idx="23">
                  <c:v>Kota. Depok </c:v>
                </c:pt>
                <c:pt idx="24">
                  <c:v>Kota. Banjar </c:v>
                </c:pt>
                <c:pt idx="25">
                  <c:v>Kota. Cirebon </c:v>
                </c:pt>
                <c:pt idx="26">
                  <c:v>Kota. Sukabumi </c:v>
                </c:pt>
              </c:strCache>
            </c:str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346</c:v>
                </c:pt>
                <c:pt idx="1">
                  <c:v>227</c:v>
                </c:pt>
                <c:pt idx="2">
                  <c:v>357</c:v>
                </c:pt>
                <c:pt idx="3">
                  <c:v>220</c:v>
                </c:pt>
                <c:pt idx="4">
                  <c:v>329</c:v>
                </c:pt>
                <c:pt idx="5">
                  <c:v>14</c:v>
                </c:pt>
                <c:pt idx="6">
                  <c:v>257</c:v>
                </c:pt>
                <c:pt idx="7">
                  <c:v>117</c:v>
                </c:pt>
                <c:pt idx="8">
                  <c:v>218</c:v>
                </c:pt>
                <c:pt idx="9">
                  <c:v>0</c:v>
                </c:pt>
                <c:pt idx="10">
                  <c:v>284</c:v>
                </c:pt>
                <c:pt idx="11">
                  <c:v>176</c:v>
                </c:pt>
                <c:pt idx="12">
                  <c:v>86</c:v>
                </c:pt>
                <c:pt idx="13">
                  <c:v>92</c:v>
                </c:pt>
                <c:pt idx="14">
                  <c:v>217</c:v>
                </c:pt>
                <c:pt idx="15">
                  <c:v>261</c:v>
                </c:pt>
                <c:pt idx="16">
                  <c:v>142</c:v>
                </c:pt>
                <c:pt idx="17">
                  <c:v>284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Kurang Berkembang 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Sheet1!$A$2:$A$28</c:f>
              <c:strCache>
                <c:ptCount val="27"/>
                <c:pt idx="0">
                  <c:v>Kab. Sukabumi </c:v>
                </c:pt>
                <c:pt idx="1">
                  <c:v>Kab. Bandung </c:v>
                </c:pt>
                <c:pt idx="2">
                  <c:v>Kab. Garut </c:v>
                </c:pt>
                <c:pt idx="3">
                  <c:v>Kab. Tasikmalaya </c:v>
                </c:pt>
                <c:pt idx="4">
                  <c:v>Kab. Kuningan </c:v>
                </c:pt>
                <c:pt idx="5">
                  <c:v>Kab. Cirebon </c:v>
                </c:pt>
                <c:pt idx="6">
                  <c:v>kab. Majalengka </c:v>
                </c:pt>
                <c:pt idx="7">
                  <c:v>Kab. Sumedang </c:v>
                </c:pt>
                <c:pt idx="8">
                  <c:v>Kab. Subang </c:v>
                </c:pt>
                <c:pt idx="9">
                  <c:v>Kab. Purwakarta </c:v>
                </c:pt>
                <c:pt idx="10">
                  <c:v>Kab. Karawang </c:v>
                </c:pt>
                <c:pt idx="11">
                  <c:v>Kab. Bekasi </c:v>
                </c:pt>
                <c:pt idx="12">
                  <c:v>Kota. Cimahi </c:v>
                </c:pt>
                <c:pt idx="13">
                  <c:v>Kota. Tasikmalaya </c:v>
                </c:pt>
                <c:pt idx="14">
                  <c:v>Kab. Bogor </c:v>
                </c:pt>
                <c:pt idx="15">
                  <c:v>Kab. Cianjur </c:v>
                </c:pt>
                <c:pt idx="16">
                  <c:v>Kab. Ciamis </c:v>
                </c:pt>
                <c:pt idx="17">
                  <c:v>Kab. Indramayu </c:v>
                </c:pt>
                <c:pt idx="18">
                  <c:v>Kab. Bandung Barat </c:v>
                </c:pt>
                <c:pt idx="19">
                  <c:v>Kab. Pangandaran </c:v>
                </c:pt>
                <c:pt idx="20">
                  <c:v>Kota. Bogor </c:v>
                </c:pt>
                <c:pt idx="21">
                  <c:v>Kota. Bandung </c:v>
                </c:pt>
                <c:pt idx="22">
                  <c:v>Kota. Bekasi </c:v>
                </c:pt>
                <c:pt idx="23">
                  <c:v>Kota. Depok </c:v>
                </c:pt>
                <c:pt idx="24">
                  <c:v>Kota. Banjar </c:v>
                </c:pt>
                <c:pt idx="25">
                  <c:v>Kota. Cirebon </c:v>
                </c:pt>
                <c:pt idx="26">
                  <c:v>Kota. Sukabumi </c:v>
                </c:pt>
              </c:strCache>
            </c:str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19</c:v>
                </c:pt>
                <c:pt idx="1">
                  <c:v>0</c:v>
                </c:pt>
                <c:pt idx="2">
                  <c:v>0</c:v>
                </c:pt>
                <c:pt idx="3">
                  <c:v>108</c:v>
                </c:pt>
                <c:pt idx="4">
                  <c:v>0</c:v>
                </c:pt>
                <c:pt idx="5">
                  <c:v>0</c:v>
                </c:pt>
                <c:pt idx="6">
                  <c:v>53</c:v>
                </c:pt>
                <c:pt idx="7">
                  <c:v>84</c:v>
                </c:pt>
                <c:pt idx="8">
                  <c:v>15</c:v>
                </c:pt>
                <c:pt idx="9">
                  <c:v>0</c:v>
                </c:pt>
                <c:pt idx="10">
                  <c:v>9</c:v>
                </c:pt>
                <c:pt idx="11">
                  <c:v>1</c:v>
                </c:pt>
                <c:pt idx="12">
                  <c:v>0</c:v>
                </c:pt>
                <c:pt idx="13">
                  <c:v>61</c:v>
                </c:pt>
                <c:pt idx="14">
                  <c:v>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</c:ser>
        <c:shape val="cylinder"/>
        <c:axId val="173935232"/>
        <c:axId val="173945216"/>
        <c:axId val="173834688"/>
      </c:bar3DChart>
      <c:catAx>
        <c:axId val="17393523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id-ID" sz="1000" baseline="0">
                <a:solidFill>
                  <a:schemeClr val="bg1"/>
                </a:solidFill>
              </a:defRPr>
            </a:pPr>
            <a:endParaRPr lang="en-US"/>
          </a:p>
        </c:txPr>
        <c:crossAx val="173945216"/>
        <c:crosses val="autoZero"/>
        <c:auto val="1"/>
        <c:lblAlgn val="ctr"/>
        <c:lblOffset val="100"/>
      </c:catAx>
      <c:valAx>
        <c:axId val="17394521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id-ID" sz="1000" baseline="0">
                <a:solidFill>
                  <a:schemeClr val="bg2">
                    <a:lumMod val="75000"/>
                  </a:schemeClr>
                </a:solidFill>
              </a:defRPr>
            </a:pPr>
            <a:endParaRPr lang="en-US"/>
          </a:p>
        </c:txPr>
        <c:crossAx val="173935232"/>
        <c:crosses val="autoZero"/>
        <c:crossBetween val="between"/>
      </c:valAx>
      <c:serAx>
        <c:axId val="173834688"/>
        <c:scaling>
          <c:orientation val="minMax"/>
        </c:scaling>
        <c:delete val="1"/>
        <c:axPos val="b"/>
        <c:tickLblPos val="none"/>
        <c:crossAx val="173945216"/>
        <c:crosses val="autoZero"/>
      </c:serAx>
    </c:plotArea>
    <c:legend>
      <c:legendPos val="r"/>
      <c:layout>
        <c:manualLayout>
          <c:xMode val="edge"/>
          <c:yMode val="edge"/>
          <c:x val="0.86694547775277386"/>
          <c:y val="0.66141087735551352"/>
          <c:w val="0.11948217966964121"/>
          <c:h val="6.236160882445764E-2"/>
        </c:manualLayout>
      </c:layout>
      <c:txPr>
        <a:bodyPr/>
        <a:lstStyle/>
        <a:p>
          <a:pPr>
            <a:defRPr lang="id-ID" sz="800">
              <a:solidFill>
                <a:schemeClr val="tx2">
                  <a:lumMod val="10000"/>
                </a:schemeClr>
              </a:solidFill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otX val="0"/>
      <c:rAngAx val="1"/>
    </c:view3D>
    <c:plotArea>
      <c:layout>
        <c:manualLayout>
          <c:layoutTarget val="inner"/>
          <c:xMode val="edge"/>
          <c:yMode val="edge"/>
          <c:x val="9.3764982502187899E-2"/>
          <c:y val="2.0347185768445609E-2"/>
          <c:w val="0.80182731846019595"/>
          <c:h val="0.8005250801983087"/>
        </c:manualLayout>
      </c:layout>
      <c:bar3DChart>
        <c:barDir val="col"/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Cepat Berkembang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Sheet1!$A$2:$A$28</c:f>
              <c:strCache>
                <c:ptCount val="27"/>
                <c:pt idx="0">
                  <c:v>Kab. Sukabumi </c:v>
                </c:pt>
                <c:pt idx="1">
                  <c:v>Kab. Bandung </c:v>
                </c:pt>
                <c:pt idx="2">
                  <c:v>Kab. Garut </c:v>
                </c:pt>
                <c:pt idx="3">
                  <c:v>Kab. Tasikmalaya </c:v>
                </c:pt>
                <c:pt idx="4">
                  <c:v>Kab. Kuningan </c:v>
                </c:pt>
                <c:pt idx="5">
                  <c:v>Kab. Cirebon </c:v>
                </c:pt>
                <c:pt idx="6">
                  <c:v>kab. Majalengka </c:v>
                </c:pt>
                <c:pt idx="7">
                  <c:v>Kab. Sumedang </c:v>
                </c:pt>
                <c:pt idx="8">
                  <c:v>Kab. Subang </c:v>
                </c:pt>
                <c:pt idx="9">
                  <c:v>Kab. Purwakarta </c:v>
                </c:pt>
                <c:pt idx="10">
                  <c:v>Kab. Karawang </c:v>
                </c:pt>
                <c:pt idx="11">
                  <c:v>Kab. Bekasi </c:v>
                </c:pt>
                <c:pt idx="12">
                  <c:v>Kota. Cimahi </c:v>
                </c:pt>
                <c:pt idx="13">
                  <c:v>Kota. Tasikmalaya </c:v>
                </c:pt>
                <c:pt idx="14">
                  <c:v>Kab. Bogor </c:v>
                </c:pt>
                <c:pt idx="15">
                  <c:v>Kab. Cianjur </c:v>
                </c:pt>
                <c:pt idx="16">
                  <c:v>Kab. Ciamis </c:v>
                </c:pt>
                <c:pt idx="17">
                  <c:v>Kab. Indramayu </c:v>
                </c:pt>
                <c:pt idx="18">
                  <c:v>Kab. Bandung Barat </c:v>
                </c:pt>
                <c:pt idx="19">
                  <c:v>Kab. Pangandaran </c:v>
                </c:pt>
                <c:pt idx="20">
                  <c:v>Kota. Bogor </c:v>
                </c:pt>
                <c:pt idx="21">
                  <c:v>Kota. Bandung </c:v>
                </c:pt>
                <c:pt idx="22">
                  <c:v>Kota. Bekasi </c:v>
                </c:pt>
                <c:pt idx="23">
                  <c:v>Kota. Depok </c:v>
                </c:pt>
                <c:pt idx="24">
                  <c:v>Kota. Banjar </c:v>
                </c:pt>
                <c:pt idx="25">
                  <c:v>Kota. Cirebon </c:v>
                </c:pt>
                <c:pt idx="26">
                  <c:v>Kota. Sukabumi 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13</c:v>
                </c:pt>
                <c:pt idx="20">
                  <c:v>37</c:v>
                </c:pt>
                <c:pt idx="21">
                  <c:v>0</c:v>
                </c:pt>
                <c:pt idx="22">
                  <c:v>29</c:v>
                </c:pt>
                <c:pt idx="23">
                  <c:v>0</c:v>
                </c:pt>
                <c:pt idx="24">
                  <c:v>0</c:v>
                </c:pt>
                <c:pt idx="25">
                  <c:v>9</c:v>
                </c:pt>
                <c:pt idx="26">
                  <c:v>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Berkembang</c:v>
                </c:pt>
              </c:strCache>
            </c:strRef>
          </c:tx>
          <c:cat>
            <c:strRef>
              <c:f>Sheet1!$A$2:$A$28</c:f>
              <c:strCache>
                <c:ptCount val="27"/>
                <c:pt idx="0">
                  <c:v>Kab. Sukabumi </c:v>
                </c:pt>
                <c:pt idx="1">
                  <c:v>Kab. Bandung </c:v>
                </c:pt>
                <c:pt idx="2">
                  <c:v>Kab. Garut </c:v>
                </c:pt>
                <c:pt idx="3">
                  <c:v>Kab. Tasikmalaya </c:v>
                </c:pt>
                <c:pt idx="4">
                  <c:v>Kab. Kuningan </c:v>
                </c:pt>
                <c:pt idx="5">
                  <c:v>Kab. Cirebon </c:v>
                </c:pt>
                <c:pt idx="6">
                  <c:v>kab. Majalengka </c:v>
                </c:pt>
                <c:pt idx="7">
                  <c:v>Kab. Sumedang </c:v>
                </c:pt>
                <c:pt idx="8">
                  <c:v>Kab. Subang </c:v>
                </c:pt>
                <c:pt idx="9">
                  <c:v>Kab. Purwakarta </c:v>
                </c:pt>
                <c:pt idx="10">
                  <c:v>Kab. Karawang </c:v>
                </c:pt>
                <c:pt idx="11">
                  <c:v>Kab. Bekasi </c:v>
                </c:pt>
                <c:pt idx="12">
                  <c:v>Kota. Cimahi </c:v>
                </c:pt>
                <c:pt idx="13">
                  <c:v>Kota. Tasikmalaya </c:v>
                </c:pt>
                <c:pt idx="14">
                  <c:v>Kab. Bogor </c:v>
                </c:pt>
                <c:pt idx="15">
                  <c:v>Kab. Cianjur </c:v>
                </c:pt>
                <c:pt idx="16">
                  <c:v>Kab. Ciamis </c:v>
                </c:pt>
                <c:pt idx="17">
                  <c:v>Kab. Indramayu </c:v>
                </c:pt>
                <c:pt idx="18">
                  <c:v>Kab. Bandung Barat </c:v>
                </c:pt>
                <c:pt idx="19">
                  <c:v>Kab. Pangandaran </c:v>
                </c:pt>
                <c:pt idx="20">
                  <c:v>Kota. Bogor </c:v>
                </c:pt>
                <c:pt idx="21">
                  <c:v>Kota. Bandung </c:v>
                </c:pt>
                <c:pt idx="22">
                  <c:v>Kota. Bekasi </c:v>
                </c:pt>
                <c:pt idx="23">
                  <c:v>Kota. Depok </c:v>
                </c:pt>
                <c:pt idx="24">
                  <c:v>Kota. Banjar </c:v>
                </c:pt>
                <c:pt idx="25">
                  <c:v>Kota. Cirebon </c:v>
                </c:pt>
                <c:pt idx="26">
                  <c:v>Kota. Sukabumi </c:v>
                </c:pt>
              </c:strCache>
            </c:str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2</c:v>
                </c:pt>
                <c:pt idx="20">
                  <c:v>31</c:v>
                </c:pt>
                <c:pt idx="21">
                  <c:v>0</c:v>
                </c:pt>
                <c:pt idx="22">
                  <c:v>27</c:v>
                </c:pt>
                <c:pt idx="23">
                  <c:v>0</c:v>
                </c:pt>
                <c:pt idx="24">
                  <c:v>0</c:v>
                </c:pt>
                <c:pt idx="25">
                  <c:v>13</c:v>
                </c:pt>
                <c:pt idx="26">
                  <c:v>24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Kurang Berkembang 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Sheet1!$A$2:$A$28</c:f>
              <c:strCache>
                <c:ptCount val="27"/>
                <c:pt idx="0">
                  <c:v>Kab. Sukabumi </c:v>
                </c:pt>
                <c:pt idx="1">
                  <c:v>Kab. Bandung </c:v>
                </c:pt>
                <c:pt idx="2">
                  <c:v>Kab. Garut </c:v>
                </c:pt>
                <c:pt idx="3">
                  <c:v>Kab. Tasikmalaya </c:v>
                </c:pt>
                <c:pt idx="4">
                  <c:v>Kab. Kuningan </c:v>
                </c:pt>
                <c:pt idx="5">
                  <c:v>Kab. Cirebon </c:v>
                </c:pt>
                <c:pt idx="6">
                  <c:v>kab. Majalengka </c:v>
                </c:pt>
                <c:pt idx="7">
                  <c:v>Kab. Sumedang </c:v>
                </c:pt>
                <c:pt idx="8">
                  <c:v>Kab. Subang </c:v>
                </c:pt>
                <c:pt idx="9">
                  <c:v>Kab. Purwakarta </c:v>
                </c:pt>
                <c:pt idx="10">
                  <c:v>Kab. Karawang </c:v>
                </c:pt>
                <c:pt idx="11">
                  <c:v>Kab. Bekasi </c:v>
                </c:pt>
                <c:pt idx="12">
                  <c:v>Kota. Cimahi </c:v>
                </c:pt>
                <c:pt idx="13">
                  <c:v>Kota. Tasikmalaya </c:v>
                </c:pt>
                <c:pt idx="14">
                  <c:v>Kab. Bogor </c:v>
                </c:pt>
                <c:pt idx="15">
                  <c:v>Kab. Cianjur </c:v>
                </c:pt>
                <c:pt idx="16">
                  <c:v>Kab. Ciamis </c:v>
                </c:pt>
                <c:pt idx="17">
                  <c:v>Kab. Indramayu </c:v>
                </c:pt>
                <c:pt idx="18">
                  <c:v>Kab. Bandung Barat </c:v>
                </c:pt>
                <c:pt idx="19">
                  <c:v>Kab. Pangandaran </c:v>
                </c:pt>
                <c:pt idx="20">
                  <c:v>Kota. Bogor </c:v>
                </c:pt>
                <c:pt idx="21">
                  <c:v>Kota. Bandung </c:v>
                </c:pt>
                <c:pt idx="22">
                  <c:v>Kota. Bekasi </c:v>
                </c:pt>
                <c:pt idx="23">
                  <c:v>Kota. Depok </c:v>
                </c:pt>
                <c:pt idx="24">
                  <c:v>Kota. Banjar </c:v>
                </c:pt>
                <c:pt idx="25">
                  <c:v>Kota. Cirebon </c:v>
                </c:pt>
                <c:pt idx="26">
                  <c:v>Kota. Sukabumi </c:v>
                </c:pt>
              </c:strCache>
            </c:str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Sheet1!$A$2:$A$28</c:f>
              <c:strCache>
                <c:ptCount val="27"/>
                <c:pt idx="0">
                  <c:v>Kab. Sukabumi </c:v>
                </c:pt>
                <c:pt idx="1">
                  <c:v>Kab. Bandung </c:v>
                </c:pt>
                <c:pt idx="2">
                  <c:v>Kab. Garut </c:v>
                </c:pt>
                <c:pt idx="3">
                  <c:v>Kab. Tasikmalaya </c:v>
                </c:pt>
                <c:pt idx="4">
                  <c:v>Kab. Kuningan </c:v>
                </c:pt>
                <c:pt idx="5">
                  <c:v>Kab. Cirebon </c:v>
                </c:pt>
                <c:pt idx="6">
                  <c:v>kab. Majalengka </c:v>
                </c:pt>
                <c:pt idx="7">
                  <c:v>Kab. Sumedang </c:v>
                </c:pt>
                <c:pt idx="8">
                  <c:v>Kab. Subang </c:v>
                </c:pt>
                <c:pt idx="9">
                  <c:v>Kab. Purwakarta </c:v>
                </c:pt>
                <c:pt idx="10">
                  <c:v>Kab. Karawang </c:v>
                </c:pt>
                <c:pt idx="11">
                  <c:v>Kab. Bekasi </c:v>
                </c:pt>
                <c:pt idx="12">
                  <c:v>Kota. Cimahi </c:v>
                </c:pt>
                <c:pt idx="13">
                  <c:v>Kota. Tasikmalaya </c:v>
                </c:pt>
                <c:pt idx="14">
                  <c:v>Kab. Bogor </c:v>
                </c:pt>
                <c:pt idx="15">
                  <c:v>Kab. Cianjur </c:v>
                </c:pt>
                <c:pt idx="16">
                  <c:v>Kab. Ciamis </c:v>
                </c:pt>
                <c:pt idx="17">
                  <c:v>Kab. Indramayu </c:v>
                </c:pt>
                <c:pt idx="18">
                  <c:v>Kab. Bandung Barat </c:v>
                </c:pt>
                <c:pt idx="19">
                  <c:v>Kab. Pangandaran </c:v>
                </c:pt>
                <c:pt idx="20">
                  <c:v>Kota. Bogor </c:v>
                </c:pt>
                <c:pt idx="21">
                  <c:v>Kota. Bandung </c:v>
                </c:pt>
                <c:pt idx="22">
                  <c:v>Kota. Bekasi </c:v>
                </c:pt>
                <c:pt idx="23">
                  <c:v>Kota. Depok </c:v>
                </c:pt>
                <c:pt idx="24">
                  <c:v>Kota. Banjar </c:v>
                </c:pt>
                <c:pt idx="25">
                  <c:v>Kota. Cirebon </c:v>
                </c:pt>
                <c:pt idx="26">
                  <c:v>Kota. Sukabumi </c:v>
                </c:pt>
              </c:strCache>
            </c:strRef>
          </c:cat>
          <c:val>
            <c:numRef>
              <c:f>Sheet1!$E$2:$E$28</c:f>
              <c:numCache>
                <c:formatCode>General</c:formatCode>
                <c:ptCount val="27"/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Column2</c:v>
                </c:pt>
              </c:strCache>
            </c:strRef>
          </c:tx>
          <c:cat>
            <c:strRef>
              <c:f>Sheet1!$A$2:$A$28</c:f>
              <c:strCache>
                <c:ptCount val="27"/>
                <c:pt idx="0">
                  <c:v>Kab. Sukabumi </c:v>
                </c:pt>
                <c:pt idx="1">
                  <c:v>Kab. Bandung </c:v>
                </c:pt>
                <c:pt idx="2">
                  <c:v>Kab. Garut </c:v>
                </c:pt>
                <c:pt idx="3">
                  <c:v>Kab. Tasikmalaya </c:v>
                </c:pt>
                <c:pt idx="4">
                  <c:v>Kab. Kuningan </c:v>
                </c:pt>
                <c:pt idx="5">
                  <c:v>Kab. Cirebon </c:v>
                </c:pt>
                <c:pt idx="6">
                  <c:v>kab. Majalengka </c:v>
                </c:pt>
                <c:pt idx="7">
                  <c:v>Kab. Sumedang </c:v>
                </c:pt>
                <c:pt idx="8">
                  <c:v>Kab. Subang </c:v>
                </c:pt>
                <c:pt idx="9">
                  <c:v>Kab. Purwakarta </c:v>
                </c:pt>
                <c:pt idx="10">
                  <c:v>Kab. Karawang </c:v>
                </c:pt>
                <c:pt idx="11">
                  <c:v>Kab. Bekasi </c:v>
                </c:pt>
                <c:pt idx="12">
                  <c:v>Kota. Cimahi </c:v>
                </c:pt>
                <c:pt idx="13">
                  <c:v>Kota. Tasikmalaya </c:v>
                </c:pt>
                <c:pt idx="14">
                  <c:v>Kab. Bogor </c:v>
                </c:pt>
                <c:pt idx="15">
                  <c:v>Kab. Cianjur </c:v>
                </c:pt>
                <c:pt idx="16">
                  <c:v>Kab. Ciamis </c:v>
                </c:pt>
                <c:pt idx="17">
                  <c:v>Kab. Indramayu </c:v>
                </c:pt>
                <c:pt idx="18">
                  <c:v>Kab. Bandung Barat </c:v>
                </c:pt>
                <c:pt idx="19">
                  <c:v>Kab. Pangandaran </c:v>
                </c:pt>
                <c:pt idx="20">
                  <c:v>Kota. Bogor </c:v>
                </c:pt>
                <c:pt idx="21">
                  <c:v>Kota. Bandung </c:v>
                </c:pt>
                <c:pt idx="22">
                  <c:v>Kota. Bekasi </c:v>
                </c:pt>
                <c:pt idx="23">
                  <c:v>Kota. Depok </c:v>
                </c:pt>
                <c:pt idx="24">
                  <c:v>Kota. Banjar </c:v>
                </c:pt>
                <c:pt idx="25">
                  <c:v>Kota. Cirebon </c:v>
                </c:pt>
                <c:pt idx="26">
                  <c:v>Kota. Sukabumi </c:v>
                </c:pt>
              </c:strCache>
            </c:strRef>
          </c:cat>
          <c:val>
            <c:numRef>
              <c:f>Sheet1!$F$2:$F$28</c:f>
              <c:numCache>
                <c:formatCode>General</c:formatCode>
                <c:ptCount val="27"/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Column3</c:v>
                </c:pt>
              </c:strCache>
            </c:strRef>
          </c:tx>
          <c:cat>
            <c:strRef>
              <c:f>Sheet1!$A$2:$A$28</c:f>
              <c:strCache>
                <c:ptCount val="27"/>
                <c:pt idx="0">
                  <c:v>Kab. Sukabumi </c:v>
                </c:pt>
                <c:pt idx="1">
                  <c:v>Kab. Bandung </c:v>
                </c:pt>
                <c:pt idx="2">
                  <c:v>Kab. Garut </c:v>
                </c:pt>
                <c:pt idx="3">
                  <c:v>Kab. Tasikmalaya </c:v>
                </c:pt>
                <c:pt idx="4">
                  <c:v>Kab. Kuningan </c:v>
                </c:pt>
                <c:pt idx="5">
                  <c:v>Kab. Cirebon </c:v>
                </c:pt>
                <c:pt idx="6">
                  <c:v>kab. Majalengka </c:v>
                </c:pt>
                <c:pt idx="7">
                  <c:v>Kab. Sumedang </c:v>
                </c:pt>
                <c:pt idx="8">
                  <c:v>Kab. Subang </c:v>
                </c:pt>
                <c:pt idx="9">
                  <c:v>Kab. Purwakarta </c:v>
                </c:pt>
                <c:pt idx="10">
                  <c:v>Kab. Karawang </c:v>
                </c:pt>
                <c:pt idx="11">
                  <c:v>Kab. Bekasi </c:v>
                </c:pt>
                <c:pt idx="12">
                  <c:v>Kota. Cimahi </c:v>
                </c:pt>
                <c:pt idx="13">
                  <c:v>Kota. Tasikmalaya </c:v>
                </c:pt>
                <c:pt idx="14">
                  <c:v>Kab. Bogor </c:v>
                </c:pt>
                <c:pt idx="15">
                  <c:v>Kab. Cianjur </c:v>
                </c:pt>
                <c:pt idx="16">
                  <c:v>Kab. Ciamis </c:v>
                </c:pt>
                <c:pt idx="17">
                  <c:v>Kab. Indramayu </c:v>
                </c:pt>
                <c:pt idx="18">
                  <c:v>Kab. Bandung Barat </c:v>
                </c:pt>
                <c:pt idx="19">
                  <c:v>Kab. Pangandaran </c:v>
                </c:pt>
                <c:pt idx="20">
                  <c:v>Kota. Bogor </c:v>
                </c:pt>
                <c:pt idx="21">
                  <c:v>Kota. Bandung </c:v>
                </c:pt>
                <c:pt idx="22">
                  <c:v>Kota. Bekasi </c:v>
                </c:pt>
                <c:pt idx="23">
                  <c:v>Kota. Depok </c:v>
                </c:pt>
                <c:pt idx="24">
                  <c:v>Kota. Banjar </c:v>
                </c:pt>
                <c:pt idx="25">
                  <c:v>Kota. Cirebon </c:v>
                </c:pt>
                <c:pt idx="26">
                  <c:v>Kota. Sukabumi </c:v>
                </c:pt>
              </c:strCache>
            </c:strRef>
          </c:cat>
          <c:val>
            <c:numRef>
              <c:f>Sheet1!$G$2:$G$28</c:f>
              <c:numCache>
                <c:formatCode>General</c:formatCode>
                <c:ptCount val="27"/>
              </c:numCache>
            </c:numRef>
          </c:val>
        </c:ser>
        <c:shape val="cylinder"/>
        <c:axId val="183500160"/>
        <c:axId val="183317632"/>
        <c:axId val="183451136"/>
      </c:bar3DChart>
      <c:catAx>
        <c:axId val="18350016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id-ID" sz="1000" b="1" i="0" strike="noStrike" baseline="0">
                <a:solidFill>
                  <a:srgbClr val="002060"/>
                </a:solidFill>
              </a:defRPr>
            </a:pPr>
            <a:endParaRPr lang="en-US"/>
          </a:p>
        </c:txPr>
        <c:crossAx val="183317632"/>
        <c:crosses val="autoZero"/>
        <c:auto val="1"/>
        <c:lblAlgn val="ctr"/>
        <c:lblOffset val="100"/>
      </c:catAx>
      <c:valAx>
        <c:axId val="18331763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id-ID" sz="1400" baseline="0">
                <a:solidFill>
                  <a:schemeClr val="tx1"/>
                </a:solidFill>
              </a:defRPr>
            </a:pPr>
            <a:endParaRPr lang="en-US"/>
          </a:p>
        </c:txPr>
        <c:crossAx val="183500160"/>
        <c:crosses val="autoZero"/>
        <c:crossBetween val="between"/>
      </c:valAx>
      <c:serAx>
        <c:axId val="183451136"/>
        <c:scaling>
          <c:orientation val="minMax"/>
        </c:scaling>
        <c:delete val="1"/>
        <c:axPos val="b"/>
        <c:tickLblPos val="none"/>
        <c:crossAx val="183317632"/>
        <c:crosses val="autoZero"/>
      </c:serAx>
    </c:plotArea>
    <c:legend>
      <c:legendPos val="r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82868561538715968"/>
          <c:y val="0.66673755092696552"/>
          <c:w val="0.17131438461284301"/>
          <c:h val="7.7554230926624348E-2"/>
        </c:manualLayout>
      </c:layout>
      <c:txPr>
        <a:bodyPr/>
        <a:lstStyle/>
        <a:p>
          <a:pPr>
            <a:defRPr lang="id-ID" sz="1200" baseline="0">
              <a:solidFill>
                <a:schemeClr val="tx2">
                  <a:lumMod val="25000"/>
                </a:schemeClr>
              </a:solidFill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otX val="40"/>
      <c:rotY val="6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Cukup Berkembang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Sheet1!$A$2:$A$36</c:f>
              <c:strCache>
                <c:ptCount val="35"/>
                <c:pt idx="0">
                  <c:v>Kab. Cilacap  </c:v>
                </c:pt>
                <c:pt idx="1">
                  <c:v>Kab. Banyumas </c:v>
                </c:pt>
                <c:pt idx="2">
                  <c:v>Kab.  Purbalingga </c:v>
                </c:pt>
                <c:pt idx="3">
                  <c:v>Kab. Banjarnegara </c:v>
                </c:pt>
                <c:pt idx="4">
                  <c:v>Kab. Wonosobo </c:v>
                </c:pt>
                <c:pt idx="5">
                  <c:v>Kab. Boyolali </c:v>
                </c:pt>
                <c:pt idx="6">
                  <c:v>Kab. Klaten </c:v>
                </c:pt>
                <c:pt idx="7">
                  <c:v>Kab. Wonogiri </c:v>
                </c:pt>
                <c:pt idx="8">
                  <c:v>Kab. Sragen </c:v>
                </c:pt>
                <c:pt idx="9">
                  <c:v>Kab. Grobogan </c:v>
                </c:pt>
                <c:pt idx="10">
                  <c:v>Kab. Blora </c:v>
                </c:pt>
                <c:pt idx="11">
                  <c:v>Kab. Rembang </c:v>
                </c:pt>
                <c:pt idx="12">
                  <c:v>Kab. Pati </c:v>
                </c:pt>
                <c:pt idx="13">
                  <c:v>Kab. Kudus </c:v>
                </c:pt>
                <c:pt idx="14">
                  <c:v>Kab. Jepara </c:v>
                </c:pt>
                <c:pt idx="15">
                  <c:v>Kab. Semarang </c:v>
                </c:pt>
                <c:pt idx="16">
                  <c:v>Kab. Kendal </c:v>
                </c:pt>
                <c:pt idx="17">
                  <c:v>Kab. Pekalongan </c:v>
                </c:pt>
                <c:pt idx="18">
                  <c:v>Kab. Tegal </c:v>
                </c:pt>
                <c:pt idx="19">
                  <c:v>Kab. Brebes </c:v>
                </c:pt>
                <c:pt idx="20">
                  <c:v>Kota. Surakarta </c:v>
                </c:pt>
                <c:pt idx="21">
                  <c:v>Kota. Salatiga </c:v>
                </c:pt>
                <c:pt idx="22">
                  <c:v>Kota. Semarang </c:v>
                </c:pt>
                <c:pt idx="23">
                  <c:v>Kota. Pekalongan </c:v>
                </c:pt>
                <c:pt idx="24">
                  <c:v>Kota. Tegal </c:v>
                </c:pt>
                <c:pt idx="25">
                  <c:v>Kab. Kebumen </c:v>
                </c:pt>
                <c:pt idx="26">
                  <c:v>Kab. Purworejo </c:v>
                </c:pt>
                <c:pt idx="27">
                  <c:v>Kab. Magelang </c:v>
                </c:pt>
                <c:pt idx="28">
                  <c:v>Kab. Sukoharjo </c:v>
                </c:pt>
                <c:pt idx="29">
                  <c:v>Kab. Karanganyar </c:v>
                </c:pt>
                <c:pt idx="30">
                  <c:v>Kab. Demak </c:v>
                </c:pt>
                <c:pt idx="31">
                  <c:v>Kab. Temanggung </c:v>
                </c:pt>
                <c:pt idx="32">
                  <c:v>Kab. Batang </c:v>
                </c:pt>
                <c:pt idx="33">
                  <c:v>Kab. Pemalang </c:v>
                </c:pt>
                <c:pt idx="34">
                  <c:v>Kota. Magelang </c:v>
                </c:pt>
              </c:strCache>
            </c:str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36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17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3</c:v>
                </c:pt>
                <c:pt idx="27">
                  <c:v>64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Berkembang</c:v>
                </c:pt>
              </c:strCache>
            </c:strRef>
          </c:tx>
          <c:cat>
            <c:strRef>
              <c:f>Sheet1!$A$2:$A$36</c:f>
              <c:strCache>
                <c:ptCount val="35"/>
                <c:pt idx="0">
                  <c:v>Kab. Cilacap  </c:v>
                </c:pt>
                <c:pt idx="1">
                  <c:v>Kab. Banyumas </c:v>
                </c:pt>
                <c:pt idx="2">
                  <c:v>Kab.  Purbalingga </c:v>
                </c:pt>
                <c:pt idx="3">
                  <c:v>Kab. Banjarnegara </c:v>
                </c:pt>
                <c:pt idx="4">
                  <c:v>Kab. Wonosobo </c:v>
                </c:pt>
                <c:pt idx="5">
                  <c:v>Kab. Boyolali </c:v>
                </c:pt>
                <c:pt idx="6">
                  <c:v>Kab. Klaten </c:v>
                </c:pt>
                <c:pt idx="7">
                  <c:v>Kab. Wonogiri </c:v>
                </c:pt>
                <c:pt idx="8">
                  <c:v>Kab. Sragen </c:v>
                </c:pt>
                <c:pt idx="9">
                  <c:v>Kab. Grobogan </c:v>
                </c:pt>
                <c:pt idx="10">
                  <c:v>Kab. Blora </c:v>
                </c:pt>
                <c:pt idx="11">
                  <c:v>Kab. Rembang </c:v>
                </c:pt>
                <c:pt idx="12">
                  <c:v>Kab. Pati </c:v>
                </c:pt>
                <c:pt idx="13">
                  <c:v>Kab. Kudus </c:v>
                </c:pt>
                <c:pt idx="14">
                  <c:v>Kab. Jepara </c:v>
                </c:pt>
                <c:pt idx="15">
                  <c:v>Kab. Semarang </c:v>
                </c:pt>
                <c:pt idx="16">
                  <c:v>Kab. Kendal </c:v>
                </c:pt>
                <c:pt idx="17">
                  <c:v>Kab. Pekalongan </c:v>
                </c:pt>
                <c:pt idx="18">
                  <c:v>Kab. Tegal </c:v>
                </c:pt>
                <c:pt idx="19">
                  <c:v>Kab. Brebes </c:v>
                </c:pt>
                <c:pt idx="20">
                  <c:v>Kota. Surakarta </c:v>
                </c:pt>
                <c:pt idx="21">
                  <c:v>Kota. Salatiga </c:v>
                </c:pt>
                <c:pt idx="22">
                  <c:v>Kota. Semarang </c:v>
                </c:pt>
                <c:pt idx="23">
                  <c:v>Kota. Pekalongan </c:v>
                </c:pt>
                <c:pt idx="24">
                  <c:v>Kota. Tegal </c:v>
                </c:pt>
                <c:pt idx="25">
                  <c:v>Kab. Kebumen </c:v>
                </c:pt>
                <c:pt idx="26">
                  <c:v>Kab. Purworejo </c:v>
                </c:pt>
                <c:pt idx="27">
                  <c:v>Kab. Magelang </c:v>
                </c:pt>
                <c:pt idx="28">
                  <c:v>Kab. Sukoharjo </c:v>
                </c:pt>
                <c:pt idx="29">
                  <c:v>Kab. Karanganyar </c:v>
                </c:pt>
                <c:pt idx="30">
                  <c:v>Kab. Demak </c:v>
                </c:pt>
                <c:pt idx="31">
                  <c:v>Kab. Temanggung </c:v>
                </c:pt>
                <c:pt idx="32">
                  <c:v>Kab. Batang </c:v>
                </c:pt>
                <c:pt idx="33">
                  <c:v>Kab. Pemalang </c:v>
                </c:pt>
                <c:pt idx="34">
                  <c:v>Kota. Magelang </c:v>
                </c:pt>
              </c:strCache>
            </c:str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273</c:v>
                </c:pt>
                <c:pt idx="10">
                  <c:v>0</c:v>
                </c:pt>
                <c:pt idx="11">
                  <c:v>0</c:v>
                </c:pt>
                <c:pt idx="12">
                  <c:v>336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216</c:v>
                </c:pt>
                <c:pt idx="18">
                  <c:v>0</c:v>
                </c:pt>
                <c:pt idx="19">
                  <c:v>289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219</c:v>
                </c:pt>
                <c:pt idx="27">
                  <c:v>201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Kurang Berkembang</c:v>
                </c:pt>
              </c:strCache>
            </c:strRef>
          </c:tx>
          <c:spPr>
            <a:solidFill>
              <a:schemeClr val="tx2">
                <a:lumMod val="90000"/>
              </a:schemeClr>
            </a:solidFill>
          </c:spPr>
          <c:cat>
            <c:strRef>
              <c:f>Sheet1!$A$2:$A$36</c:f>
              <c:strCache>
                <c:ptCount val="35"/>
                <c:pt idx="0">
                  <c:v>Kab. Cilacap  </c:v>
                </c:pt>
                <c:pt idx="1">
                  <c:v>Kab. Banyumas </c:v>
                </c:pt>
                <c:pt idx="2">
                  <c:v>Kab.  Purbalingga </c:v>
                </c:pt>
                <c:pt idx="3">
                  <c:v>Kab. Banjarnegara </c:v>
                </c:pt>
                <c:pt idx="4">
                  <c:v>Kab. Wonosobo </c:v>
                </c:pt>
                <c:pt idx="5">
                  <c:v>Kab. Boyolali </c:v>
                </c:pt>
                <c:pt idx="6">
                  <c:v>Kab. Klaten </c:v>
                </c:pt>
                <c:pt idx="7">
                  <c:v>Kab. Wonogiri </c:v>
                </c:pt>
                <c:pt idx="8">
                  <c:v>Kab. Sragen </c:v>
                </c:pt>
                <c:pt idx="9">
                  <c:v>Kab. Grobogan </c:v>
                </c:pt>
                <c:pt idx="10">
                  <c:v>Kab. Blora </c:v>
                </c:pt>
                <c:pt idx="11">
                  <c:v>Kab. Rembang </c:v>
                </c:pt>
                <c:pt idx="12">
                  <c:v>Kab. Pati </c:v>
                </c:pt>
                <c:pt idx="13">
                  <c:v>Kab. Kudus </c:v>
                </c:pt>
                <c:pt idx="14">
                  <c:v>Kab. Jepara </c:v>
                </c:pt>
                <c:pt idx="15">
                  <c:v>Kab. Semarang </c:v>
                </c:pt>
                <c:pt idx="16">
                  <c:v>Kab. Kendal </c:v>
                </c:pt>
                <c:pt idx="17">
                  <c:v>Kab. Pekalongan </c:v>
                </c:pt>
                <c:pt idx="18">
                  <c:v>Kab. Tegal </c:v>
                </c:pt>
                <c:pt idx="19">
                  <c:v>Kab. Brebes </c:v>
                </c:pt>
                <c:pt idx="20">
                  <c:v>Kota. Surakarta </c:v>
                </c:pt>
                <c:pt idx="21">
                  <c:v>Kota. Salatiga </c:v>
                </c:pt>
                <c:pt idx="22">
                  <c:v>Kota. Semarang </c:v>
                </c:pt>
                <c:pt idx="23">
                  <c:v>Kota. Pekalongan </c:v>
                </c:pt>
                <c:pt idx="24">
                  <c:v>Kota. Tegal </c:v>
                </c:pt>
                <c:pt idx="25">
                  <c:v>Kab. Kebumen </c:v>
                </c:pt>
                <c:pt idx="26">
                  <c:v>Kab. Purworejo </c:v>
                </c:pt>
                <c:pt idx="27">
                  <c:v>Kab. Magelang </c:v>
                </c:pt>
                <c:pt idx="28">
                  <c:v>Kab. Sukoharjo </c:v>
                </c:pt>
                <c:pt idx="29">
                  <c:v>Kab. Karanganyar </c:v>
                </c:pt>
                <c:pt idx="30">
                  <c:v>Kab. Demak </c:v>
                </c:pt>
                <c:pt idx="31">
                  <c:v>Kab. Temanggung </c:v>
                </c:pt>
                <c:pt idx="32">
                  <c:v>Kab. Batang </c:v>
                </c:pt>
                <c:pt idx="33">
                  <c:v>Kab. Pemalang </c:v>
                </c:pt>
                <c:pt idx="34">
                  <c:v>Kota. Magelang </c:v>
                </c:pt>
              </c:strCache>
            </c:str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</c:ser>
        <c:shape val="cylinder"/>
        <c:axId val="187991168"/>
        <c:axId val="187992704"/>
        <c:axId val="0"/>
      </c:bar3DChart>
      <c:catAx>
        <c:axId val="187991168"/>
        <c:scaling>
          <c:orientation val="minMax"/>
        </c:scaling>
        <c:axPos val="b"/>
        <c:tickLblPos val="nextTo"/>
        <c:txPr>
          <a:bodyPr/>
          <a:lstStyle/>
          <a:p>
            <a:pPr>
              <a:defRPr lang="id-ID" sz="1000" b="1" baseline="0">
                <a:solidFill>
                  <a:schemeClr val="tx1"/>
                </a:solidFill>
              </a:defRPr>
            </a:pPr>
            <a:endParaRPr lang="en-US"/>
          </a:p>
        </c:txPr>
        <c:crossAx val="187992704"/>
        <c:crosses val="autoZero"/>
        <c:auto val="1"/>
        <c:lblAlgn val="ctr"/>
        <c:lblOffset val="100"/>
      </c:catAx>
      <c:valAx>
        <c:axId val="187992704"/>
        <c:scaling>
          <c:orientation val="minMax"/>
        </c:scaling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lang="id-ID" sz="1000" baseline="0">
                <a:solidFill>
                  <a:srgbClr val="002060"/>
                </a:solidFill>
              </a:defRPr>
            </a:pPr>
            <a:endParaRPr lang="en-US"/>
          </a:p>
        </c:txPr>
        <c:crossAx val="187991168"/>
        <c:crosses val="autoZero"/>
        <c:crossBetween val="between"/>
        <c:majorUnit val="50"/>
      </c:valAx>
    </c:plotArea>
    <c:legend>
      <c:legendPos val="r"/>
      <c:layout>
        <c:manualLayout>
          <c:xMode val="edge"/>
          <c:yMode val="edge"/>
          <c:x val="0.70845170233614363"/>
          <c:y val="0.54443196522916526"/>
          <c:w val="0.11089467913024546"/>
          <c:h val="0.14201551002035739"/>
        </c:manualLayout>
      </c:layout>
      <c:txPr>
        <a:bodyPr/>
        <a:lstStyle/>
        <a:p>
          <a:pPr>
            <a:defRPr lang="id-ID" sz="1200" baseline="10000">
              <a:solidFill>
                <a:schemeClr val="tx2">
                  <a:lumMod val="10000"/>
                </a:schemeClr>
              </a:solidFill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otX val="60"/>
      <c:rotY val="8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Cukup Berkembang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Sheet1!$A$2:$A$36</c:f>
              <c:strCache>
                <c:ptCount val="35"/>
                <c:pt idx="0">
                  <c:v>Kab. Cilacap  </c:v>
                </c:pt>
                <c:pt idx="1">
                  <c:v>Kab. Banyumas </c:v>
                </c:pt>
                <c:pt idx="2">
                  <c:v>Kab.  Purbalingga </c:v>
                </c:pt>
                <c:pt idx="3">
                  <c:v>Kab. Banjarnegara </c:v>
                </c:pt>
                <c:pt idx="4">
                  <c:v>Kab. Wonosobo </c:v>
                </c:pt>
                <c:pt idx="5">
                  <c:v>Kab. Boyolali </c:v>
                </c:pt>
                <c:pt idx="6">
                  <c:v>Kab. Klaten </c:v>
                </c:pt>
                <c:pt idx="7">
                  <c:v>Kab. Wonogiri </c:v>
                </c:pt>
                <c:pt idx="8">
                  <c:v>Kab. Sragen </c:v>
                </c:pt>
                <c:pt idx="9">
                  <c:v>Kab. Grobogan </c:v>
                </c:pt>
                <c:pt idx="10">
                  <c:v>Kab. Blora </c:v>
                </c:pt>
                <c:pt idx="11">
                  <c:v>Kab. Rembang </c:v>
                </c:pt>
                <c:pt idx="12">
                  <c:v>Kab. Pati </c:v>
                </c:pt>
                <c:pt idx="13">
                  <c:v>Kab. Kudus </c:v>
                </c:pt>
                <c:pt idx="14">
                  <c:v>Kab. Jepara </c:v>
                </c:pt>
                <c:pt idx="15">
                  <c:v>Kab. Semarang </c:v>
                </c:pt>
                <c:pt idx="16">
                  <c:v>Kab. Kendal </c:v>
                </c:pt>
                <c:pt idx="17">
                  <c:v>Kab. Pekalongan </c:v>
                </c:pt>
                <c:pt idx="18">
                  <c:v>Kab. Tegal </c:v>
                </c:pt>
                <c:pt idx="19">
                  <c:v>Kab. Brebes </c:v>
                </c:pt>
                <c:pt idx="20">
                  <c:v>Kota. Surakarta </c:v>
                </c:pt>
                <c:pt idx="21">
                  <c:v>Kota. Salatiga </c:v>
                </c:pt>
                <c:pt idx="22">
                  <c:v>Kota. Semarang </c:v>
                </c:pt>
                <c:pt idx="23">
                  <c:v>Kota. Pekalongan </c:v>
                </c:pt>
                <c:pt idx="24">
                  <c:v>Kota. Tegal </c:v>
                </c:pt>
                <c:pt idx="25">
                  <c:v>Kab. Kebumen </c:v>
                </c:pt>
                <c:pt idx="26">
                  <c:v>Kab. Purworejo </c:v>
                </c:pt>
                <c:pt idx="27">
                  <c:v>Kab. Magelang </c:v>
                </c:pt>
                <c:pt idx="28">
                  <c:v>Kab. Sukoharjo </c:v>
                </c:pt>
                <c:pt idx="29">
                  <c:v>Kab. Karanganyar </c:v>
                </c:pt>
                <c:pt idx="30">
                  <c:v>Kab. Demak </c:v>
                </c:pt>
                <c:pt idx="31">
                  <c:v>Kab. Temanggung </c:v>
                </c:pt>
                <c:pt idx="32">
                  <c:v>Kab. Batang </c:v>
                </c:pt>
                <c:pt idx="33">
                  <c:v>Kab. Pemalang </c:v>
                </c:pt>
                <c:pt idx="34">
                  <c:v>Kota. Magelang </c:v>
                </c:pt>
              </c:strCache>
            </c:str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5</c:v>
                </c:pt>
                <c:pt idx="25">
                  <c:v>11</c:v>
                </c:pt>
                <c:pt idx="26">
                  <c:v>0</c:v>
                </c:pt>
                <c:pt idx="27">
                  <c:v>23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Berkembang</c:v>
                </c:pt>
              </c:strCache>
            </c:strRef>
          </c:tx>
          <c:cat>
            <c:strRef>
              <c:f>Sheet1!$A$2:$A$36</c:f>
              <c:strCache>
                <c:ptCount val="35"/>
                <c:pt idx="0">
                  <c:v>Kab. Cilacap  </c:v>
                </c:pt>
                <c:pt idx="1">
                  <c:v>Kab. Banyumas </c:v>
                </c:pt>
                <c:pt idx="2">
                  <c:v>Kab.  Purbalingga </c:v>
                </c:pt>
                <c:pt idx="3">
                  <c:v>Kab. Banjarnegara </c:v>
                </c:pt>
                <c:pt idx="4">
                  <c:v>Kab. Wonosobo </c:v>
                </c:pt>
                <c:pt idx="5">
                  <c:v>Kab. Boyolali </c:v>
                </c:pt>
                <c:pt idx="6">
                  <c:v>Kab. Klaten </c:v>
                </c:pt>
                <c:pt idx="7">
                  <c:v>Kab. Wonogiri </c:v>
                </c:pt>
                <c:pt idx="8">
                  <c:v>Kab. Sragen </c:v>
                </c:pt>
                <c:pt idx="9">
                  <c:v>Kab. Grobogan </c:v>
                </c:pt>
                <c:pt idx="10">
                  <c:v>Kab. Blora </c:v>
                </c:pt>
                <c:pt idx="11">
                  <c:v>Kab. Rembang </c:v>
                </c:pt>
                <c:pt idx="12">
                  <c:v>Kab. Pati </c:v>
                </c:pt>
                <c:pt idx="13">
                  <c:v>Kab. Kudus </c:v>
                </c:pt>
                <c:pt idx="14">
                  <c:v>Kab. Jepara </c:v>
                </c:pt>
                <c:pt idx="15">
                  <c:v>Kab. Semarang </c:v>
                </c:pt>
                <c:pt idx="16">
                  <c:v>Kab. Kendal </c:v>
                </c:pt>
                <c:pt idx="17">
                  <c:v>Kab. Pekalongan </c:v>
                </c:pt>
                <c:pt idx="18">
                  <c:v>Kab. Tegal </c:v>
                </c:pt>
                <c:pt idx="19">
                  <c:v>Kab. Brebes </c:v>
                </c:pt>
                <c:pt idx="20">
                  <c:v>Kota. Surakarta </c:v>
                </c:pt>
                <c:pt idx="21">
                  <c:v>Kota. Salatiga </c:v>
                </c:pt>
                <c:pt idx="22">
                  <c:v>Kota. Semarang </c:v>
                </c:pt>
                <c:pt idx="23">
                  <c:v>Kota. Pekalongan </c:v>
                </c:pt>
                <c:pt idx="24">
                  <c:v>Kota. Tegal </c:v>
                </c:pt>
                <c:pt idx="25">
                  <c:v>Kab. Kebumen </c:v>
                </c:pt>
                <c:pt idx="26">
                  <c:v>Kab. Purworejo </c:v>
                </c:pt>
                <c:pt idx="27">
                  <c:v>Kab. Magelang </c:v>
                </c:pt>
                <c:pt idx="28">
                  <c:v>Kab. Sukoharjo </c:v>
                </c:pt>
                <c:pt idx="29">
                  <c:v>Kab. Karanganyar </c:v>
                </c:pt>
                <c:pt idx="30">
                  <c:v>Kab. Demak </c:v>
                </c:pt>
                <c:pt idx="31">
                  <c:v>Kab. Temanggung </c:v>
                </c:pt>
                <c:pt idx="32">
                  <c:v>Kab. Batang </c:v>
                </c:pt>
                <c:pt idx="33">
                  <c:v>Kab. Pemalang </c:v>
                </c:pt>
                <c:pt idx="34">
                  <c:v>Kota. Magelang </c:v>
                </c:pt>
              </c:strCache>
            </c:str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22</c:v>
                </c:pt>
                <c:pt idx="25">
                  <c:v>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Kurang Berkembang</c:v>
                </c:pt>
              </c:strCache>
            </c:strRef>
          </c:tx>
          <c:spPr>
            <a:solidFill>
              <a:schemeClr val="tx2">
                <a:lumMod val="90000"/>
              </a:schemeClr>
            </a:solidFill>
          </c:spPr>
          <c:cat>
            <c:strRef>
              <c:f>Sheet1!$A$2:$A$36</c:f>
              <c:strCache>
                <c:ptCount val="35"/>
                <c:pt idx="0">
                  <c:v>Kab. Cilacap  </c:v>
                </c:pt>
                <c:pt idx="1">
                  <c:v>Kab. Banyumas </c:v>
                </c:pt>
                <c:pt idx="2">
                  <c:v>Kab.  Purbalingga </c:v>
                </c:pt>
                <c:pt idx="3">
                  <c:v>Kab. Banjarnegara </c:v>
                </c:pt>
                <c:pt idx="4">
                  <c:v>Kab. Wonosobo </c:v>
                </c:pt>
                <c:pt idx="5">
                  <c:v>Kab. Boyolali </c:v>
                </c:pt>
                <c:pt idx="6">
                  <c:v>Kab. Klaten </c:v>
                </c:pt>
                <c:pt idx="7">
                  <c:v>Kab. Wonogiri </c:v>
                </c:pt>
                <c:pt idx="8">
                  <c:v>Kab. Sragen </c:v>
                </c:pt>
                <c:pt idx="9">
                  <c:v>Kab. Grobogan </c:v>
                </c:pt>
                <c:pt idx="10">
                  <c:v>Kab. Blora </c:v>
                </c:pt>
                <c:pt idx="11">
                  <c:v>Kab. Rembang </c:v>
                </c:pt>
                <c:pt idx="12">
                  <c:v>Kab. Pati </c:v>
                </c:pt>
                <c:pt idx="13">
                  <c:v>Kab. Kudus </c:v>
                </c:pt>
                <c:pt idx="14">
                  <c:v>Kab. Jepara </c:v>
                </c:pt>
                <c:pt idx="15">
                  <c:v>Kab. Semarang </c:v>
                </c:pt>
                <c:pt idx="16">
                  <c:v>Kab. Kendal </c:v>
                </c:pt>
                <c:pt idx="17">
                  <c:v>Kab. Pekalongan </c:v>
                </c:pt>
                <c:pt idx="18">
                  <c:v>Kab. Tegal </c:v>
                </c:pt>
                <c:pt idx="19">
                  <c:v>Kab. Brebes </c:v>
                </c:pt>
                <c:pt idx="20">
                  <c:v>Kota. Surakarta </c:v>
                </c:pt>
                <c:pt idx="21">
                  <c:v>Kota. Salatiga </c:v>
                </c:pt>
                <c:pt idx="22">
                  <c:v>Kota. Semarang </c:v>
                </c:pt>
                <c:pt idx="23">
                  <c:v>Kota. Pekalongan </c:v>
                </c:pt>
                <c:pt idx="24">
                  <c:v>Kota. Tegal </c:v>
                </c:pt>
                <c:pt idx="25">
                  <c:v>Kab. Kebumen </c:v>
                </c:pt>
                <c:pt idx="26">
                  <c:v>Kab. Purworejo </c:v>
                </c:pt>
                <c:pt idx="27">
                  <c:v>Kab. Magelang </c:v>
                </c:pt>
                <c:pt idx="28">
                  <c:v>Kab. Sukoharjo </c:v>
                </c:pt>
                <c:pt idx="29">
                  <c:v>Kab. Karanganyar </c:v>
                </c:pt>
                <c:pt idx="30">
                  <c:v>Kab. Demak </c:v>
                </c:pt>
                <c:pt idx="31">
                  <c:v>Kab. Temanggung </c:v>
                </c:pt>
                <c:pt idx="32">
                  <c:v>Kab. Batang </c:v>
                </c:pt>
                <c:pt idx="33">
                  <c:v>Kab. Pemalang </c:v>
                </c:pt>
                <c:pt idx="34">
                  <c:v>Kota. Magelang </c:v>
                </c:pt>
              </c:strCache>
            </c:str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</c:ser>
        <c:shape val="cylinder"/>
        <c:axId val="199448448"/>
        <c:axId val="199449984"/>
        <c:axId val="0"/>
      </c:bar3DChart>
      <c:catAx>
        <c:axId val="199448448"/>
        <c:scaling>
          <c:orientation val="minMax"/>
        </c:scaling>
        <c:axPos val="b"/>
        <c:tickLblPos val="nextTo"/>
        <c:txPr>
          <a:bodyPr/>
          <a:lstStyle/>
          <a:p>
            <a:pPr>
              <a:defRPr lang="id-ID" sz="1000" b="1" baseline="0">
                <a:solidFill>
                  <a:schemeClr val="bg1"/>
                </a:solidFill>
              </a:defRPr>
            </a:pPr>
            <a:endParaRPr lang="en-US"/>
          </a:p>
        </c:txPr>
        <c:crossAx val="199449984"/>
        <c:crosses val="autoZero"/>
        <c:auto val="1"/>
        <c:lblAlgn val="ctr"/>
        <c:lblOffset val="100"/>
      </c:catAx>
      <c:valAx>
        <c:axId val="199449984"/>
        <c:scaling>
          <c:orientation val="minMax"/>
        </c:scaling>
        <c:axPos val="l"/>
        <c:majorGridlines>
          <c:spPr>
            <a:ln>
              <a:solidFill>
                <a:srgbClr val="A5B592"/>
              </a:solidFill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lang="id-ID" sz="1400">
                <a:solidFill>
                  <a:schemeClr val="bg1"/>
                </a:solidFill>
              </a:defRPr>
            </a:pPr>
            <a:endParaRPr lang="en-US"/>
          </a:p>
        </c:txPr>
        <c:crossAx val="1994484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648475349752312"/>
          <c:y val="0.55828474256558724"/>
          <c:w val="0.1738264435695539"/>
          <c:h val="0.14201551002035739"/>
        </c:manualLayout>
      </c:layout>
      <c:txPr>
        <a:bodyPr/>
        <a:lstStyle/>
        <a:p>
          <a:pPr>
            <a:defRPr lang="id-ID" sz="1200" baseline="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otX val="0"/>
      <c:rotY val="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Cepat Berkembang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Sheet1!$A$2:$A$6</c:f>
              <c:strCache>
                <c:ptCount val="5"/>
                <c:pt idx="0">
                  <c:v>Kab. Kulon Progo </c:v>
                </c:pt>
                <c:pt idx="1">
                  <c:v>Kab. Bantul </c:v>
                </c:pt>
                <c:pt idx="2">
                  <c:v>Kab. Gunung Kidul </c:v>
                </c:pt>
                <c:pt idx="3">
                  <c:v>Kab. Sleman </c:v>
                </c:pt>
                <c:pt idx="4">
                  <c:v>Kota. Yogyakarta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57</c:v>
                </c:pt>
                <c:pt idx="2">
                  <c:v>57</c:v>
                </c:pt>
                <c:pt idx="3">
                  <c:v>36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Berkembang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Kab. Kulon Progo </c:v>
                </c:pt>
                <c:pt idx="1">
                  <c:v>Kab. Bantul </c:v>
                </c:pt>
                <c:pt idx="2">
                  <c:v>Kab. Gunung Kidul </c:v>
                </c:pt>
                <c:pt idx="3">
                  <c:v>Kab. Sleman </c:v>
                </c:pt>
                <c:pt idx="4">
                  <c:v>Kota. Yogyakarta 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56</c:v>
                </c:pt>
                <c:pt idx="1">
                  <c:v>16</c:v>
                </c:pt>
                <c:pt idx="2">
                  <c:v>87</c:v>
                </c:pt>
                <c:pt idx="3">
                  <c:v>50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Kurang Berkembang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Sheet1!$A$2:$A$6</c:f>
              <c:strCache>
                <c:ptCount val="5"/>
                <c:pt idx="0">
                  <c:v>Kab. Kulon Progo </c:v>
                </c:pt>
                <c:pt idx="1">
                  <c:v>Kab. Bantul </c:v>
                </c:pt>
                <c:pt idx="2">
                  <c:v>Kab. Gunung Kidul </c:v>
                </c:pt>
                <c:pt idx="3">
                  <c:v>Kab. Sleman </c:v>
                </c:pt>
                <c:pt idx="4">
                  <c:v>Kota. Yogyakarta 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hape val="cylinder"/>
        <c:axId val="200046848"/>
        <c:axId val="200052736"/>
        <c:axId val="0"/>
      </c:bar3DChart>
      <c:catAx>
        <c:axId val="200046848"/>
        <c:scaling>
          <c:orientation val="minMax"/>
        </c:scaling>
        <c:axPos val="b"/>
        <c:tickLblPos val="nextTo"/>
        <c:txPr>
          <a:bodyPr/>
          <a:lstStyle/>
          <a:p>
            <a:pPr>
              <a:defRPr lang="id-ID" sz="1200" baseline="0">
                <a:solidFill>
                  <a:schemeClr val="accent4">
                    <a:lumMod val="75000"/>
                  </a:schemeClr>
                </a:solidFill>
              </a:defRPr>
            </a:pPr>
            <a:endParaRPr lang="en-US"/>
          </a:p>
        </c:txPr>
        <c:crossAx val="200052736"/>
        <c:crosses val="autoZero"/>
        <c:auto val="1"/>
        <c:lblAlgn val="ctr"/>
        <c:lblOffset val="100"/>
      </c:catAx>
      <c:valAx>
        <c:axId val="20005273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id-ID" sz="1200" baseline="0">
                <a:solidFill>
                  <a:schemeClr val="tx2">
                    <a:lumMod val="90000"/>
                  </a:schemeClr>
                </a:solidFill>
              </a:defRPr>
            </a:pPr>
            <a:endParaRPr lang="en-US"/>
          </a:p>
        </c:txPr>
        <c:crossAx val="20004684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lang="id-ID" sz="1200">
              <a:solidFill>
                <a:schemeClr val="bg1"/>
              </a:solidFill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otX val="20"/>
      <c:rotY val="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Cepat Berkembang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Sheet1!$A$2:$A$6</c:f>
              <c:strCache>
                <c:ptCount val="5"/>
                <c:pt idx="0">
                  <c:v>Kab. Kulon Progo </c:v>
                </c:pt>
                <c:pt idx="1">
                  <c:v>Kab. Bantul </c:v>
                </c:pt>
                <c:pt idx="2">
                  <c:v>Kab. Gunung Kidul </c:v>
                </c:pt>
                <c:pt idx="3">
                  <c:v>Kab. Sleman </c:v>
                </c:pt>
                <c:pt idx="4">
                  <c:v>Kota. Yogyakarta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Berkembang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Kab. Kulon Progo </c:v>
                </c:pt>
                <c:pt idx="1">
                  <c:v>Kab. Bantul </c:v>
                </c:pt>
                <c:pt idx="2">
                  <c:v>Kab. Gunung Kidul </c:v>
                </c:pt>
                <c:pt idx="3">
                  <c:v>Kab. Sleman </c:v>
                </c:pt>
                <c:pt idx="4">
                  <c:v>Kota. Yogyakarta 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Kurang Berkembang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Kab. Kulon Progo </c:v>
                </c:pt>
                <c:pt idx="1">
                  <c:v>Kab. Bantul </c:v>
                </c:pt>
                <c:pt idx="2">
                  <c:v>Kab. Gunung Kidul </c:v>
                </c:pt>
                <c:pt idx="3">
                  <c:v>Kab. Sleman </c:v>
                </c:pt>
                <c:pt idx="4">
                  <c:v>Kota. Yogyakarta 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hape val="cylinder"/>
        <c:axId val="201261056"/>
        <c:axId val="201262592"/>
        <c:axId val="0"/>
      </c:bar3DChart>
      <c:catAx>
        <c:axId val="201261056"/>
        <c:scaling>
          <c:orientation val="minMax"/>
        </c:scaling>
        <c:axPos val="b"/>
        <c:tickLblPos val="nextTo"/>
        <c:txPr>
          <a:bodyPr/>
          <a:lstStyle/>
          <a:p>
            <a:pPr>
              <a:defRPr lang="id-ID" sz="1200" baseline="0">
                <a:solidFill>
                  <a:schemeClr val="tx1"/>
                </a:solidFill>
              </a:defRPr>
            </a:pPr>
            <a:endParaRPr lang="en-US"/>
          </a:p>
        </c:txPr>
        <c:crossAx val="201262592"/>
        <c:crosses val="autoZero"/>
        <c:auto val="1"/>
        <c:lblAlgn val="ctr"/>
        <c:lblOffset val="100"/>
      </c:catAx>
      <c:valAx>
        <c:axId val="20126259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id-ID" sz="1400">
                <a:solidFill>
                  <a:schemeClr val="tx1"/>
                </a:solidFill>
              </a:defRPr>
            </a:pPr>
            <a:endParaRPr lang="en-US"/>
          </a:p>
        </c:txPr>
        <c:crossAx val="201261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47846675415591"/>
          <c:y val="0.82531982188297959"/>
          <c:w val="0.1738264435695539"/>
          <c:h val="0.14580260725152328"/>
        </c:manualLayout>
      </c:layout>
      <c:txPr>
        <a:bodyPr/>
        <a:lstStyle/>
        <a:p>
          <a:pPr>
            <a:defRPr lang="id-ID" sz="1200" baseline="0">
              <a:solidFill>
                <a:schemeClr val="tx2">
                  <a:lumMod val="10000"/>
                </a:schemeClr>
              </a:solidFill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otX val="50"/>
      <c:rotY val="6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Cepat Berkembang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Sheet1!$A$2:$A$39</c:f>
              <c:strCache>
                <c:ptCount val="38"/>
                <c:pt idx="0">
                  <c:v>Kab. Tulungagung </c:v>
                </c:pt>
                <c:pt idx="1">
                  <c:v>Kab. Blitar </c:v>
                </c:pt>
                <c:pt idx="2">
                  <c:v>Kab. Lumajang </c:v>
                </c:pt>
                <c:pt idx="3">
                  <c:v>Kab. Bondowoso </c:v>
                </c:pt>
                <c:pt idx="4">
                  <c:v>Kab. Pasuruan </c:v>
                </c:pt>
                <c:pt idx="5">
                  <c:v>Kab. Sidoarjo </c:v>
                </c:pt>
                <c:pt idx="6">
                  <c:v>Kab. Lamongan </c:v>
                </c:pt>
                <c:pt idx="7">
                  <c:v>Kab. Gresik </c:v>
                </c:pt>
                <c:pt idx="8">
                  <c:v>Kab. Bangkalan </c:v>
                </c:pt>
                <c:pt idx="9">
                  <c:v>Kab. Pamekasan </c:v>
                </c:pt>
                <c:pt idx="10">
                  <c:v>Kab. Sumenep </c:v>
                </c:pt>
                <c:pt idx="11">
                  <c:v>Kota. Pasuruan </c:v>
                </c:pt>
                <c:pt idx="12">
                  <c:v>Kota. Batu </c:v>
                </c:pt>
                <c:pt idx="13">
                  <c:v>Kab. Pacitan </c:v>
                </c:pt>
                <c:pt idx="14">
                  <c:v>Kab. Ponorogo </c:v>
                </c:pt>
                <c:pt idx="15">
                  <c:v>Kab. Trenggalek </c:v>
                </c:pt>
                <c:pt idx="16">
                  <c:v>Kab. Kediri </c:v>
                </c:pt>
                <c:pt idx="17">
                  <c:v>Kab. Malang </c:v>
                </c:pt>
                <c:pt idx="18">
                  <c:v>Kab. Jember </c:v>
                </c:pt>
                <c:pt idx="19">
                  <c:v>Kab. Banyuwangi </c:v>
                </c:pt>
                <c:pt idx="20">
                  <c:v>Kab. Situbondo </c:v>
                </c:pt>
                <c:pt idx="21">
                  <c:v>Kab. Probolinggo </c:v>
                </c:pt>
                <c:pt idx="22">
                  <c:v>Kab. Mojokerto </c:v>
                </c:pt>
                <c:pt idx="23">
                  <c:v>Kab. Jombang </c:v>
                </c:pt>
                <c:pt idx="24">
                  <c:v>Kab. Nganjuk </c:v>
                </c:pt>
                <c:pt idx="25">
                  <c:v>Kab. Madiun </c:v>
                </c:pt>
                <c:pt idx="26">
                  <c:v>Kab. Magetan </c:v>
                </c:pt>
                <c:pt idx="27">
                  <c:v>Kab. Ngawi </c:v>
                </c:pt>
                <c:pt idx="28">
                  <c:v>Kab. Bojonegoro </c:v>
                </c:pt>
                <c:pt idx="29">
                  <c:v>Kab. Tuban </c:v>
                </c:pt>
                <c:pt idx="30">
                  <c:v>Kab. Sampang </c:v>
                </c:pt>
                <c:pt idx="31">
                  <c:v>Kota. Kediri </c:v>
                </c:pt>
                <c:pt idx="32">
                  <c:v>Kota. Blitar </c:v>
                </c:pt>
                <c:pt idx="33">
                  <c:v>Kota. Malang </c:v>
                </c:pt>
                <c:pt idx="34">
                  <c:v>Kota. Probolinggo </c:v>
                </c:pt>
                <c:pt idx="35">
                  <c:v>Kota. Mojokerto </c:v>
                </c:pt>
                <c:pt idx="36">
                  <c:v>Kota. Madiun </c:v>
                </c:pt>
                <c:pt idx="37">
                  <c:v>Kota. Surabaya </c:v>
                </c:pt>
              </c:strCache>
            </c:strRef>
          </c:cat>
          <c:val>
            <c:numRef>
              <c:f>Sheet1!$B$2:$B$39</c:f>
              <c:numCache>
                <c:formatCode>General</c:formatCode>
                <c:ptCount val="3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44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42</c:v>
                </c:pt>
                <c:pt idx="15">
                  <c:v>31</c:v>
                </c:pt>
                <c:pt idx="16">
                  <c:v>81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32</c:v>
                </c:pt>
                <c:pt idx="26">
                  <c:v>115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Berkembang</c:v>
                </c:pt>
              </c:strCache>
            </c:strRef>
          </c:tx>
          <c:cat>
            <c:strRef>
              <c:f>Sheet1!$A$2:$A$39</c:f>
              <c:strCache>
                <c:ptCount val="38"/>
                <c:pt idx="0">
                  <c:v>Kab. Tulungagung </c:v>
                </c:pt>
                <c:pt idx="1">
                  <c:v>Kab. Blitar </c:v>
                </c:pt>
                <c:pt idx="2">
                  <c:v>Kab. Lumajang </c:v>
                </c:pt>
                <c:pt idx="3">
                  <c:v>Kab. Bondowoso </c:v>
                </c:pt>
                <c:pt idx="4">
                  <c:v>Kab. Pasuruan </c:v>
                </c:pt>
                <c:pt idx="5">
                  <c:v>Kab. Sidoarjo </c:v>
                </c:pt>
                <c:pt idx="6">
                  <c:v>Kab. Lamongan </c:v>
                </c:pt>
                <c:pt idx="7">
                  <c:v>Kab. Gresik </c:v>
                </c:pt>
                <c:pt idx="8">
                  <c:v>Kab. Bangkalan </c:v>
                </c:pt>
                <c:pt idx="9">
                  <c:v>Kab. Pamekasan </c:v>
                </c:pt>
                <c:pt idx="10">
                  <c:v>Kab. Sumenep </c:v>
                </c:pt>
                <c:pt idx="11">
                  <c:v>Kota. Pasuruan </c:v>
                </c:pt>
                <c:pt idx="12">
                  <c:v>Kota. Batu </c:v>
                </c:pt>
                <c:pt idx="13">
                  <c:v>Kab. Pacitan </c:v>
                </c:pt>
                <c:pt idx="14">
                  <c:v>Kab. Ponorogo </c:v>
                </c:pt>
                <c:pt idx="15">
                  <c:v>Kab. Trenggalek </c:v>
                </c:pt>
                <c:pt idx="16">
                  <c:v>Kab. Kediri </c:v>
                </c:pt>
                <c:pt idx="17">
                  <c:v>Kab. Malang </c:v>
                </c:pt>
                <c:pt idx="18">
                  <c:v>Kab. Jember </c:v>
                </c:pt>
                <c:pt idx="19">
                  <c:v>Kab. Banyuwangi </c:v>
                </c:pt>
                <c:pt idx="20">
                  <c:v>Kab. Situbondo </c:v>
                </c:pt>
                <c:pt idx="21">
                  <c:v>Kab. Probolinggo </c:v>
                </c:pt>
                <c:pt idx="22">
                  <c:v>Kab. Mojokerto </c:v>
                </c:pt>
                <c:pt idx="23">
                  <c:v>Kab. Jombang </c:v>
                </c:pt>
                <c:pt idx="24">
                  <c:v>Kab. Nganjuk </c:v>
                </c:pt>
                <c:pt idx="25">
                  <c:v>Kab. Madiun </c:v>
                </c:pt>
                <c:pt idx="26">
                  <c:v>Kab. Magetan </c:v>
                </c:pt>
                <c:pt idx="27">
                  <c:v>Kab. Ngawi </c:v>
                </c:pt>
                <c:pt idx="28">
                  <c:v>Kab. Bojonegoro </c:v>
                </c:pt>
                <c:pt idx="29">
                  <c:v>Kab. Tuban </c:v>
                </c:pt>
                <c:pt idx="30">
                  <c:v>Kab. Sampang </c:v>
                </c:pt>
                <c:pt idx="31">
                  <c:v>Kota. Kediri </c:v>
                </c:pt>
                <c:pt idx="32">
                  <c:v>Kota. Blitar </c:v>
                </c:pt>
                <c:pt idx="33">
                  <c:v>Kota. Malang </c:v>
                </c:pt>
                <c:pt idx="34">
                  <c:v>Kota. Probolinggo </c:v>
                </c:pt>
                <c:pt idx="35">
                  <c:v>Kota. Mojokerto </c:v>
                </c:pt>
                <c:pt idx="36">
                  <c:v>Kota. Madiun </c:v>
                </c:pt>
                <c:pt idx="37">
                  <c:v>Kota. Surabaya </c:v>
                </c:pt>
              </c:strCache>
            </c:strRef>
          </c:cat>
          <c:val>
            <c:numRef>
              <c:f>Sheet1!$C$2:$C$39</c:f>
              <c:numCache>
                <c:formatCode>General</c:formatCode>
                <c:ptCount val="3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313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88</c:v>
                </c:pt>
                <c:pt idx="14">
                  <c:v>228</c:v>
                </c:pt>
                <c:pt idx="15">
                  <c:v>95</c:v>
                </c:pt>
                <c:pt idx="16">
                  <c:v>259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196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22</c:v>
                </c:pt>
                <c:pt idx="25">
                  <c:v>121</c:v>
                </c:pt>
                <c:pt idx="26">
                  <c:v>312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Kurang Berkembang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Sheet1!$A$2:$A$39</c:f>
              <c:strCache>
                <c:ptCount val="38"/>
                <c:pt idx="0">
                  <c:v>Kab. Tulungagung </c:v>
                </c:pt>
                <c:pt idx="1">
                  <c:v>Kab. Blitar </c:v>
                </c:pt>
                <c:pt idx="2">
                  <c:v>Kab. Lumajang </c:v>
                </c:pt>
                <c:pt idx="3">
                  <c:v>Kab. Bondowoso </c:v>
                </c:pt>
                <c:pt idx="4">
                  <c:v>Kab. Pasuruan </c:v>
                </c:pt>
                <c:pt idx="5">
                  <c:v>Kab. Sidoarjo </c:v>
                </c:pt>
                <c:pt idx="6">
                  <c:v>Kab. Lamongan </c:v>
                </c:pt>
                <c:pt idx="7">
                  <c:v>Kab. Gresik </c:v>
                </c:pt>
                <c:pt idx="8">
                  <c:v>Kab. Bangkalan </c:v>
                </c:pt>
                <c:pt idx="9">
                  <c:v>Kab. Pamekasan </c:v>
                </c:pt>
                <c:pt idx="10">
                  <c:v>Kab. Sumenep </c:v>
                </c:pt>
                <c:pt idx="11">
                  <c:v>Kota. Pasuruan </c:v>
                </c:pt>
                <c:pt idx="12">
                  <c:v>Kota. Batu </c:v>
                </c:pt>
                <c:pt idx="13">
                  <c:v>Kab. Pacitan </c:v>
                </c:pt>
                <c:pt idx="14">
                  <c:v>Kab. Ponorogo </c:v>
                </c:pt>
                <c:pt idx="15">
                  <c:v>Kab. Trenggalek </c:v>
                </c:pt>
                <c:pt idx="16">
                  <c:v>Kab. Kediri </c:v>
                </c:pt>
                <c:pt idx="17">
                  <c:v>Kab. Malang </c:v>
                </c:pt>
                <c:pt idx="18">
                  <c:v>Kab. Jember </c:v>
                </c:pt>
                <c:pt idx="19">
                  <c:v>Kab. Banyuwangi </c:v>
                </c:pt>
                <c:pt idx="20">
                  <c:v>Kab. Situbondo </c:v>
                </c:pt>
                <c:pt idx="21">
                  <c:v>Kab. Probolinggo </c:v>
                </c:pt>
                <c:pt idx="22">
                  <c:v>Kab. Mojokerto </c:v>
                </c:pt>
                <c:pt idx="23">
                  <c:v>Kab. Jombang </c:v>
                </c:pt>
                <c:pt idx="24">
                  <c:v>Kab. Nganjuk </c:v>
                </c:pt>
                <c:pt idx="25">
                  <c:v>Kab. Madiun </c:v>
                </c:pt>
                <c:pt idx="26">
                  <c:v>Kab. Magetan </c:v>
                </c:pt>
                <c:pt idx="27">
                  <c:v>Kab. Ngawi </c:v>
                </c:pt>
                <c:pt idx="28">
                  <c:v>Kab. Bojonegoro </c:v>
                </c:pt>
                <c:pt idx="29">
                  <c:v>Kab. Tuban </c:v>
                </c:pt>
                <c:pt idx="30">
                  <c:v>Kab. Sampang </c:v>
                </c:pt>
                <c:pt idx="31">
                  <c:v>Kota. Kediri </c:v>
                </c:pt>
                <c:pt idx="32">
                  <c:v>Kota. Blitar </c:v>
                </c:pt>
                <c:pt idx="33">
                  <c:v>Kota. Malang </c:v>
                </c:pt>
                <c:pt idx="34">
                  <c:v>Kota. Probolinggo </c:v>
                </c:pt>
                <c:pt idx="35">
                  <c:v>Kota. Mojokerto </c:v>
                </c:pt>
                <c:pt idx="36">
                  <c:v>Kota. Madiun </c:v>
                </c:pt>
                <c:pt idx="37">
                  <c:v>Kota. Surabaya </c:v>
                </c:pt>
              </c:strCache>
            </c:strRef>
          </c:cat>
          <c:val>
            <c:numRef>
              <c:f>Sheet1!$D$2:$D$39</c:f>
              <c:numCache>
                <c:formatCode>General</c:formatCode>
                <c:ptCount val="3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27</c:v>
                </c:pt>
                <c:pt idx="14">
                  <c:v>11</c:v>
                </c:pt>
                <c:pt idx="15">
                  <c:v>26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242</c:v>
                </c:pt>
                <c:pt idx="25">
                  <c:v>48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</c:numCache>
            </c:numRef>
          </c:val>
        </c:ser>
        <c:shape val="cylinder"/>
        <c:axId val="207451264"/>
        <c:axId val="207452800"/>
        <c:axId val="0"/>
      </c:bar3DChart>
      <c:catAx>
        <c:axId val="207451264"/>
        <c:scaling>
          <c:orientation val="minMax"/>
        </c:scaling>
        <c:axPos val="b"/>
        <c:tickLblPos val="nextTo"/>
        <c:txPr>
          <a:bodyPr/>
          <a:lstStyle/>
          <a:p>
            <a:pPr>
              <a:defRPr lang="id-ID" sz="1000" b="1" baseline="0">
                <a:solidFill>
                  <a:schemeClr val="tx1"/>
                </a:solidFill>
              </a:defRPr>
            </a:pPr>
            <a:endParaRPr lang="en-US"/>
          </a:p>
        </c:txPr>
        <c:crossAx val="207452800"/>
        <c:crosses val="autoZero"/>
        <c:auto val="1"/>
        <c:lblAlgn val="ctr"/>
        <c:lblOffset val="100"/>
      </c:catAx>
      <c:valAx>
        <c:axId val="20745280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id-ID" sz="1000">
                <a:solidFill>
                  <a:schemeClr val="tx2">
                    <a:lumMod val="10000"/>
                  </a:schemeClr>
                </a:solidFill>
              </a:defRPr>
            </a:pPr>
            <a:endParaRPr lang="en-US"/>
          </a:p>
        </c:txPr>
        <c:crossAx val="2074512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877273533226951"/>
          <c:y val="0.58298281692925957"/>
          <c:w val="0.12559851432944186"/>
          <c:h val="0.12207840487010192"/>
        </c:manualLayout>
      </c:layout>
      <c:txPr>
        <a:bodyPr/>
        <a:lstStyle/>
        <a:p>
          <a:pPr>
            <a:defRPr lang="id-ID" sz="1000" baseline="0">
              <a:solidFill>
                <a:schemeClr val="tx2">
                  <a:lumMod val="10000"/>
                </a:schemeClr>
              </a:solidFill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otX val="50"/>
      <c:rotY val="7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Cepat Berkembang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Sheet1!$A$2:$A$39</c:f>
              <c:strCache>
                <c:ptCount val="38"/>
                <c:pt idx="0">
                  <c:v>Kab. Tulungagung </c:v>
                </c:pt>
                <c:pt idx="1">
                  <c:v>Kab. Blitar </c:v>
                </c:pt>
                <c:pt idx="2">
                  <c:v>Kab. Lumajang </c:v>
                </c:pt>
                <c:pt idx="3">
                  <c:v>Kab. Bondowoso </c:v>
                </c:pt>
                <c:pt idx="4">
                  <c:v>Kab. Pasuruan </c:v>
                </c:pt>
                <c:pt idx="5">
                  <c:v>Kab. Sidoarjo </c:v>
                </c:pt>
                <c:pt idx="6">
                  <c:v>Kab. Lamongan </c:v>
                </c:pt>
                <c:pt idx="7">
                  <c:v>Kab. Gresik </c:v>
                </c:pt>
                <c:pt idx="8">
                  <c:v>Kab. Bangkalan </c:v>
                </c:pt>
                <c:pt idx="9">
                  <c:v>Kab. Pamekasan </c:v>
                </c:pt>
                <c:pt idx="10">
                  <c:v>Kab. Sumenep </c:v>
                </c:pt>
                <c:pt idx="11">
                  <c:v>Kota. Pasuruan </c:v>
                </c:pt>
                <c:pt idx="12">
                  <c:v>Kota. Batu </c:v>
                </c:pt>
                <c:pt idx="13">
                  <c:v>Kab. Pacitan </c:v>
                </c:pt>
                <c:pt idx="14">
                  <c:v>Kab. Ponorogo </c:v>
                </c:pt>
                <c:pt idx="15">
                  <c:v>Kab. Trenggalek </c:v>
                </c:pt>
                <c:pt idx="16">
                  <c:v>Kab. Kediri </c:v>
                </c:pt>
                <c:pt idx="17">
                  <c:v>Kab. Malang </c:v>
                </c:pt>
                <c:pt idx="18">
                  <c:v>Kab. Jember </c:v>
                </c:pt>
                <c:pt idx="19">
                  <c:v>Kab. Banyuwangi </c:v>
                </c:pt>
                <c:pt idx="20">
                  <c:v>Kab. Situbondo </c:v>
                </c:pt>
                <c:pt idx="21">
                  <c:v>Kab. Probolinggo </c:v>
                </c:pt>
                <c:pt idx="22">
                  <c:v>Kab. Mojokerto </c:v>
                </c:pt>
                <c:pt idx="23">
                  <c:v>Kab. Jombang </c:v>
                </c:pt>
                <c:pt idx="24">
                  <c:v>Kab. Nganjuk </c:v>
                </c:pt>
                <c:pt idx="25">
                  <c:v>Kab. Madiun </c:v>
                </c:pt>
                <c:pt idx="26">
                  <c:v>Kab. Magetan </c:v>
                </c:pt>
                <c:pt idx="27">
                  <c:v>Kab. Ngawi </c:v>
                </c:pt>
                <c:pt idx="28">
                  <c:v>Kab. Bojonegoro </c:v>
                </c:pt>
                <c:pt idx="29">
                  <c:v>Kab. Tuban </c:v>
                </c:pt>
                <c:pt idx="30">
                  <c:v>Kab. Sampang </c:v>
                </c:pt>
                <c:pt idx="31">
                  <c:v>Kota. Kediri </c:v>
                </c:pt>
                <c:pt idx="32">
                  <c:v>Kota. Blitar </c:v>
                </c:pt>
                <c:pt idx="33">
                  <c:v>Kota. Malang </c:v>
                </c:pt>
                <c:pt idx="34">
                  <c:v>Kota. Probolinggo </c:v>
                </c:pt>
                <c:pt idx="35">
                  <c:v>Kota. Mojokerto </c:v>
                </c:pt>
                <c:pt idx="36">
                  <c:v>Kota. Madiun </c:v>
                </c:pt>
                <c:pt idx="37">
                  <c:v>Kota. Surabaya </c:v>
                </c:pt>
              </c:strCache>
            </c:strRef>
          </c:cat>
          <c:val>
            <c:numRef>
              <c:f>Sheet1!$B$2:$B$39</c:f>
              <c:numCache>
                <c:formatCode>General</c:formatCode>
                <c:ptCount val="38"/>
                <c:pt idx="0">
                  <c:v>0</c:v>
                </c:pt>
                <c:pt idx="1">
                  <c:v>10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26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Berkembang</c:v>
                </c:pt>
              </c:strCache>
            </c:strRef>
          </c:tx>
          <c:cat>
            <c:strRef>
              <c:f>Sheet1!$A$2:$A$39</c:f>
              <c:strCache>
                <c:ptCount val="38"/>
                <c:pt idx="0">
                  <c:v>Kab. Tulungagung </c:v>
                </c:pt>
                <c:pt idx="1">
                  <c:v>Kab. Blitar </c:v>
                </c:pt>
                <c:pt idx="2">
                  <c:v>Kab. Lumajang </c:v>
                </c:pt>
                <c:pt idx="3">
                  <c:v>Kab. Bondowoso </c:v>
                </c:pt>
                <c:pt idx="4">
                  <c:v>Kab. Pasuruan </c:v>
                </c:pt>
                <c:pt idx="5">
                  <c:v>Kab. Sidoarjo </c:v>
                </c:pt>
                <c:pt idx="6">
                  <c:v>Kab. Lamongan </c:v>
                </c:pt>
                <c:pt idx="7">
                  <c:v>Kab. Gresik </c:v>
                </c:pt>
                <c:pt idx="8">
                  <c:v>Kab. Bangkalan </c:v>
                </c:pt>
                <c:pt idx="9">
                  <c:v>Kab. Pamekasan </c:v>
                </c:pt>
                <c:pt idx="10">
                  <c:v>Kab. Sumenep </c:v>
                </c:pt>
                <c:pt idx="11">
                  <c:v>Kota. Pasuruan </c:v>
                </c:pt>
                <c:pt idx="12">
                  <c:v>Kota. Batu </c:v>
                </c:pt>
                <c:pt idx="13">
                  <c:v>Kab. Pacitan </c:v>
                </c:pt>
                <c:pt idx="14">
                  <c:v>Kab. Ponorogo </c:v>
                </c:pt>
                <c:pt idx="15">
                  <c:v>Kab. Trenggalek </c:v>
                </c:pt>
                <c:pt idx="16">
                  <c:v>Kab. Kediri </c:v>
                </c:pt>
                <c:pt idx="17">
                  <c:v>Kab. Malang </c:v>
                </c:pt>
                <c:pt idx="18">
                  <c:v>Kab. Jember </c:v>
                </c:pt>
                <c:pt idx="19">
                  <c:v>Kab. Banyuwangi </c:v>
                </c:pt>
                <c:pt idx="20">
                  <c:v>Kab. Situbondo </c:v>
                </c:pt>
                <c:pt idx="21">
                  <c:v>Kab. Probolinggo </c:v>
                </c:pt>
                <c:pt idx="22">
                  <c:v>Kab. Mojokerto </c:v>
                </c:pt>
                <c:pt idx="23">
                  <c:v>Kab. Jombang </c:v>
                </c:pt>
                <c:pt idx="24">
                  <c:v>Kab. Nganjuk </c:v>
                </c:pt>
                <c:pt idx="25">
                  <c:v>Kab. Madiun </c:v>
                </c:pt>
                <c:pt idx="26">
                  <c:v>Kab. Magetan </c:v>
                </c:pt>
                <c:pt idx="27">
                  <c:v>Kab. Ngawi </c:v>
                </c:pt>
                <c:pt idx="28">
                  <c:v>Kab. Bojonegoro </c:v>
                </c:pt>
                <c:pt idx="29">
                  <c:v>Kab. Tuban </c:v>
                </c:pt>
                <c:pt idx="30">
                  <c:v>Kab. Sampang </c:v>
                </c:pt>
                <c:pt idx="31">
                  <c:v>Kota. Kediri </c:v>
                </c:pt>
                <c:pt idx="32">
                  <c:v>Kota. Blitar </c:v>
                </c:pt>
                <c:pt idx="33">
                  <c:v>Kota. Malang </c:v>
                </c:pt>
                <c:pt idx="34">
                  <c:v>Kota. Probolinggo </c:v>
                </c:pt>
                <c:pt idx="35">
                  <c:v>Kota. Mojokerto </c:v>
                </c:pt>
                <c:pt idx="36">
                  <c:v>Kota. Madiun </c:v>
                </c:pt>
                <c:pt idx="37">
                  <c:v>Kota. Surabaya </c:v>
                </c:pt>
              </c:strCache>
            </c:strRef>
          </c:cat>
          <c:val>
            <c:numRef>
              <c:f>Sheet1!$C$2:$C$39</c:f>
              <c:numCache>
                <c:formatCode>General</c:formatCode>
                <c:ptCount val="38"/>
                <c:pt idx="0">
                  <c:v>0</c:v>
                </c:pt>
                <c:pt idx="1">
                  <c:v>18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Kurang Berkembang 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Sheet1!$A$2:$A$39</c:f>
              <c:strCache>
                <c:ptCount val="38"/>
                <c:pt idx="0">
                  <c:v>Kab. Tulungagung </c:v>
                </c:pt>
                <c:pt idx="1">
                  <c:v>Kab. Blitar </c:v>
                </c:pt>
                <c:pt idx="2">
                  <c:v>Kab. Lumajang </c:v>
                </c:pt>
                <c:pt idx="3">
                  <c:v>Kab. Bondowoso </c:v>
                </c:pt>
                <c:pt idx="4">
                  <c:v>Kab. Pasuruan </c:v>
                </c:pt>
                <c:pt idx="5">
                  <c:v>Kab. Sidoarjo </c:v>
                </c:pt>
                <c:pt idx="6">
                  <c:v>Kab. Lamongan </c:v>
                </c:pt>
                <c:pt idx="7">
                  <c:v>Kab. Gresik </c:v>
                </c:pt>
                <c:pt idx="8">
                  <c:v>Kab. Bangkalan </c:v>
                </c:pt>
                <c:pt idx="9">
                  <c:v>Kab. Pamekasan </c:v>
                </c:pt>
                <c:pt idx="10">
                  <c:v>Kab. Sumenep </c:v>
                </c:pt>
                <c:pt idx="11">
                  <c:v>Kota. Pasuruan </c:v>
                </c:pt>
                <c:pt idx="12">
                  <c:v>Kota. Batu </c:v>
                </c:pt>
                <c:pt idx="13">
                  <c:v>Kab. Pacitan </c:v>
                </c:pt>
                <c:pt idx="14">
                  <c:v>Kab. Ponorogo </c:v>
                </c:pt>
                <c:pt idx="15">
                  <c:v>Kab. Trenggalek </c:v>
                </c:pt>
                <c:pt idx="16">
                  <c:v>Kab. Kediri </c:v>
                </c:pt>
                <c:pt idx="17">
                  <c:v>Kab. Malang </c:v>
                </c:pt>
                <c:pt idx="18">
                  <c:v>Kab. Jember </c:v>
                </c:pt>
                <c:pt idx="19">
                  <c:v>Kab. Banyuwangi </c:v>
                </c:pt>
                <c:pt idx="20">
                  <c:v>Kab. Situbondo </c:v>
                </c:pt>
                <c:pt idx="21">
                  <c:v>Kab. Probolinggo </c:v>
                </c:pt>
                <c:pt idx="22">
                  <c:v>Kab. Mojokerto </c:v>
                </c:pt>
                <c:pt idx="23">
                  <c:v>Kab. Jombang </c:v>
                </c:pt>
                <c:pt idx="24">
                  <c:v>Kab. Nganjuk </c:v>
                </c:pt>
                <c:pt idx="25">
                  <c:v>Kab. Madiun </c:v>
                </c:pt>
                <c:pt idx="26">
                  <c:v>Kab. Magetan </c:v>
                </c:pt>
                <c:pt idx="27">
                  <c:v>Kab. Ngawi </c:v>
                </c:pt>
                <c:pt idx="28">
                  <c:v>Kab. Bojonegoro </c:v>
                </c:pt>
                <c:pt idx="29">
                  <c:v>Kab. Tuban </c:v>
                </c:pt>
                <c:pt idx="30">
                  <c:v>Kab. Sampang </c:v>
                </c:pt>
                <c:pt idx="31">
                  <c:v>Kota. Kediri </c:v>
                </c:pt>
                <c:pt idx="32">
                  <c:v>Kota. Blitar </c:v>
                </c:pt>
                <c:pt idx="33">
                  <c:v>Kota. Malang </c:v>
                </c:pt>
                <c:pt idx="34">
                  <c:v>Kota. Probolinggo </c:v>
                </c:pt>
                <c:pt idx="35">
                  <c:v>Kota. Mojokerto </c:v>
                </c:pt>
                <c:pt idx="36">
                  <c:v>Kota. Madiun </c:v>
                </c:pt>
                <c:pt idx="37">
                  <c:v>Kota. Surabaya </c:v>
                </c:pt>
              </c:strCache>
            </c:strRef>
          </c:cat>
          <c:val>
            <c:numRef>
              <c:f>Sheet1!$D$2:$D$39</c:f>
              <c:numCache>
                <c:formatCode>General</c:formatCode>
                <c:ptCount val="3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5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</c:numCache>
            </c:numRef>
          </c:val>
        </c:ser>
        <c:shape val="cylinder"/>
        <c:axId val="209172736"/>
        <c:axId val="209174528"/>
        <c:axId val="0"/>
      </c:bar3DChart>
      <c:catAx>
        <c:axId val="209172736"/>
        <c:scaling>
          <c:orientation val="minMax"/>
        </c:scaling>
        <c:axPos val="b"/>
        <c:tickLblPos val="nextTo"/>
        <c:txPr>
          <a:bodyPr/>
          <a:lstStyle/>
          <a:p>
            <a:pPr>
              <a:defRPr lang="id-ID" sz="1000" baseline="0">
                <a:solidFill>
                  <a:schemeClr val="tx2">
                    <a:lumMod val="10000"/>
                  </a:schemeClr>
                </a:solidFill>
              </a:defRPr>
            </a:pPr>
            <a:endParaRPr lang="en-US"/>
          </a:p>
        </c:txPr>
        <c:crossAx val="209174528"/>
        <c:crosses val="autoZero"/>
        <c:auto val="1"/>
        <c:lblAlgn val="ctr"/>
        <c:lblOffset val="100"/>
      </c:catAx>
      <c:valAx>
        <c:axId val="20917452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id-ID" sz="1600">
                <a:solidFill>
                  <a:schemeClr val="tx2">
                    <a:lumMod val="10000"/>
                  </a:schemeClr>
                </a:solidFill>
              </a:defRPr>
            </a:pPr>
            <a:endParaRPr lang="en-US"/>
          </a:p>
        </c:txPr>
        <c:crossAx val="2091727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252378687575446"/>
          <c:y val="0.44121105440555508"/>
          <c:w val="0.11794097346361081"/>
          <c:h val="0.11307702312256494"/>
        </c:manualLayout>
      </c:layout>
      <c:txPr>
        <a:bodyPr/>
        <a:lstStyle/>
        <a:p>
          <a:pPr>
            <a:defRPr lang="id-ID" sz="1000">
              <a:solidFill>
                <a:schemeClr val="tx2">
                  <a:lumMod val="10000"/>
                </a:schemeClr>
              </a:solidFill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otX val="3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Cepat Berkembang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Sheet1!$A$2:$A$9</c:f>
              <c:strCache>
                <c:ptCount val="8"/>
                <c:pt idx="0">
                  <c:v>Kab. Pandeglang </c:v>
                </c:pt>
                <c:pt idx="1">
                  <c:v>Kab. Lebak </c:v>
                </c:pt>
                <c:pt idx="2">
                  <c:v>Kab. Tangerang </c:v>
                </c:pt>
                <c:pt idx="3">
                  <c:v>Kab. Serang </c:v>
                </c:pt>
                <c:pt idx="4">
                  <c:v>Kota. Tangerang Selatan </c:v>
                </c:pt>
                <c:pt idx="5">
                  <c:v>Kota. Cilegon </c:v>
                </c:pt>
                <c:pt idx="6">
                  <c:v>Kota. Serang </c:v>
                </c:pt>
                <c:pt idx="7">
                  <c:v>Kota. Tangerang 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30</c:v>
                </c:pt>
                <c:pt idx="1">
                  <c:v>14</c:v>
                </c:pt>
                <c:pt idx="2">
                  <c:v>41</c:v>
                </c:pt>
                <c:pt idx="3">
                  <c:v>94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Berkembang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Kab. Pandeglang </c:v>
                </c:pt>
                <c:pt idx="1">
                  <c:v>Kab. Lebak </c:v>
                </c:pt>
                <c:pt idx="2">
                  <c:v>Kab. Tangerang </c:v>
                </c:pt>
                <c:pt idx="3">
                  <c:v>Kab. Serang </c:v>
                </c:pt>
                <c:pt idx="4">
                  <c:v>Kota. Tangerang Selatan </c:v>
                </c:pt>
                <c:pt idx="5">
                  <c:v>Kota. Cilegon </c:v>
                </c:pt>
                <c:pt idx="6">
                  <c:v>Kota. Serang </c:v>
                </c:pt>
                <c:pt idx="7">
                  <c:v>Kota. Tangerang 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75</c:v>
                </c:pt>
                <c:pt idx="1">
                  <c:v>281</c:v>
                </c:pt>
                <c:pt idx="2">
                  <c:v>205</c:v>
                </c:pt>
                <c:pt idx="3">
                  <c:v>205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Kurang Berkembang 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Sheet1!$A$2:$A$9</c:f>
              <c:strCache>
                <c:ptCount val="8"/>
                <c:pt idx="0">
                  <c:v>Kab. Pandeglang </c:v>
                </c:pt>
                <c:pt idx="1">
                  <c:v>Kab. Lebak </c:v>
                </c:pt>
                <c:pt idx="2">
                  <c:v>Kab. Tangerang </c:v>
                </c:pt>
                <c:pt idx="3">
                  <c:v>Kab. Serang </c:v>
                </c:pt>
                <c:pt idx="4">
                  <c:v>Kota. Tangerang Selatan </c:v>
                </c:pt>
                <c:pt idx="5">
                  <c:v>Kota. Cilegon </c:v>
                </c:pt>
                <c:pt idx="6">
                  <c:v>Kota. Serang </c:v>
                </c:pt>
                <c:pt idx="7">
                  <c:v>Kota. Tangerang 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45</c:v>
                </c:pt>
                <c:pt idx="2">
                  <c:v>0</c:v>
                </c:pt>
                <c:pt idx="3">
                  <c:v>27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hape val="cylinder"/>
        <c:axId val="209758848"/>
        <c:axId val="209781120"/>
        <c:axId val="0"/>
      </c:bar3DChart>
      <c:catAx>
        <c:axId val="209758848"/>
        <c:scaling>
          <c:orientation val="minMax"/>
        </c:scaling>
        <c:axPos val="b"/>
        <c:tickLblPos val="nextTo"/>
        <c:txPr>
          <a:bodyPr/>
          <a:lstStyle/>
          <a:p>
            <a:pPr>
              <a:defRPr lang="id-ID" sz="1200" b="1">
                <a:solidFill>
                  <a:srgbClr val="002060"/>
                </a:solidFill>
              </a:defRPr>
            </a:pPr>
            <a:endParaRPr lang="en-US"/>
          </a:p>
        </c:txPr>
        <c:crossAx val="209781120"/>
        <c:crosses val="autoZero"/>
        <c:auto val="1"/>
        <c:lblAlgn val="ctr"/>
        <c:lblOffset val="100"/>
      </c:catAx>
      <c:valAx>
        <c:axId val="20978112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id-ID" sz="1600">
                <a:solidFill>
                  <a:schemeClr val="tx2">
                    <a:lumMod val="10000"/>
                  </a:schemeClr>
                </a:solidFill>
              </a:defRPr>
            </a:pPr>
            <a:endParaRPr lang="en-US"/>
          </a:p>
        </c:txPr>
        <c:crossAx val="209758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521880869639936"/>
          <c:y val="0.57387678354706251"/>
          <c:w val="0.17131438461284301"/>
          <c:h val="0.13668990603000936"/>
        </c:manualLayout>
      </c:layout>
      <c:txPr>
        <a:bodyPr/>
        <a:lstStyle/>
        <a:p>
          <a:pPr>
            <a:defRPr lang="id-ID" sz="12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otX val="4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Cepat Berkembang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Sheet1!$A$2:$A$9</c:f>
              <c:strCache>
                <c:ptCount val="8"/>
                <c:pt idx="0">
                  <c:v>Kab. Pandeglang </c:v>
                </c:pt>
                <c:pt idx="1">
                  <c:v>Kab. Lebak </c:v>
                </c:pt>
                <c:pt idx="2">
                  <c:v>Kab. Tangerang </c:v>
                </c:pt>
                <c:pt idx="3">
                  <c:v>Kab. Serang </c:v>
                </c:pt>
                <c:pt idx="4">
                  <c:v>Kota. Tangerang Selatan </c:v>
                </c:pt>
                <c:pt idx="5">
                  <c:v>Kota. Cilegon </c:v>
                </c:pt>
                <c:pt idx="6">
                  <c:v>Kota. Serang </c:v>
                </c:pt>
                <c:pt idx="7">
                  <c:v>Kota. Tangerang 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Berkembang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Kab. Pandeglang </c:v>
                </c:pt>
                <c:pt idx="1">
                  <c:v>Kab. Lebak </c:v>
                </c:pt>
                <c:pt idx="2">
                  <c:v>Kab. Tangerang </c:v>
                </c:pt>
                <c:pt idx="3">
                  <c:v>Kab. Serang </c:v>
                </c:pt>
                <c:pt idx="4">
                  <c:v>Kota. Tangerang Selatan </c:v>
                </c:pt>
                <c:pt idx="5">
                  <c:v>Kota. Cilegon </c:v>
                </c:pt>
                <c:pt idx="6">
                  <c:v>Kota. Serang </c:v>
                </c:pt>
                <c:pt idx="7">
                  <c:v>Kota. Tangerang 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Kurang Berkembang 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Sheet1!$A$2:$A$9</c:f>
              <c:strCache>
                <c:ptCount val="8"/>
                <c:pt idx="0">
                  <c:v>Kab. Pandeglang </c:v>
                </c:pt>
                <c:pt idx="1">
                  <c:v>Kab. Lebak </c:v>
                </c:pt>
                <c:pt idx="2">
                  <c:v>Kab. Tangerang </c:v>
                </c:pt>
                <c:pt idx="3">
                  <c:v>Kab. Serang </c:v>
                </c:pt>
                <c:pt idx="4">
                  <c:v>Kota. Tangerang Selatan </c:v>
                </c:pt>
                <c:pt idx="5">
                  <c:v>Kota. Cilegon </c:v>
                </c:pt>
                <c:pt idx="6">
                  <c:v>Kota. Serang </c:v>
                </c:pt>
                <c:pt idx="7">
                  <c:v>Kota. Tangerang 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hape val="cylinder"/>
        <c:axId val="210279424"/>
        <c:axId val="210281216"/>
        <c:axId val="0"/>
      </c:bar3DChart>
      <c:catAx>
        <c:axId val="210279424"/>
        <c:scaling>
          <c:orientation val="minMax"/>
        </c:scaling>
        <c:axPos val="b"/>
        <c:tickLblPos val="nextTo"/>
        <c:txPr>
          <a:bodyPr/>
          <a:lstStyle/>
          <a:p>
            <a:pPr>
              <a:defRPr lang="id-ID" sz="1300" baseline="0">
                <a:solidFill>
                  <a:schemeClr val="tx2">
                    <a:lumMod val="10000"/>
                  </a:schemeClr>
                </a:solidFill>
              </a:defRPr>
            </a:pPr>
            <a:endParaRPr lang="en-US"/>
          </a:p>
        </c:txPr>
        <c:crossAx val="210281216"/>
        <c:crosses val="autoZero"/>
        <c:auto val="1"/>
        <c:lblAlgn val="ctr"/>
        <c:lblOffset val="100"/>
      </c:catAx>
      <c:valAx>
        <c:axId val="210281216"/>
        <c:scaling>
          <c:orientation val="minMax"/>
          <c:max val="10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id-ID" sz="1600">
                <a:solidFill>
                  <a:schemeClr val="tx2">
                    <a:lumMod val="10000"/>
                  </a:schemeClr>
                </a:solidFill>
              </a:defRPr>
            </a:pPr>
            <a:endParaRPr lang="en-US"/>
          </a:p>
        </c:txPr>
        <c:crossAx val="210279424"/>
        <c:crosses val="autoZero"/>
        <c:crossBetween val="between"/>
        <c:majorUnit val="10"/>
        <c:minorUnit val="2.0000000000000011E-2"/>
      </c:valAx>
    </c:plotArea>
    <c:legend>
      <c:legendPos val="r"/>
      <c:layout>
        <c:manualLayout>
          <c:xMode val="edge"/>
          <c:yMode val="edge"/>
          <c:x val="0.79699300087489255"/>
          <c:y val="0.81402175322474846"/>
          <c:w val="0.17800699912510992"/>
          <c:h val="0.14388414341244113"/>
        </c:manualLayout>
      </c:layout>
      <c:txPr>
        <a:bodyPr/>
        <a:lstStyle/>
        <a:p>
          <a:pPr>
            <a:defRPr lang="id-ID" sz="1200" baseline="0">
              <a:solidFill>
                <a:schemeClr val="accent3">
                  <a:lumMod val="75000"/>
                </a:schemeClr>
              </a:solidFill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otX val="2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Cepat Berkembang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cat>
            <c:strRef>
              <c:f>Sheet1!$A$2:$A$10</c:f>
              <c:strCache>
                <c:ptCount val="9"/>
                <c:pt idx="0">
                  <c:v>Kab. Jembrana</c:v>
                </c:pt>
                <c:pt idx="1">
                  <c:v>Kab. Gianyar</c:v>
                </c:pt>
                <c:pt idx="2">
                  <c:v>Kab. Bangli</c:v>
                </c:pt>
                <c:pt idx="3">
                  <c:v>Kab. Karangasem</c:v>
                </c:pt>
                <c:pt idx="4">
                  <c:v>Kab. Buleleng</c:v>
                </c:pt>
                <c:pt idx="5">
                  <c:v>Kab. Klungkung</c:v>
                </c:pt>
                <c:pt idx="6">
                  <c:v>Kab. Badung</c:v>
                </c:pt>
                <c:pt idx="7">
                  <c:v>Kab. Tabanan</c:v>
                </c:pt>
                <c:pt idx="8">
                  <c:v>Kota. Denpasar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22</c:v>
                </c:pt>
                <c:pt idx="1">
                  <c:v>0</c:v>
                </c:pt>
                <c:pt idx="2">
                  <c:v>0</c:v>
                </c:pt>
                <c:pt idx="3">
                  <c:v>75</c:v>
                </c:pt>
                <c:pt idx="4">
                  <c:v>50</c:v>
                </c:pt>
                <c:pt idx="5">
                  <c:v>7</c:v>
                </c:pt>
                <c:pt idx="6">
                  <c:v>38</c:v>
                </c:pt>
                <c:pt idx="7">
                  <c:v>2</c:v>
                </c:pt>
                <c:pt idx="8">
                  <c:v>27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Berkembang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Sheet1!$A$2:$A$10</c:f>
              <c:strCache>
                <c:ptCount val="9"/>
                <c:pt idx="0">
                  <c:v>Kab. Jembrana</c:v>
                </c:pt>
                <c:pt idx="1">
                  <c:v>Kab. Gianyar</c:v>
                </c:pt>
                <c:pt idx="2">
                  <c:v>Kab. Bangli</c:v>
                </c:pt>
                <c:pt idx="3">
                  <c:v>Kab. Karangasem</c:v>
                </c:pt>
                <c:pt idx="4">
                  <c:v>Kab. Buleleng</c:v>
                </c:pt>
                <c:pt idx="5">
                  <c:v>Kab. Klungkung</c:v>
                </c:pt>
                <c:pt idx="6">
                  <c:v>Kab. Badung</c:v>
                </c:pt>
                <c:pt idx="7">
                  <c:v>Kab. Tabanan</c:v>
                </c:pt>
                <c:pt idx="8">
                  <c:v>Kota. Denpasar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19</c:v>
                </c:pt>
                <c:pt idx="1">
                  <c:v>64</c:v>
                </c:pt>
                <c:pt idx="2">
                  <c:v>68</c:v>
                </c:pt>
                <c:pt idx="3">
                  <c:v>0</c:v>
                </c:pt>
                <c:pt idx="4">
                  <c:v>79</c:v>
                </c:pt>
                <c:pt idx="5">
                  <c:v>46</c:v>
                </c:pt>
                <c:pt idx="6">
                  <c:v>8</c:v>
                </c:pt>
                <c:pt idx="7">
                  <c:v>131</c:v>
                </c:pt>
                <c:pt idx="8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Kurang Berkembang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Sheet1!$A$2:$A$10</c:f>
              <c:strCache>
                <c:ptCount val="9"/>
                <c:pt idx="0">
                  <c:v>Kab. Jembrana</c:v>
                </c:pt>
                <c:pt idx="1">
                  <c:v>Kab. Gianyar</c:v>
                </c:pt>
                <c:pt idx="2">
                  <c:v>Kab. Bangli</c:v>
                </c:pt>
                <c:pt idx="3">
                  <c:v>Kab. Karangasem</c:v>
                </c:pt>
                <c:pt idx="4">
                  <c:v>Kab. Buleleng</c:v>
                </c:pt>
                <c:pt idx="5">
                  <c:v>Kab. Klungkung</c:v>
                </c:pt>
                <c:pt idx="6">
                  <c:v>Kab. Badung</c:v>
                </c:pt>
                <c:pt idx="7">
                  <c:v>Kab. Tabanan</c:v>
                </c:pt>
                <c:pt idx="8">
                  <c:v>Kota. Denpasar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hape val="cylinder"/>
        <c:axId val="210932480"/>
        <c:axId val="210934016"/>
        <c:axId val="0"/>
      </c:bar3DChart>
      <c:catAx>
        <c:axId val="210932480"/>
        <c:scaling>
          <c:orientation val="minMax"/>
        </c:scaling>
        <c:axPos val="b"/>
        <c:tickLblPos val="nextTo"/>
        <c:txPr>
          <a:bodyPr/>
          <a:lstStyle/>
          <a:p>
            <a:pPr>
              <a:defRPr lang="id-ID">
                <a:solidFill>
                  <a:schemeClr val="bg2">
                    <a:lumMod val="25000"/>
                  </a:schemeClr>
                </a:solidFill>
              </a:defRPr>
            </a:pPr>
            <a:endParaRPr lang="en-US"/>
          </a:p>
        </c:txPr>
        <c:crossAx val="210934016"/>
        <c:crosses val="autoZero"/>
        <c:auto val="1"/>
        <c:lblAlgn val="ctr"/>
        <c:lblOffset val="100"/>
      </c:catAx>
      <c:valAx>
        <c:axId val="21093401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id-ID"/>
            </a:pPr>
            <a:endParaRPr lang="en-US"/>
          </a:p>
        </c:txPr>
        <c:crossAx val="21093248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200" baseline="0">
                <a:solidFill>
                  <a:schemeClr val="bg2">
                    <a:lumMod val="25000"/>
                  </a:schemeClr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200" baseline="0">
                <a:solidFill>
                  <a:schemeClr val="bg2">
                    <a:lumMod val="25000"/>
                  </a:schemeClr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200" baseline="0">
                <a:solidFill>
                  <a:schemeClr val="bg2">
                    <a:lumMod val="25000"/>
                  </a:schemeClr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80167660216562064"/>
          <c:y val="0.8294456317960256"/>
          <c:w val="0.17000722581742142"/>
          <c:h val="0.14645388076490484"/>
        </c:manualLayout>
      </c:layout>
      <c:txPr>
        <a:bodyPr/>
        <a:lstStyle/>
        <a:p>
          <a:pPr>
            <a:defRPr lang="id-ID" sz="1500" baseline="0">
              <a:solidFill>
                <a:schemeClr val="bg2">
                  <a:lumMod val="25000"/>
                </a:schemeClr>
              </a:solidFill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otX val="2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Cepat Berkembang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cat>
            <c:strRef>
              <c:f>Sheet1!$A$2:$A$10</c:f>
              <c:strCache>
                <c:ptCount val="9"/>
                <c:pt idx="0">
                  <c:v>Kab. Jembrana</c:v>
                </c:pt>
                <c:pt idx="1">
                  <c:v>Kab. Gianyar</c:v>
                </c:pt>
                <c:pt idx="2">
                  <c:v>Kab. Bangli</c:v>
                </c:pt>
                <c:pt idx="3">
                  <c:v>Kab. Karangasem</c:v>
                </c:pt>
                <c:pt idx="4">
                  <c:v>Kab. Buleleng</c:v>
                </c:pt>
                <c:pt idx="5">
                  <c:v>Kab. Klungkung</c:v>
                </c:pt>
                <c:pt idx="6">
                  <c:v>Kab. Badung</c:v>
                </c:pt>
                <c:pt idx="7">
                  <c:v>Kab. Tabanan</c:v>
                </c:pt>
                <c:pt idx="8">
                  <c:v>Kota. Denpasar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22</c:v>
                </c:pt>
                <c:pt idx="1">
                  <c:v>0</c:v>
                </c:pt>
                <c:pt idx="2">
                  <c:v>0</c:v>
                </c:pt>
                <c:pt idx="3">
                  <c:v>75</c:v>
                </c:pt>
                <c:pt idx="4">
                  <c:v>50</c:v>
                </c:pt>
                <c:pt idx="5">
                  <c:v>7</c:v>
                </c:pt>
                <c:pt idx="6">
                  <c:v>38</c:v>
                </c:pt>
                <c:pt idx="7">
                  <c:v>2</c:v>
                </c:pt>
                <c:pt idx="8">
                  <c:v>27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Berkembang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Sheet1!$A$2:$A$10</c:f>
              <c:strCache>
                <c:ptCount val="9"/>
                <c:pt idx="0">
                  <c:v>Kab. Jembrana</c:v>
                </c:pt>
                <c:pt idx="1">
                  <c:v>Kab. Gianyar</c:v>
                </c:pt>
                <c:pt idx="2">
                  <c:v>Kab. Bangli</c:v>
                </c:pt>
                <c:pt idx="3">
                  <c:v>Kab. Karangasem</c:v>
                </c:pt>
                <c:pt idx="4">
                  <c:v>Kab. Buleleng</c:v>
                </c:pt>
                <c:pt idx="5">
                  <c:v>Kab. Klungkung</c:v>
                </c:pt>
                <c:pt idx="6">
                  <c:v>Kab. Badung</c:v>
                </c:pt>
                <c:pt idx="7">
                  <c:v>Kab. Tabanan</c:v>
                </c:pt>
                <c:pt idx="8">
                  <c:v>Kota. Denpasar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19</c:v>
                </c:pt>
                <c:pt idx="1">
                  <c:v>64</c:v>
                </c:pt>
                <c:pt idx="2">
                  <c:v>68</c:v>
                </c:pt>
                <c:pt idx="3">
                  <c:v>0</c:v>
                </c:pt>
                <c:pt idx="4">
                  <c:v>79</c:v>
                </c:pt>
                <c:pt idx="5">
                  <c:v>46</c:v>
                </c:pt>
                <c:pt idx="6">
                  <c:v>8</c:v>
                </c:pt>
                <c:pt idx="7">
                  <c:v>131</c:v>
                </c:pt>
                <c:pt idx="8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Kurang Berkembang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Sheet1!$A$2:$A$10</c:f>
              <c:strCache>
                <c:ptCount val="9"/>
                <c:pt idx="0">
                  <c:v>Kab. Jembrana</c:v>
                </c:pt>
                <c:pt idx="1">
                  <c:v>Kab. Gianyar</c:v>
                </c:pt>
                <c:pt idx="2">
                  <c:v>Kab. Bangli</c:v>
                </c:pt>
                <c:pt idx="3">
                  <c:v>Kab. Karangasem</c:v>
                </c:pt>
                <c:pt idx="4">
                  <c:v>Kab. Buleleng</c:v>
                </c:pt>
                <c:pt idx="5">
                  <c:v>Kab. Klungkung</c:v>
                </c:pt>
                <c:pt idx="6">
                  <c:v>Kab. Badung</c:v>
                </c:pt>
                <c:pt idx="7">
                  <c:v>Kab. Tabanan</c:v>
                </c:pt>
                <c:pt idx="8">
                  <c:v>Kota. Denpasar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hape val="cylinder"/>
        <c:axId val="211515648"/>
        <c:axId val="211521536"/>
        <c:axId val="0"/>
      </c:bar3DChart>
      <c:catAx>
        <c:axId val="211515648"/>
        <c:scaling>
          <c:orientation val="minMax"/>
        </c:scaling>
        <c:axPos val="b"/>
        <c:tickLblPos val="nextTo"/>
        <c:txPr>
          <a:bodyPr/>
          <a:lstStyle/>
          <a:p>
            <a:pPr>
              <a:defRPr lang="id-ID">
                <a:solidFill>
                  <a:schemeClr val="tx1"/>
                </a:solidFill>
              </a:defRPr>
            </a:pPr>
            <a:endParaRPr lang="en-US"/>
          </a:p>
        </c:txPr>
        <c:crossAx val="211521536"/>
        <c:crosses val="autoZero"/>
        <c:auto val="1"/>
        <c:lblAlgn val="ctr"/>
        <c:lblOffset val="100"/>
      </c:catAx>
      <c:valAx>
        <c:axId val="211521536"/>
        <c:scaling>
          <c:orientation val="minMax"/>
          <c:max val="100"/>
          <c:min val="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id-ID">
                <a:solidFill>
                  <a:srgbClr val="C00000"/>
                </a:solidFill>
              </a:defRPr>
            </a:pPr>
            <a:endParaRPr lang="en-US"/>
          </a:p>
        </c:txPr>
        <c:crossAx val="211515648"/>
        <c:crosses val="autoZero"/>
        <c:crossBetween val="between"/>
        <c:majorUnit val="20"/>
        <c:minorUnit val="20"/>
      </c:valAx>
    </c:plotArea>
    <c:legend>
      <c:legendPos val="b"/>
      <c:legendEntry>
        <c:idx val="0"/>
        <c:txPr>
          <a:bodyPr/>
          <a:lstStyle/>
          <a:p>
            <a:pPr>
              <a:defRPr sz="1200" baseline="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200" baseline="0">
                <a:solidFill>
                  <a:schemeClr val="tx1"/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200" baseline="0">
                <a:solidFill>
                  <a:schemeClr val="tx1"/>
                </a:solidFill>
              </a:defRPr>
            </a:pPr>
            <a:endParaRPr lang="en-US"/>
          </a:p>
        </c:txPr>
      </c:legendEntry>
      <c:layout/>
      <c:txPr>
        <a:bodyPr/>
        <a:lstStyle/>
        <a:p>
          <a:pPr>
            <a:defRPr lang="id-ID" sz="1500" baseline="0">
              <a:solidFill>
                <a:schemeClr val="tx1"/>
              </a:solidFill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48B1D6-3887-4E0E-B0A5-C46F4B2469DA}" type="doc">
      <dgm:prSet loTypeId="urn:microsoft.com/office/officeart/2005/8/layout/process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36DCBA3-061E-45F9-B3F9-B00D938B33C3}">
      <dgm:prSet phldrT="[Text]"/>
      <dgm:spPr/>
      <dgm:t>
        <a:bodyPr/>
        <a:lstStyle/>
        <a:p>
          <a:r>
            <a:rPr lang="id-ID" u="none" dirty="0" smtClean="0">
              <a:solidFill>
                <a:schemeClr val="tx1"/>
              </a:solidFill>
              <a:latin typeface="Berlin Sans FB" pitchFamily="34" charset="0"/>
            </a:rPr>
            <a:t>Evaluasi diri di </a:t>
          </a:r>
          <a:r>
            <a:rPr lang="id-ID" dirty="0" smtClean="0">
              <a:solidFill>
                <a:schemeClr val="tx1"/>
              </a:solidFill>
              <a:latin typeface="Berlin Sans FB" pitchFamily="34" charset="0"/>
            </a:rPr>
            <a:t>tingkat Desa &amp; Kelurahan </a:t>
          </a:r>
          <a:endParaRPr lang="en-US" dirty="0">
            <a:solidFill>
              <a:schemeClr val="tx1"/>
            </a:solidFill>
          </a:endParaRPr>
        </a:p>
      </dgm:t>
    </dgm:pt>
    <dgm:pt modelId="{8679D8C5-E772-41B0-9A69-5244C8A7DDC6}" type="parTrans" cxnId="{7CB6A679-6763-40D2-AA13-F6475D9105C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6A64FB7-7C4E-4C29-B6E2-F389ECAA9D7E}" type="sibTrans" cxnId="{7CB6A679-6763-40D2-AA13-F6475D9105C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3D43773-921A-4FA6-B260-A14639B763B8}">
      <dgm:prSet/>
      <dgm:spPr/>
      <dgm:t>
        <a:bodyPr/>
        <a:lstStyle/>
        <a:p>
          <a:r>
            <a:rPr lang="id-ID" dirty="0" smtClean="0">
              <a:solidFill>
                <a:schemeClr val="tx1"/>
              </a:solidFill>
              <a:latin typeface="Berlin Sans FB" pitchFamily="34" charset="0"/>
            </a:rPr>
            <a:t>Analisis Validasi, Peninjauan, Klasifikasi, &amp; Pemeringkatan  di Tk. Kecamatan</a:t>
          </a:r>
        </a:p>
      </dgm:t>
    </dgm:pt>
    <dgm:pt modelId="{70BB8DAA-191B-4FB1-97DC-64BE2AE94703}" type="parTrans" cxnId="{63AC990A-AB2F-4593-A468-C4E36759D8A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E7B24E3-9EB3-49CD-84F1-E40FC1356B5F}" type="sibTrans" cxnId="{63AC990A-AB2F-4593-A468-C4E36759D8A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9C49AF9-7FA5-4033-A803-F352453F0CF3}">
      <dgm:prSet/>
      <dgm:spPr/>
      <dgm:t>
        <a:bodyPr/>
        <a:lstStyle/>
        <a:p>
          <a:r>
            <a:rPr lang="id-ID" dirty="0" smtClean="0">
              <a:solidFill>
                <a:schemeClr val="tx1"/>
              </a:solidFill>
              <a:latin typeface="Berlin Sans FB" pitchFamily="34" charset="0"/>
            </a:rPr>
            <a:t>Analisis Validasi, Peninjauan, Klasifikasi, &amp; Pemeringkatan di Tk. Kab/Kota</a:t>
          </a:r>
        </a:p>
      </dgm:t>
    </dgm:pt>
    <dgm:pt modelId="{3CCE5D66-40EB-4A32-92BB-73D027B485E1}" type="parTrans" cxnId="{E6D60367-A868-4D40-9FBF-099F4E75B95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E31F5A9-0486-44C3-B3E1-2DC313ED674A}" type="sibTrans" cxnId="{E6D60367-A868-4D40-9FBF-099F4E75B95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543334F-3DB7-4183-B760-9575C7F0E4C7}">
      <dgm:prSet/>
      <dgm:spPr/>
      <dgm:t>
        <a:bodyPr/>
        <a:lstStyle/>
        <a:p>
          <a:r>
            <a:rPr lang="id-ID" dirty="0" smtClean="0">
              <a:solidFill>
                <a:schemeClr val="tx1"/>
              </a:solidFill>
              <a:latin typeface="Berlin Sans FB" pitchFamily="34" charset="0"/>
            </a:rPr>
            <a:t>Dikeluarkannya Kep.Mendagri ttg Tk.Perkembangan Desa seluruh Indonesia </a:t>
          </a:r>
          <a:endParaRPr lang="id-ID" dirty="0">
            <a:solidFill>
              <a:schemeClr val="tx1"/>
            </a:solidFill>
            <a:latin typeface="Berlin Sans FB" pitchFamily="34" charset="0"/>
          </a:endParaRPr>
        </a:p>
      </dgm:t>
    </dgm:pt>
    <dgm:pt modelId="{0031C8BF-6B84-4ED8-BC72-04F1567F5BD4}" type="parTrans" cxnId="{A92B0D8E-D830-4E0A-B68F-0449EB5A858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47D1F83-BAAF-4A4E-BD97-53B8FFA60AB3}" type="sibTrans" cxnId="{A92B0D8E-D830-4E0A-B68F-0449EB5A858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2CBBC86-727A-4352-9116-BC69A4692E15}">
      <dgm:prSet/>
      <dgm:spPr/>
      <dgm:t>
        <a:bodyPr/>
        <a:lstStyle/>
        <a:p>
          <a:r>
            <a:rPr lang="id-ID" dirty="0" smtClean="0">
              <a:solidFill>
                <a:schemeClr val="tx1"/>
              </a:solidFill>
              <a:latin typeface="Berlin Sans FB" pitchFamily="34" charset="0"/>
            </a:rPr>
            <a:t>Analisis Validasi, Peninjauan, Klasifikasi, &amp; Pemeringkatan di Tk. </a:t>
          </a:r>
          <a:r>
            <a:rPr lang="en-US" dirty="0" err="1" smtClean="0">
              <a:solidFill>
                <a:schemeClr val="tx1"/>
              </a:solidFill>
              <a:latin typeface="Berlin Sans FB" pitchFamily="34" charset="0"/>
            </a:rPr>
            <a:t>Provinsi</a:t>
          </a:r>
          <a:endParaRPr lang="id-ID" dirty="0">
            <a:solidFill>
              <a:schemeClr val="tx1"/>
            </a:solidFill>
            <a:latin typeface="Berlin Sans FB" pitchFamily="34" charset="0"/>
          </a:endParaRPr>
        </a:p>
      </dgm:t>
    </dgm:pt>
    <dgm:pt modelId="{93B2B9D0-647E-4A66-A277-B76612CDD56A}" type="parTrans" cxnId="{0EEA2C99-5FB3-4E68-B0C7-D3FC0D333F2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C0FEDBE-6F19-485E-9542-4CD7DD4F633F}" type="sibTrans" cxnId="{0EEA2C99-5FB3-4E68-B0C7-D3FC0D333F2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93D7015-4508-466E-B3EE-6606CCA6E2B6}">
      <dgm:prSet/>
      <dgm:spPr/>
      <dgm:t>
        <a:bodyPr/>
        <a:lstStyle/>
        <a:p>
          <a:r>
            <a:rPr lang="id-ID" dirty="0" smtClean="0">
              <a:solidFill>
                <a:schemeClr val="tx1"/>
              </a:solidFill>
              <a:latin typeface="Berlin Sans FB" pitchFamily="34" charset="0"/>
            </a:rPr>
            <a:t>Analisis Validasi, Peninjauan, Klasifikasi, &amp; Pemeringkatan di Tk. </a:t>
          </a:r>
          <a:r>
            <a:rPr lang="en-US" dirty="0" err="1" smtClean="0">
              <a:solidFill>
                <a:schemeClr val="tx1"/>
              </a:solidFill>
              <a:latin typeface="Berlin Sans FB" pitchFamily="34" charset="0"/>
            </a:rPr>
            <a:t>Pusat</a:t>
          </a:r>
          <a:endParaRPr lang="id-ID" dirty="0">
            <a:solidFill>
              <a:schemeClr val="tx1"/>
            </a:solidFill>
            <a:latin typeface="Berlin Sans FB" pitchFamily="34" charset="0"/>
          </a:endParaRPr>
        </a:p>
      </dgm:t>
    </dgm:pt>
    <dgm:pt modelId="{0A040A94-42DF-4E72-AF24-6310F9215BE0}" type="parTrans" cxnId="{CDDD1318-21BF-403C-94A2-D89B760958F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FFE5A4C-848A-4644-84D5-FB04AB7B314D}" type="sibTrans" cxnId="{CDDD1318-21BF-403C-94A2-D89B760958F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8B15E71-6F4F-4A6F-931E-99723ECC019A}" type="pres">
      <dgm:prSet presAssocID="{A448B1D6-3887-4E0E-B0A5-C46F4B2469D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937B24-E5C9-4E85-9DA6-1AD11CE0CE0A}" type="pres">
      <dgm:prSet presAssocID="{A543334F-3DB7-4183-B760-9575C7F0E4C7}" presName="boxAndChildren" presStyleCnt="0"/>
      <dgm:spPr/>
    </dgm:pt>
    <dgm:pt modelId="{87FF1293-9BDA-4195-ABDF-A62C90052BBD}" type="pres">
      <dgm:prSet presAssocID="{A543334F-3DB7-4183-B760-9575C7F0E4C7}" presName="parentTextBox" presStyleLbl="node1" presStyleIdx="0" presStyleCnt="6"/>
      <dgm:spPr/>
      <dgm:t>
        <a:bodyPr/>
        <a:lstStyle/>
        <a:p>
          <a:endParaRPr lang="en-US"/>
        </a:p>
      </dgm:t>
    </dgm:pt>
    <dgm:pt modelId="{291A7564-6F0F-4226-9708-00566710E815}" type="pres">
      <dgm:prSet presAssocID="{4FFE5A4C-848A-4644-84D5-FB04AB7B314D}" presName="sp" presStyleCnt="0"/>
      <dgm:spPr/>
    </dgm:pt>
    <dgm:pt modelId="{D0C669A0-D7D0-46CB-A76B-FEDD4444C75E}" type="pres">
      <dgm:prSet presAssocID="{193D7015-4508-466E-B3EE-6606CCA6E2B6}" presName="arrowAndChildren" presStyleCnt="0"/>
      <dgm:spPr/>
    </dgm:pt>
    <dgm:pt modelId="{62E1FBDB-E807-4945-B422-1C0034E9D8E9}" type="pres">
      <dgm:prSet presAssocID="{193D7015-4508-466E-B3EE-6606CCA6E2B6}" presName="parentTextArrow" presStyleLbl="node1" presStyleIdx="1" presStyleCnt="6"/>
      <dgm:spPr/>
      <dgm:t>
        <a:bodyPr/>
        <a:lstStyle/>
        <a:p>
          <a:endParaRPr lang="en-US"/>
        </a:p>
      </dgm:t>
    </dgm:pt>
    <dgm:pt modelId="{F6B8E064-096A-4EBC-95B9-E5C3E24885D1}" type="pres">
      <dgm:prSet presAssocID="{BC0FEDBE-6F19-485E-9542-4CD7DD4F633F}" presName="sp" presStyleCnt="0"/>
      <dgm:spPr/>
    </dgm:pt>
    <dgm:pt modelId="{9D62EE3A-741E-4B0C-B3AC-E9FFE866492C}" type="pres">
      <dgm:prSet presAssocID="{D2CBBC86-727A-4352-9116-BC69A4692E15}" presName="arrowAndChildren" presStyleCnt="0"/>
      <dgm:spPr/>
    </dgm:pt>
    <dgm:pt modelId="{7442CDDF-0A53-4D6D-AB59-4CDA620A0DFE}" type="pres">
      <dgm:prSet presAssocID="{D2CBBC86-727A-4352-9116-BC69A4692E15}" presName="parentTextArrow" presStyleLbl="node1" presStyleIdx="2" presStyleCnt="6"/>
      <dgm:spPr/>
      <dgm:t>
        <a:bodyPr/>
        <a:lstStyle/>
        <a:p>
          <a:endParaRPr lang="en-US"/>
        </a:p>
      </dgm:t>
    </dgm:pt>
    <dgm:pt modelId="{0246A3B3-8E35-4A16-92E3-61023C8C7BF5}" type="pres">
      <dgm:prSet presAssocID="{5E31F5A9-0486-44C3-B3E1-2DC313ED674A}" presName="sp" presStyleCnt="0"/>
      <dgm:spPr/>
    </dgm:pt>
    <dgm:pt modelId="{B4F1E9BA-09BF-425E-8061-AB4595CD691F}" type="pres">
      <dgm:prSet presAssocID="{49C49AF9-7FA5-4033-A803-F352453F0CF3}" presName="arrowAndChildren" presStyleCnt="0"/>
      <dgm:spPr/>
    </dgm:pt>
    <dgm:pt modelId="{473CD81F-0989-4436-BABA-79C1213470A9}" type="pres">
      <dgm:prSet presAssocID="{49C49AF9-7FA5-4033-A803-F352453F0CF3}" presName="parentTextArrow" presStyleLbl="node1" presStyleIdx="3" presStyleCnt="6"/>
      <dgm:spPr/>
      <dgm:t>
        <a:bodyPr/>
        <a:lstStyle/>
        <a:p>
          <a:endParaRPr lang="en-US"/>
        </a:p>
      </dgm:t>
    </dgm:pt>
    <dgm:pt modelId="{CCA0B875-A524-4B96-A956-F07673B51E0C}" type="pres">
      <dgm:prSet presAssocID="{4E7B24E3-9EB3-49CD-84F1-E40FC1356B5F}" presName="sp" presStyleCnt="0"/>
      <dgm:spPr/>
    </dgm:pt>
    <dgm:pt modelId="{9B879EFD-D871-450F-B387-5592E6D2ECD1}" type="pres">
      <dgm:prSet presAssocID="{33D43773-921A-4FA6-B260-A14639B763B8}" presName="arrowAndChildren" presStyleCnt="0"/>
      <dgm:spPr/>
    </dgm:pt>
    <dgm:pt modelId="{4E0D5975-AEED-4E0F-9E64-7B1CF5BE8255}" type="pres">
      <dgm:prSet presAssocID="{33D43773-921A-4FA6-B260-A14639B763B8}" presName="parentTextArrow" presStyleLbl="node1" presStyleIdx="4" presStyleCnt="6"/>
      <dgm:spPr/>
      <dgm:t>
        <a:bodyPr/>
        <a:lstStyle/>
        <a:p>
          <a:endParaRPr lang="en-US"/>
        </a:p>
      </dgm:t>
    </dgm:pt>
    <dgm:pt modelId="{558A37D8-E0B0-434C-9F96-D7E6334C37DB}" type="pres">
      <dgm:prSet presAssocID="{06A64FB7-7C4E-4C29-B6E2-F389ECAA9D7E}" presName="sp" presStyleCnt="0"/>
      <dgm:spPr/>
    </dgm:pt>
    <dgm:pt modelId="{47BCD1A0-00D9-4678-AA4E-A59808977F5D}" type="pres">
      <dgm:prSet presAssocID="{A36DCBA3-061E-45F9-B3F9-B00D938B33C3}" presName="arrowAndChildren" presStyleCnt="0"/>
      <dgm:spPr/>
    </dgm:pt>
    <dgm:pt modelId="{9F25F496-FCEE-45C3-8B36-A315F39756C4}" type="pres">
      <dgm:prSet presAssocID="{A36DCBA3-061E-45F9-B3F9-B00D938B33C3}" presName="parentTextArrow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999DB538-E3C2-4745-92B6-5A5FB29DD227}" type="presOf" srcId="{A543334F-3DB7-4183-B760-9575C7F0E4C7}" destId="{87FF1293-9BDA-4195-ABDF-A62C90052BBD}" srcOrd="0" destOrd="0" presId="urn:microsoft.com/office/officeart/2005/8/layout/process4"/>
    <dgm:cxn modelId="{D5704A9D-FDF7-4FC1-9C5B-0D0A8D04210A}" type="presOf" srcId="{33D43773-921A-4FA6-B260-A14639B763B8}" destId="{4E0D5975-AEED-4E0F-9E64-7B1CF5BE8255}" srcOrd="0" destOrd="0" presId="urn:microsoft.com/office/officeart/2005/8/layout/process4"/>
    <dgm:cxn modelId="{708CD5A6-D9FD-4BDF-89F8-CB72CDA1FEC2}" type="presOf" srcId="{D2CBBC86-727A-4352-9116-BC69A4692E15}" destId="{7442CDDF-0A53-4D6D-AB59-4CDA620A0DFE}" srcOrd="0" destOrd="0" presId="urn:microsoft.com/office/officeart/2005/8/layout/process4"/>
    <dgm:cxn modelId="{CDDD1318-21BF-403C-94A2-D89B760958FE}" srcId="{A448B1D6-3887-4E0E-B0A5-C46F4B2469DA}" destId="{193D7015-4508-466E-B3EE-6606CCA6E2B6}" srcOrd="4" destOrd="0" parTransId="{0A040A94-42DF-4E72-AF24-6310F9215BE0}" sibTransId="{4FFE5A4C-848A-4644-84D5-FB04AB7B314D}"/>
    <dgm:cxn modelId="{E10ABA1D-0B9B-404E-962E-C1A4335B002F}" type="presOf" srcId="{A36DCBA3-061E-45F9-B3F9-B00D938B33C3}" destId="{9F25F496-FCEE-45C3-8B36-A315F39756C4}" srcOrd="0" destOrd="0" presId="urn:microsoft.com/office/officeart/2005/8/layout/process4"/>
    <dgm:cxn modelId="{70BBEEE5-9C09-4891-935F-94EC7DCA0124}" type="presOf" srcId="{A448B1D6-3887-4E0E-B0A5-C46F4B2469DA}" destId="{E8B15E71-6F4F-4A6F-931E-99723ECC019A}" srcOrd="0" destOrd="0" presId="urn:microsoft.com/office/officeart/2005/8/layout/process4"/>
    <dgm:cxn modelId="{A92B0D8E-D830-4E0A-B68F-0449EB5A858C}" srcId="{A448B1D6-3887-4E0E-B0A5-C46F4B2469DA}" destId="{A543334F-3DB7-4183-B760-9575C7F0E4C7}" srcOrd="5" destOrd="0" parTransId="{0031C8BF-6B84-4ED8-BC72-04F1567F5BD4}" sibTransId="{347D1F83-BAAF-4A4E-BD97-53B8FFA60AB3}"/>
    <dgm:cxn modelId="{0EEA2C99-5FB3-4E68-B0C7-D3FC0D333F21}" srcId="{A448B1D6-3887-4E0E-B0A5-C46F4B2469DA}" destId="{D2CBBC86-727A-4352-9116-BC69A4692E15}" srcOrd="3" destOrd="0" parTransId="{93B2B9D0-647E-4A66-A277-B76612CDD56A}" sibTransId="{BC0FEDBE-6F19-485E-9542-4CD7DD4F633F}"/>
    <dgm:cxn modelId="{6780E5B7-823C-449C-8D27-959A2D034712}" type="presOf" srcId="{193D7015-4508-466E-B3EE-6606CCA6E2B6}" destId="{62E1FBDB-E807-4945-B422-1C0034E9D8E9}" srcOrd="0" destOrd="0" presId="urn:microsoft.com/office/officeart/2005/8/layout/process4"/>
    <dgm:cxn modelId="{63AC990A-AB2F-4593-A468-C4E36759D8A0}" srcId="{A448B1D6-3887-4E0E-B0A5-C46F4B2469DA}" destId="{33D43773-921A-4FA6-B260-A14639B763B8}" srcOrd="1" destOrd="0" parTransId="{70BB8DAA-191B-4FB1-97DC-64BE2AE94703}" sibTransId="{4E7B24E3-9EB3-49CD-84F1-E40FC1356B5F}"/>
    <dgm:cxn modelId="{7CB6A679-6763-40D2-AA13-F6475D9105C0}" srcId="{A448B1D6-3887-4E0E-B0A5-C46F4B2469DA}" destId="{A36DCBA3-061E-45F9-B3F9-B00D938B33C3}" srcOrd="0" destOrd="0" parTransId="{8679D8C5-E772-41B0-9A69-5244C8A7DDC6}" sibTransId="{06A64FB7-7C4E-4C29-B6E2-F389ECAA9D7E}"/>
    <dgm:cxn modelId="{B0EB5411-9EEF-4340-9B70-0C30EDA4D070}" type="presOf" srcId="{49C49AF9-7FA5-4033-A803-F352453F0CF3}" destId="{473CD81F-0989-4436-BABA-79C1213470A9}" srcOrd="0" destOrd="0" presId="urn:microsoft.com/office/officeart/2005/8/layout/process4"/>
    <dgm:cxn modelId="{E6D60367-A868-4D40-9FBF-099F4E75B952}" srcId="{A448B1D6-3887-4E0E-B0A5-C46F4B2469DA}" destId="{49C49AF9-7FA5-4033-A803-F352453F0CF3}" srcOrd="2" destOrd="0" parTransId="{3CCE5D66-40EB-4A32-92BB-73D027B485E1}" sibTransId="{5E31F5A9-0486-44C3-B3E1-2DC313ED674A}"/>
    <dgm:cxn modelId="{940D764B-666B-41C1-9FAE-FABA00F1C57D}" type="presParOf" srcId="{E8B15E71-6F4F-4A6F-931E-99723ECC019A}" destId="{7D937B24-E5C9-4E85-9DA6-1AD11CE0CE0A}" srcOrd="0" destOrd="0" presId="urn:microsoft.com/office/officeart/2005/8/layout/process4"/>
    <dgm:cxn modelId="{220381A7-0C4D-499D-98CB-1C319011D0D7}" type="presParOf" srcId="{7D937B24-E5C9-4E85-9DA6-1AD11CE0CE0A}" destId="{87FF1293-9BDA-4195-ABDF-A62C90052BBD}" srcOrd="0" destOrd="0" presId="urn:microsoft.com/office/officeart/2005/8/layout/process4"/>
    <dgm:cxn modelId="{AC7E1F85-062A-43E9-B53E-58CF09DB09B0}" type="presParOf" srcId="{E8B15E71-6F4F-4A6F-931E-99723ECC019A}" destId="{291A7564-6F0F-4226-9708-00566710E815}" srcOrd="1" destOrd="0" presId="urn:microsoft.com/office/officeart/2005/8/layout/process4"/>
    <dgm:cxn modelId="{26B908CB-A0BB-48EC-B688-3D69592DDFE4}" type="presParOf" srcId="{E8B15E71-6F4F-4A6F-931E-99723ECC019A}" destId="{D0C669A0-D7D0-46CB-A76B-FEDD4444C75E}" srcOrd="2" destOrd="0" presId="urn:microsoft.com/office/officeart/2005/8/layout/process4"/>
    <dgm:cxn modelId="{26926BDB-9843-4943-92F4-0CB7C8473B58}" type="presParOf" srcId="{D0C669A0-D7D0-46CB-A76B-FEDD4444C75E}" destId="{62E1FBDB-E807-4945-B422-1C0034E9D8E9}" srcOrd="0" destOrd="0" presId="urn:microsoft.com/office/officeart/2005/8/layout/process4"/>
    <dgm:cxn modelId="{5038C5D7-29F2-4B16-85F6-BC2EDB53FB70}" type="presParOf" srcId="{E8B15E71-6F4F-4A6F-931E-99723ECC019A}" destId="{F6B8E064-096A-4EBC-95B9-E5C3E24885D1}" srcOrd="3" destOrd="0" presId="urn:microsoft.com/office/officeart/2005/8/layout/process4"/>
    <dgm:cxn modelId="{5D5547A5-1501-4328-A43F-8EFDB675134D}" type="presParOf" srcId="{E8B15E71-6F4F-4A6F-931E-99723ECC019A}" destId="{9D62EE3A-741E-4B0C-B3AC-E9FFE866492C}" srcOrd="4" destOrd="0" presId="urn:microsoft.com/office/officeart/2005/8/layout/process4"/>
    <dgm:cxn modelId="{C5B15B0B-9A9A-424D-AC33-AEB1787D32A1}" type="presParOf" srcId="{9D62EE3A-741E-4B0C-B3AC-E9FFE866492C}" destId="{7442CDDF-0A53-4D6D-AB59-4CDA620A0DFE}" srcOrd="0" destOrd="0" presId="urn:microsoft.com/office/officeart/2005/8/layout/process4"/>
    <dgm:cxn modelId="{6040580D-A8BE-4C61-8060-103956C4645F}" type="presParOf" srcId="{E8B15E71-6F4F-4A6F-931E-99723ECC019A}" destId="{0246A3B3-8E35-4A16-92E3-61023C8C7BF5}" srcOrd="5" destOrd="0" presId="urn:microsoft.com/office/officeart/2005/8/layout/process4"/>
    <dgm:cxn modelId="{07196D60-B039-481D-A0A4-DEB512067F76}" type="presParOf" srcId="{E8B15E71-6F4F-4A6F-931E-99723ECC019A}" destId="{B4F1E9BA-09BF-425E-8061-AB4595CD691F}" srcOrd="6" destOrd="0" presId="urn:microsoft.com/office/officeart/2005/8/layout/process4"/>
    <dgm:cxn modelId="{EFF7D7C0-39A4-41FF-83C7-C773BC00578C}" type="presParOf" srcId="{B4F1E9BA-09BF-425E-8061-AB4595CD691F}" destId="{473CD81F-0989-4436-BABA-79C1213470A9}" srcOrd="0" destOrd="0" presId="urn:microsoft.com/office/officeart/2005/8/layout/process4"/>
    <dgm:cxn modelId="{C5A1AACA-87DC-4157-A7CC-DC2B059A8085}" type="presParOf" srcId="{E8B15E71-6F4F-4A6F-931E-99723ECC019A}" destId="{CCA0B875-A524-4B96-A956-F07673B51E0C}" srcOrd="7" destOrd="0" presId="urn:microsoft.com/office/officeart/2005/8/layout/process4"/>
    <dgm:cxn modelId="{253CE65E-9727-4AF2-B2D0-B15DE8FCFABA}" type="presParOf" srcId="{E8B15E71-6F4F-4A6F-931E-99723ECC019A}" destId="{9B879EFD-D871-450F-B387-5592E6D2ECD1}" srcOrd="8" destOrd="0" presId="urn:microsoft.com/office/officeart/2005/8/layout/process4"/>
    <dgm:cxn modelId="{63DEA810-D8F5-40E2-9B4A-8F65261AA4CC}" type="presParOf" srcId="{9B879EFD-D871-450F-B387-5592E6D2ECD1}" destId="{4E0D5975-AEED-4E0F-9E64-7B1CF5BE8255}" srcOrd="0" destOrd="0" presId="urn:microsoft.com/office/officeart/2005/8/layout/process4"/>
    <dgm:cxn modelId="{D13AA332-A47D-49B6-8AA9-D757EF695495}" type="presParOf" srcId="{E8B15E71-6F4F-4A6F-931E-99723ECC019A}" destId="{558A37D8-E0B0-434C-9F96-D7E6334C37DB}" srcOrd="9" destOrd="0" presId="urn:microsoft.com/office/officeart/2005/8/layout/process4"/>
    <dgm:cxn modelId="{6EAB67A4-A82B-4FA4-A12F-35DB69708DB4}" type="presParOf" srcId="{E8B15E71-6F4F-4A6F-931E-99723ECC019A}" destId="{47BCD1A0-00D9-4678-AA4E-A59808977F5D}" srcOrd="10" destOrd="0" presId="urn:microsoft.com/office/officeart/2005/8/layout/process4"/>
    <dgm:cxn modelId="{FFC84973-20B8-44EF-9B68-847B47952ED4}" type="presParOf" srcId="{47BCD1A0-00D9-4678-AA4E-A59808977F5D}" destId="{9F25F496-FCEE-45C3-8B36-A315F39756C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96A44C-11C5-4026-BDDA-5983E7E3EA1F}" type="doc">
      <dgm:prSet loTypeId="urn:microsoft.com/office/officeart/2005/8/layout/hierarchy3" loCatId="list" qsTypeId="urn:microsoft.com/office/officeart/2005/8/quickstyle/simple4" qsCatId="simple" csTypeId="urn:microsoft.com/office/officeart/2005/8/colors/colorful1#4" csCatId="colorful" phldr="1"/>
      <dgm:spPr/>
      <dgm:t>
        <a:bodyPr/>
        <a:lstStyle/>
        <a:p>
          <a:endParaRPr lang="id-ID"/>
        </a:p>
      </dgm:t>
    </dgm:pt>
    <dgm:pt modelId="{F4E83777-3565-4C7C-AAF7-77E9E2B1E55E}">
      <dgm:prSet phldrT="[Text]" custT="1"/>
      <dgm:spPr>
        <a:gradFill flip="none" rotWithShape="1">
          <a:gsLst>
            <a:gs pos="0">
              <a:schemeClr val="accent3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id-ID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Desa</a:t>
          </a:r>
          <a:endParaRPr lang="id-ID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D5615A6E-A0AC-4FD3-BD73-481547ADB5FC}" type="parTrans" cxnId="{E79B4B48-6193-4210-9000-E96E0A877D5D}">
      <dgm:prSet/>
      <dgm:spPr/>
      <dgm:t>
        <a:bodyPr/>
        <a:lstStyle/>
        <a:p>
          <a:endParaRPr lang="id-ID" sz="2000">
            <a:latin typeface="+mn-lt"/>
          </a:endParaRPr>
        </a:p>
      </dgm:t>
    </dgm:pt>
    <dgm:pt modelId="{6C599C70-B432-41DC-A2DE-387B624D51F8}" type="sibTrans" cxnId="{E79B4B48-6193-4210-9000-E96E0A877D5D}">
      <dgm:prSet/>
      <dgm:spPr/>
      <dgm:t>
        <a:bodyPr/>
        <a:lstStyle/>
        <a:p>
          <a:endParaRPr lang="id-ID" sz="2000">
            <a:latin typeface="+mn-lt"/>
          </a:endParaRPr>
        </a:p>
      </dgm:t>
    </dgm:pt>
    <dgm:pt modelId="{6A586BFD-4E0F-4FB6-99C5-0A4288B636CA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d-ID" sz="2000" dirty="0" smtClean="0">
              <a:solidFill>
                <a:srgbClr val="C00000"/>
              </a:solidFill>
              <a:latin typeface="+mn-lt"/>
              <a:ea typeface="SimSun"/>
            </a:rPr>
            <a:t>≤ 300</a:t>
          </a:r>
          <a:endParaRPr lang="id-ID" sz="2000" dirty="0">
            <a:solidFill>
              <a:srgbClr val="C00000"/>
            </a:solidFill>
            <a:latin typeface="+mn-lt"/>
          </a:endParaRPr>
        </a:p>
      </dgm:t>
    </dgm:pt>
    <dgm:pt modelId="{FB4AA9B8-D9A6-47DC-A7D8-024E37083093}" type="parTrans" cxnId="{E51E0DFE-2ECD-43C0-83F3-278FD0006985}">
      <dgm:prSet/>
      <dgm:spPr>
        <a:ln>
          <a:solidFill>
            <a:schemeClr val="accent2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id-ID" sz="2000">
            <a:latin typeface="+mn-lt"/>
          </a:endParaRPr>
        </a:p>
      </dgm:t>
    </dgm:pt>
    <dgm:pt modelId="{EC2EEE3E-D10F-4657-BACE-699DFFDAA404}" type="sibTrans" cxnId="{E51E0DFE-2ECD-43C0-83F3-278FD0006985}">
      <dgm:prSet/>
      <dgm:spPr/>
      <dgm:t>
        <a:bodyPr/>
        <a:lstStyle/>
        <a:p>
          <a:endParaRPr lang="id-ID" sz="2000">
            <a:latin typeface="+mn-lt"/>
          </a:endParaRPr>
        </a:p>
      </dgm:t>
    </dgm:pt>
    <dgm:pt modelId="{B9F95356-F5E4-4AE7-B5A6-5E22B2C118C5}">
      <dgm:prSet phldrT="[Text]" custT="1"/>
      <dgm:spPr>
        <a:solidFill>
          <a:schemeClr val="accent3">
            <a:alpha val="90000"/>
          </a:schemeClr>
        </a:solidFill>
      </dgm:spPr>
      <dgm:t>
        <a:bodyPr/>
        <a:lstStyle/>
        <a:p>
          <a:r>
            <a:rPr lang="id-ID" sz="2000" dirty="0" smtClean="0">
              <a:solidFill>
                <a:srgbClr val="FFFF00"/>
              </a:solidFill>
              <a:latin typeface="+mn-lt"/>
            </a:rPr>
            <a:t>301 – 450</a:t>
          </a:r>
          <a:endParaRPr lang="id-ID" sz="2000" dirty="0">
            <a:solidFill>
              <a:srgbClr val="FFFF00"/>
            </a:solidFill>
            <a:latin typeface="+mn-lt"/>
          </a:endParaRPr>
        </a:p>
      </dgm:t>
    </dgm:pt>
    <dgm:pt modelId="{CA404C28-EDF7-4128-B0F4-88544126A9C0}" type="parTrans" cxnId="{658C77F4-413F-4A1B-8C7E-27074760A139}">
      <dgm:prSet/>
      <dgm:spPr>
        <a:ln>
          <a:solidFill>
            <a:schemeClr val="accent2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id-ID" sz="2000">
            <a:latin typeface="+mn-lt"/>
          </a:endParaRPr>
        </a:p>
      </dgm:t>
    </dgm:pt>
    <dgm:pt modelId="{20CD9E10-90E5-4D3D-A836-52081D8EDACC}" type="sibTrans" cxnId="{658C77F4-413F-4A1B-8C7E-27074760A139}">
      <dgm:prSet/>
      <dgm:spPr/>
      <dgm:t>
        <a:bodyPr/>
        <a:lstStyle/>
        <a:p>
          <a:endParaRPr lang="id-ID" sz="2000">
            <a:latin typeface="+mn-lt"/>
          </a:endParaRPr>
        </a:p>
      </dgm:t>
    </dgm:pt>
    <dgm:pt modelId="{7910E64B-239A-4E23-AFA0-B0AA6CFF1FC3}">
      <dgm:prSet phldrT="[Text]" custT="1"/>
      <dgm:spPr>
        <a:gradFill flip="none" rotWithShape="1">
          <a:gsLst>
            <a:gs pos="0">
              <a:schemeClr val="accent3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id-ID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Kelurahan</a:t>
          </a:r>
          <a:endParaRPr lang="id-ID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65897E3A-5E88-41EB-AF95-BC2F6CB775F7}" type="parTrans" cxnId="{44C97CA2-3168-47BD-9019-B6449D67D52C}">
      <dgm:prSet/>
      <dgm:spPr/>
      <dgm:t>
        <a:bodyPr/>
        <a:lstStyle/>
        <a:p>
          <a:endParaRPr lang="id-ID" sz="2000">
            <a:latin typeface="+mn-lt"/>
          </a:endParaRPr>
        </a:p>
      </dgm:t>
    </dgm:pt>
    <dgm:pt modelId="{FC82D94C-E4FB-4767-B50E-9D4770C4B4BA}" type="sibTrans" cxnId="{44C97CA2-3168-47BD-9019-B6449D67D52C}">
      <dgm:prSet/>
      <dgm:spPr/>
      <dgm:t>
        <a:bodyPr/>
        <a:lstStyle/>
        <a:p>
          <a:endParaRPr lang="id-ID" sz="2000">
            <a:latin typeface="+mn-lt"/>
          </a:endParaRPr>
        </a:p>
      </dgm:t>
    </dgm:pt>
    <dgm:pt modelId="{67986367-8B3D-4A8B-B500-7E0B3A7BA53B}">
      <dgm:prSet phldrT="[Text]" custT="1"/>
      <dgm:spPr>
        <a:solidFill>
          <a:schemeClr val="accent3">
            <a:alpha val="90000"/>
          </a:schemeClr>
        </a:solidFill>
      </dgm:spPr>
      <dgm:t>
        <a:bodyPr/>
        <a:lstStyle/>
        <a:p>
          <a:r>
            <a:rPr lang="id-ID" sz="2000" dirty="0" smtClean="0">
              <a:solidFill>
                <a:srgbClr val="C00000"/>
              </a:solidFill>
              <a:latin typeface="+mn-lt"/>
              <a:ea typeface="SimSun"/>
            </a:rPr>
            <a:t>≤ 200</a:t>
          </a:r>
          <a:endParaRPr lang="id-ID" sz="2000" dirty="0">
            <a:solidFill>
              <a:srgbClr val="C00000"/>
            </a:solidFill>
            <a:latin typeface="+mn-lt"/>
          </a:endParaRPr>
        </a:p>
      </dgm:t>
    </dgm:pt>
    <dgm:pt modelId="{CF6B3323-AB1B-4865-BA1F-E717524AB60F}" type="parTrans" cxnId="{3949A7A7-B4E5-46E3-9F34-9AF741B4E698}">
      <dgm:prSet/>
      <dgm:spPr>
        <a:ln>
          <a:solidFill>
            <a:schemeClr val="accent2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id-ID" sz="2000">
            <a:latin typeface="+mn-lt"/>
          </a:endParaRPr>
        </a:p>
      </dgm:t>
    </dgm:pt>
    <dgm:pt modelId="{520FA95C-1A59-4FEA-8777-4B39BB85F274}" type="sibTrans" cxnId="{3949A7A7-B4E5-46E3-9F34-9AF741B4E698}">
      <dgm:prSet/>
      <dgm:spPr/>
      <dgm:t>
        <a:bodyPr/>
        <a:lstStyle/>
        <a:p>
          <a:endParaRPr lang="id-ID" sz="2000">
            <a:latin typeface="+mn-lt"/>
          </a:endParaRPr>
        </a:p>
      </dgm:t>
    </dgm:pt>
    <dgm:pt modelId="{9C5F635C-8472-44F0-883F-07089C051C0C}">
      <dgm:prSet phldrT="[Text]" custT="1"/>
      <dgm:spPr>
        <a:solidFill>
          <a:schemeClr val="accent3">
            <a:alpha val="90000"/>
          </a:schemeClr>
        </a:solidFill>
      </dgm:spPr>
      <dgm:t>
        <a:bodyPr/>
        <a:lstStyle/>
        <a:p>
          <a:r>
            <a:rPr lang="id-ID" sz="2000" dirty="0" smtClean="0">
              <a:solidFill>
                <a:srgbClr val="FFFF00"/>
              </a:solidFill>
              <a:latin typeface="+mn-lt"/>
            </a:rPr>
            <a:t>201 – 350</a:t>
          </a:r>
          <a:endParaRPr lang="id-ID" sz="2000" dirty="0">
            <a:solidFill>
              <a:srgbClr val="FFFF00"/>
            </a:solidFill>
            <a:latin typeface="+mn-lt"/>
          </a:endParaRPr>
        </a:p>
      </dgm:t>
    </dgm:pt>
    <dgm:pt modelId="{7F6A8A0D-7F1A-4583-912C-B88C02F9376F}" type="parTrans" cxnId="{F6108D79-C4F7-476D-81C4-C8BE11D062CF}">
      <dgm:prSet/>
      <dgm:spPr>
        <a:ln>
          <a:solidFill>
            <a:schemeClr val="accent2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id-ID" sz="2000">
            <a:latin typeface="+mn-lt"/>
          </a:endParaRPr>
        </a:p>
      </dgm:t>
    </dgm:pt>
    <dgm:pt modelId="{CC001402-EB47-424F-990C-5B1675BC3179}" type="sibTrans" cxnId="{F6108D79-C4F7-476D-81C4-C8BE11D062CF}">
      <dgm:prSet/>
      <dgm:spPr/>
      <dgm:t>
        <a:bodyPr/>
        <a:lstStyle/>
        <a:p>
          <a:endParaRPr lang="id-ID" sz="2000">
            <a:latin typeface="+mn-lt"/>
          </a:endParaRPr>
        </a:p>
      </dgm:t>
    </dgm:pt>
    <dgm:pt modelId="{BC448AB8-AF5A-43E3-8129-A0FDFC3915BE}">
      <dgm:prSet phldrT="[Text]" custT="1"/>
      <dgm:spPr>
        <a:solidFill>
          <a:schemeClr val="accent3">
            <a:alpha val="71000"/>
          </a:schemeClr>
        </a:solidFill>
      </dgm:spPr>
      <dgm:t>
        <a:bodyPr/>
        <a:lstStyle/>
        <a:p>
          <a:r>
            <a:rPr lang="id-ID" sz="2000" dirty="0" smtClean="0">
              <a:solidFill>
                <a:schemeClr val="tx1"/>
              </a:solidFill>
              <a:latin typeface="+mn-lt"/>
              <a:ea typeface="SimSun"/>
            </a:rPr>
            <a:t>≥ 351</a:t>
          </a:r>
          <a:endParaRPr lang="id-ID" sz="2000" dirty="0">
            <a:solidFill>
              <a:schemeClr val="tx1"/>
            </a:solidFill>
            <a:latin typeface="+mn-lt"/>
          </a:endParaRPr>
        </a:p>
      </dgm:t>
    </dgm:pt>
    <dgm:pt modelId="{8015B11F-CF6C-4C9B-A419-2329948EB7DD}" type="parTrans" cxnId="{35A807B5-4D2B-4E10-8AFE-AADD8855DF66}">
      <dgm:prSet/>
      <dgm:spPr>
        <a:ln>
          <a:solidFill>
            <a:schemeClr val="accent2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endParaRPr lang="id-ID" sz="2000">
            <a:latin typeface="+mn-lt"/>
          </a:endParaRPr>
        </a:p>
      </dgm:t>
    </dgm:pt>
    <dgm:pt modelId="{541C7004-0820-40D4-86C3-8742E4DD0CA2}" type="sibTrans" cxnId="{35A807B5-4D2B-4E10-8AFE-AADD8855DF66}">
      <dgm:prSet/>
      <dgm:spPr/>
      <dgm:t>
        <a:bodyPr/>
        <a:lstStyle/>
        <a:p>
          <a:endParaRPr lang="id-ID" sz="2000">
            <a:latin typeface="+mn-lt"/>
          </a:endParaRPr>
        </a:p>
      </dgm:t>
    </dgm:pt>
    <dgm:pt modelId="{C02D494D-9834-4DEF-9A48-58B83F3432B4}">
      <dgm:prSet phldrT="[Text]" custT="1"/>
      <dgm:spPr>
        <a:solidFill>
          <a:schemeClr val="accent3">
            <a:alpha val="90000"/>
          </a:schemeClr>
        </a:solidFill>
      </dgm:spPr>
      <dgm:t>
        <a:bodyPr/>
        <a:lstStyle/>
        <a:p>
          <a:r>
            <a:rPr lang="id-ID" sz="2000" dirty="0" smtClean="0">
              <a:solidFill>
                <a:schemeClr val="tx1"/>
              </a:solidFill>
              <a:latin typeface="+mn-lt"/>
              <a:ea typeface="SimSun"/>
            </a:rPr>
            <a:t>≥ 451</a:t>
          </a:r>
          <a:endParaRPr lang="id-ID" sz="2000" dirty="0">
            <a:solidFill>
              <a:schemeClr val="tx1"/>
            </a:solidFill>
            <a:latin typeface="+mn-lt"/>
          </a:endParaRPr>
        </a:p>
      </dgm:t>
    </dgm:pt>
    <dgm:pt modelId="{525B2795-51C3-48D8-BED5-514BA4693626}" type="parTrans" cxnId="{3E72D311-8C90-4973-8D8E-9151EFF794F7}">
      <dgm:prSet/>
      <dgm:spPr>
        <a:ln>
          <a:solidFill>
            <a:schemeClr val="tx1">
              <a:alpha val="0"/>
            </a:schemeClr>
          </a:solidFill>
        </a:ln>
      </dgm:spPr>
      <dgm:t>
        <a:bodyPr/>
        <a:lstStyle/>
        <a:p>
          <a:endParaRPr lang="id-ID" sz="2000">
            <a:latin typeface="+mn-lt"/>
          </a:endParaRPr>
        </a:p>
      </dgm:t>
    </dgm:pt>
    <dgm:pt modelId="{B213338D-78D8-410E-9C0E-F1A198330BD4}" type="sibTrans" cxnId="{3E72D311-8C90-4973-8D8E-9151EFF794F7}">
      <dgm:prSet/>
      <dgm:spPr/>
      <dgm:t>
        <a:bodyPr/>
        <a:lstStyle/>
        <a:p>
          <a:endParaRPr lang="id-ID" sz="2000">
            <a:latin typeface="+mn-lt"/>
          </a:endParaRPr>
        </a:p>
      </dgm:t>
    </dgm:pt>
    <dgm:pt modelId="{533C05A5-4799-4B98-B8B3-F4741DD97410}" type="pres">
      <dgm:prSet presAssocID="{B896A44C-11C5-4026-BDDA-5983E7E3EA1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d-ID"/>
        </a:p>
      </dgm:t>
    </dgm:pt>
    <dgm:pt modelId="{3B4CDDE3-1761-4022-842C-1DCCAD71FDCB}" type="pres">
      <dgm:prSet presAssocID="{F4E83777-3565-4C7C-AAF7-77E9E2B1E55E}" presName="root" presStyleCnt="0"/>
      <dgm:spPr/>
    </dgm:pt>
    <dgm:pt modelId="{8A4174BF-85AD-4BD9-91C4-32844BD5D6F6}" type="pres">
      <dgm:prSet presAssocID="{F4E83777-3565-4C7C-AAF7-77E9E2B1E55E}" presName="rootComposite" presStyleCnt="0"/>
      <dgm:spPr/>
    </dgm:pt>
    <dgm:pt modelId="{6839FE23-3257-450A-9251-F788B149E9D0}" type="pres">
      <dgm:prSet presAssocID="{F4E83777-3565-4C7C-AAF7-77E9E2B1E55E}" presName="rootText" presStyleLbl="node1" presStyleIdx="0" presStyleCnt="2" custScaleX="114723" custLinFactNeighborX="-95186"/>
      <dgm:spPr/>
      <dgm:t>
        <a:bodyPr/>
        <a:lstStyle/>
        <a:p>
          <a:endParaRPr lang="id-ID"/>
        </a:p>
      </dgm:t>
    </dgm:pt>
    <dgm:pt modelId="{B277B539-7F7B-4264-A317-FAC2721436BC}" type="pres">
      <dgm:prSet presAssocID="{F4E83777-3565-4C7C-AAF7-77E9E2B1E55E}" presName="rootConnector" presStyleLbl="node1" presStyleIdx="0" presStyleCnt="2"/>
      <dgm:spPr/>
      <dgm:t>
        <a:bodyPr/>
        <a:lstStyle/>
        <a:p>
          <a:endParaRPr lang="id-ID"/>
        </a:p>
      </dgm:t>
    </dgm:pt>
    <dgm:pt modelId="{3A60E117-3F5C-4D68-8593-30C0BE930200}" type="pres">
      <dgm:prSet presAssocID="{F4E83777-3565-4C7C-AAF7-77E9E2B1E55E}" presName="childShape" presStyleCnt="0"/>
      <dgm:spPr/>
    </dgm:pt>
    <dgm:pt modelId="{DEA7DFA9-B9FC-4EB2-9067-526D9430F473}" type="pres">
      <dgm:prSet presAssocID="{FB4AA9B8-D9A6-47DC-A7D8-024E37083093}" presName="Name13" presStyleLbl="parChTrans1D2" presStyleIdx="0" presStyleCnt="6"/>
      <dgm:spPr/>
      <dgm:t>
        <a:bodyPr/>
        <a:lstStyle/>
        <a:p>
          <a:endParaRPr lang="id-ID"/>
        </a:p>
      </dgm:t>
    </dgm:pt>
    <dgm:pt modelId="{D588A1AA-35ED-4E0E-AA31-1AB13B174F32}" type="pres">
      <dgm:prSet presAssocID="{6A586BFD-4E0F-4FB6-99C5-0A4288B636CA}" presName="childText" presStyleLbl="bgAcc1" presStyleIdx="0" presStyleCnt="6" custScaleX="143661" custLinFactX="-45077" custLinFactNeighborX="-10000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C6F1C39-784D-4CD7-82BA-9F8753FFEFB2}" type="pres">
      <dgm:prSet presAssocID="{CA404C28-EDF7-4128-B0F4-88544126A9C0}" presName="Name13" presStyleLbl="parChTrans1D2" presStyleIdx="1" presStyleCnt="6"/>
      <dgm:spPr/>
      <dgm:t>
        <a:bodyPr/>
        <a:lstStyle/>
        <a:p>
          <a:endParaRPr lang="id-ID"/>
        </a:p>
      </dgm:t>
    </dgm:pt>
    <dgm:pt modelId="{C2AFB2BA-FA6D-4343-9BEB-83498DD742E6}" type="pres">
      <dgm:prSet presAssocID="{B9F95356-F5E4-4AE7-B5A6-5E22B2C118C5}" presName="childText" presStyleLbl="bgAcc1" presStyleIdx="1" presStyleCnt="6" custScaleX="142470" custLinFactX="-45077" custLinFactNeighborX="-10000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AA1C1F9-FFDB-46E7-9AB9-2760057D1F8A}" type="pres">
      <dgm:prSet presAssocID="{525B2795-51C3-48D8-BED5-514BA4693626}" presName="Name13" presStyleLbl="parChTrans1D2" presStyleIdx="2" presStyleCnt="6"/>
      <dgm:spPr/>
      <dgm:t>
        <a:bodyPr/>
        <a:lstStyle/>
        <a:p>
          <a:endParaRPr lang="id-ID"/>
        </a:p>
      </dgm:t>
    </dgm:pt>
    <dgm:pt modelId="{B0F281C3-8532-4F22-9A72-731E76D0A6D5}" type="pres">
      <dgm:prSet presAssocID="{C02D494D-9834-4DEF-9A48-58B83F3432B4}" presName="childText" presStyleLbl="bgAcc1" presStyleIdx="2" presStyleCnt="6" custScaleX="143661" custLinFactX="-44326" custLinFactNeighborX="-100000" custLinFactNeighborY="227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93B1FB7-9700-45A0-8306-66E1ECE19990}" type="pres">
      <dgm:prSet presAssocID="{7910E64B-239A-4E23-AFA0-B0AA6CFF1FC3}" presName="root" presStyleCnt="0"/>
      <dgm:spPr/>
    </dgm:pt>
    <dgm:pt modelId="{E2F8BED1-B891-46A7-8D67-481FD0C7501D}" type="pres">
      <dgm:prSet presAssocID="{7910E64B-239A-4E23-AFA0-B0AA6CFF1FC3}" presName="rootComposite" presStyleCnt="0"/>
      <dgm:spPr/>
    </dgm:pt>
    <dgm:pt modelId="{510E990A-16A8-4DE1-8D60-7421AA515ABC}" type="pres">
      <dgm:prSet presAssocID="{7910E64B-239A-4E23-AFA0-B0AA6CFF1FC3}" presName="rootText" presStyleLbl="node1" presStyleIdx="1" presStyleCnt="2" custScaleX="123131" custLinFactX="49867" custLinFactNeighborX="100000"/>
      <dgm:spPr/>
      <dgm:t>
        <a:bodyPr/>
        <a:lstStyle/>
        <a:p>
          <a:endParaRPr lang="id-ID"/>
        </a:p>
      </dgm:t>
    </dgm:pt>
    <dgm:pt modelId="{C5AE6BE2-18EA-484C-BC7D-E91CBF4192EE}" type="pres">
      <dgm:prSet presAssocID="{7910E64B-239A-4E23-AFA0-B0AA6CFF1FC3}" presName="rootConnector" presStyleLbl="node1" presStyleIdx="1" presStyleCnt="2"/>
      <dgm:spPr/>
      <dgm:t>
        <a:bodyPr/>
        <a:lstStyle/>
        <a:p>
          <a:endParaRPr lang="id-ID"/>
        </a:p>
      </dgm:t>
    </dgm:pt>
    <dgm:pt modelId="{32CA7917-7453-4A2C-BC09-FEF36B8AEDF8}" type="pres">
      <dgm:prSet presAssocID="{7910E64B-239A-4E23-AFA0-B0AA6CFF1FC3}" presName="childShape" presStyleCnt="0"/>
      <dgm:spPr/>
    </dgm:pt>
    <dgm:pt modelId="{C0A28EC5-DB0F-4568-A17D-FB5854A6CA39}" type="pres">
      <dgm:prSet presAssocID="{CF6B3323-AB1B-4865-BA1F-E717524AB60F}" presName="Name13" presStyleLbl="parChTrans1D2" presStyleIdx="3" presStyleCnt="6"/>
      <dgm:spPr/>
      <dgm:t>
        <a:bodyPr/>
        <a:lstStyle/>
        <a:p>
          <a:endParaRPr lang="id-ID"/>
        </a:p>
      </dgm:t>
    </dgm:pt>
    <dgm:pt modelId="{631EADCE-6898-4A56-8800-2B2486915FDC}" type="pres">
      <dgm:prSet presAssocID="{67986367-8B3D-4A8B-B500-7E0B3A7BA53B}" presName="childText" presStyleLbl="bgAcc1" presStyleIdx="3" presStyleCnt="6" custScaleX="156022" custLinFactX="54443" custLinFactNeighborX="10000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EF3C241-E1E1-4762-AB70-2EA1347584B9}" type="pres">
      <dgm:prSet presAssocID="{7F6A8A0D-7F1A-4583-912C-B88C02F9376F}" presName="Name13" presStyleLbl="parChTrans1D2" presStyleIdx="4" presStyleCnt="6"/>
      <dgm:spPr/>
      <dgm:t>
        <a:bodyPr/>
        <a:lstStyle/>
        <a:p>
          <a:endParaRPr lang="id-ID"/>
        </a:p>
      </dgm:t>
    </dgm:pt>
    <dgm:pt modelId="{58DECD16-C2FF-48F0-BA1A-D2C284F9BF9B}" type="pres">
      <dgm:prSet presAssocID="{9C5F635C-8472-44F0-883F-07089C051C0C}" presName="childText" presStyleLbl="bgAcc1" presStyleIdx="4" presStyleCnt="6" custScaleX="159773" custLinFactX="50692" custLinFactNeighborX="10000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FE94EAC-00C0-48FA-92B3-C5D8E1311DCD}" type="pres">
      <dgm:prSet presAssocID="{8015B11F-CF6C-4C9B-A419-2329948EB7DD}" presName="Name13" presStyleLbl="parChTrans1D2" presStyleIdx="5" presStyleCnt="6"/>
      <dgm:spPr/>
      <dgm:t>
        <a:bodyPr/>
        <a:lstStyle/>
        <a:p>
          <a:endParaRPr lang="id-ID"/>
        </a:p>
      </dgm:t>
    </dgm:pt>
    <dgm:pt modelId="{A705D38B-08BF-4984-818C-091AFB565B9E}" type="pres">
      <dgm:prSet presAssocID="{BC448AB8-AF5A-43E3-8129-A0FDFC3915BE}" presName="childText" presStyleLbl="bgAcc1" presStyleIdx="5" presStyleCnt="6" custScaleX="159774" custLinFactX="50691" custLinFactNeighborX="10000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C8EF9F43-0B5D-49C5-A688-B80086406743}" type="presOf" srcId="{FB4AA9B8-D9A6-47DC-A7D8-024E37083093}" destId="{DEA7DFA9-B9FC-4EB2-9067-526D9430F473}" srcOrd="0" destOrd="0" presId="urn:microsoft.com/office/officeart/2005/8/layout/hierarchy3"/>
    <dgm:cxn modelId="{7FDE1432-DE98-4A5E-A376-0ED3E71B80C3}" type="presOf" srcId="{CF6B3323-AB1B-4865-BA1F-E717524AB60F}" destId="{C0A28EC5-DB0F-4568-A17D-FB5854A6CA39}" srcOrd="0" destOrd="0" presId="urn:microsoft.com/office/officeart/2005/8/layout/hierarchy3"/>
    <dgm:cxn modelId="{B822D9AA-2C03-4C64-A630-C1377FBC7538}" type="presOf" srcId="{CA404C28-EDF7-4128-B0F4-88544126A9C0}" destId="{4C6F1C39-784D-4CD7-82BA-9F8753FFEFB2}" srcOrd="0" destOrd="0" presId="urn:microsoft.com/office/officeart/2005/8/layout/hierarchy3"/>
    <dgm:cxn modelId="{3949A7A7-B4E5-46E3-9F34-9AF741B4E698}" srcId="{7910E64B-239A-4E23-AFA0-B0AA6CFF1FC3}" destId="{67986367-8B3D-4A8B-B500-7E0B3A7BA53B}" srcOrd="0" destOrd="0" parTransId="{CF6B3323-AB1B-4865-BA1F-E717524AB60F}" sibTransId="{520FA95C-1A59-4FEA-8777-4B39BB85F274}"/>
    <dgm:cxn modelId="{0E0D4C3E-5E3F-4E8D-BB65-AC479BAD3EF6}" type="presOf" srcId="{8015B11F-CF6C-4C9B-A419-2329948EB7DD}" destId="{8FE94EAC-00C0-48FA-92B3-C5D8E1311DCD}" srcOrd="0" destOrd="0" presId="urn:microsoft.com/office/officeart/2005/8/layout/hierarchy3"/>
    <dgm:cxn modelId="{F6108D79-C4F7-476D-81C4-C8BE11D062CF}" srcId="{7910E64B-239A-4E23-AFA0-B0AA6CFF1FC3}" destId="{9C5F635C-8472-44F0-883F-07089C051C0C}" srcOrd="1" destOrd="0" parTransId="{7F6A8A0D-7F1A-4583-912C-B88C02F9376F}" sibTransId="{CC001402-EB47-424F-990C-5B1675BC3179}"/>
    <dgm:cxn modelId="{748B4C4E-782D-4ADF-AD68-8E1D045DDA00}" type="presOf" srcId="{7910E64B-239A-4E23-AFA0-B0AA6CFF1FC3}" destId="{C5AE6BE2-18EA-484C-BC7D-E91CBF4192EE}" srcOrd="1" destOrd="0" presId="urn:microsoft.com/office/officeart/2005/8/layout/hierarchy3"/>
    <dgm:cxn modelId="{2D0CAF00-61D4-40F2-8FDF-2EC478850A87}" type="presOf" srcId="{7910E64B-239A-4E23-AFA0-B0AA6CFF1FC3}" destId="{510E990A-16A8-4DE1-8D60-7421AA515ABC}" srcOrd="0" destOrd="0" presId="urn:microsoft.com/office/officeart/2005/8/layout/hierarchy3"/>
    <dgm:cxn modelId="{3E72D311-8C90-4973-8D8E-9151EFF794F7}" srcId="{F4E83777-3565-4C7C-AAF7-77E9E2B1E55E}" destId="{C02D494D-9834-4DEF-9A48-58B83F3432B4}" srcOrd="2" destOrd="0" parTransId="{525B2795-51C3-48D8-BED5-514BA4693626}" sibTransId="{B213338D-78D8-410E-9C0E-F1A198330BD4}"/>
    <dgm:cxn modelId="{E79B4B48-6193-4210-9000-E96E0A877D5D}" srcId="{B896A44C-11C5-4026-BDDA-5983E7E3EA1F}" destId="{F4E83777-3565-4C7C-AAF7-77E9E2B1E55E}" srcOrd="0" destOrd="0" parTransId="{D5615A6E-A0AC-4FD3-BD73-481547ADB5FC}" sibTransId="{6C599C70-B432-41DC-A2DE-387B624D51F8}"/>
    <dgm:cxn modelId="{D8D3B434-7F50-430B-A928-1876030F0F73}" type="presOf" srcId="{9C5F635C-8472-44F0-883F-07089C051C0C}" destId="{58DECD16-C2FF-48F0-BA1A-D2C284F9BF9B}" srcOrd="0" destOrd="0" presId="urn:microsoft.com/office/officeart/2005/8/layout/hierarchy3"/>
    <dgm:cxn modelId="{658C77F4-413F-4A1B-8C7E-27074760A139}" srcId="{F4E83777-3565-4C7C-AAF7-77E9E2B1E55E}" destId="{B9F95356-F5E4-4AE7-B5A6-5E22B2C118C5}" srcOrd="1" destOrd="0" parTransId="{CA404C28-EDF7-4128-B0F4-88544126A9C0}" sibTransId="{20CD9E10-90E5-4D3D-A836-52081D8EDACC}"/>
    <dgm:cxn modelId="{FEC7FC12-4139-4AA3-ACC5-126890769A9A}" type="presOf" srcId="{C02D494D-9834-4DEF-9A48-58B83F3432B4}" destId="{B0F281C3-8532-4F22-9A72-731E76D0A6D5}" srcOrd="0" destOrd="0" presId="urn:microsoft.com/office/officeart/2005/8/layout/hierarchy3"/>
    <dgm:cxn modelId="{12791291-E25B-4F4E-9F12-174373F423EE}" type="presOf" srcId="{BC448AB8-AF5A-43E3-8129-A0FDFC3915BE}" destId="{A705D38B-08BF-4984-818C-091AFB565B9E}" srcOrd="0" destOrd="0" presId="urn:microsoft.com/office/officeart/2005/8/layout/hierarchy3"/>
    <dgm:cxn modelId="{9FD1F2FF-48D1-4293-8333-CA5473E69F9C}" type="presOf" srcId="{7F6A8A0D-7F1A-4583-912C-B88C02F9376F}" destId="{FEF3C241-E1E1-4762-AB70-2EA1347584B9}" srcOrd="0" destOrd="0" presId="urn:microsoft.com/office/officeart/2005/8/layout/hierarchy3"/>
    <dgm:cxn modelId="{37D49D20-1B65-425C-80C1-BBAD117D832C}" type="presOf" srcId="{B896A44C-11C5-4026-BDDA-5983E7E3EA1F}" destId="{533C05A5-4799-4B98-B8B3-F4741DD97410}" srcOrd="0" destOrd="0" presId="urn:microsoft.com/office/officeart/2005/8/layout/hierarchy3"/>
    <dgm:cxn modelId="{D7427203-EADE-4D8B-8EFB-66760BBE0D22}" type="presOf" srcId="{6A586BFD-4E0F-4FB6-99C5-0A4288B636CA}" destId="{D588A1AA-35ED-4E0E-AA31-1AB13B174F32}" srcOrd="0" destOrd="0" presId="urn:microsoft.com/office/officeart/2005/8/layout/hierarchy3"/>
    <dgm:cxn modelId="{44CA6ED9-700B-49A1-8F6F-ADDB240752FE}" type="presOf" srcId="{F4E83777-3565-4C7C-AAF7-77E9E2B1E55E}" destId="{B277B539-7F7B-4264-A317-FAC2721436BC}" srcOrd="1" destOrd="0" presId="urn:microsoft.com/office/officeart/2005/8/layout/hierarchy3"/>
    <dgm:cxn modelId="{44C97CA2-3168-47BD-9019-B6449D67D52C}" srcId="{B896A44C-11C5-4026-BDDA-5983E7E3EA1F}" destId="{7910E64B-239A-4E23-AFA0-B0AA6CFF1FC3}" srcOrd="1" destOrd="0" parTransId="{65897E3A-5E88-41EB-AF95-BC2F6CB775F7}" sibTransId="{FC82D94C-E4FB-4767-B50E-9D4770C4B4BA}"/>
    <dgm:cxn modelId="{35A807B5-4D2B-4E10-8AFE-AADD8855DF66}" srcId="{7910E64B-239A-4E23-AFA0-B0AA6CFF1FC3}" destId="{BC448AB8-AF5A-43E3-8129-A0FDFC3915BE}" srcOrd="2" destOrd="0" parTransId="{8015B11F-CF6C-4C9B-A419-2329948EB7DD}" sibTransId="{541C7004-0820-40D4-86C3-8742E4DD0CA2}"/>
    <dgm:cxn modelId="{A73774D6-FEDD-4B3E-ACC4-9348C2F8EB73}" type="presOf" srcId="{F4E83777-3565-4C7C-AAF7-77E9E2B1E55E}" destId="{6839FE23-3257-450A-9251-F788B149E9D0}" srcOrd="0" destOrd="0" presId="urn:microsoft.com/office/officeart/2005/8/layout/hierarchy3"/>
    <dgm:cxn modelId="{96D29651-4450-414F-AB4F-FB0052E3127A}" type="presOf" srcId="{B9F95356-F5E4-4AE7-B5A6-5E22B2C118C5}" destId="{C2AFB2BA-FA6D-4343-9BEB-83498DD742E6}" srcOrd="0" destOrd="0" presId="urn:microsoft.com/office/officeart/2005/8/layout/hierarchy3"/>
    <dgm:cxn modelId="{585A9752-4241-4E6D-BBA7-124A71593742}" type="presOf" srcId="{525B2795-51C3-48D8-BED5-514BA4693626}" destId="{5AA1C1F9-FFDB-46E7-9AB9-2760057D1F8A}" srcOrd="0" destOrd="0" presId="urn:microsoft.com/office/officeart/2005/8/layout/hierarchy3"/>
    <dgm:cxn modelId="{E51E0DFE-2ECD-43C0-83F3-278FD0006985}" srcId="{F4E83777-3565-4C7C-AAF7-77E9E2B1E55E}" destId="{6A586BFD-4E0F-4FB6-99C5-0A4288B636CA}" srcOrd="0" destOrd="0" parTransId="{FB4AA9B8-D9A6-47DC-A7D8-024E37083093}" sibTransId="{EC2EEE3E-D10F-4657-BACE-699DFFDAA404}"/>
    <dgm:cxn modelId="{F5BC990B-DC71-434E-9EB1-872CA97D3720}" type="presOf" srcId="{67986367-8B3D-4A8B-B500-7E0B3A7BA53B}" destId="{631EADCE-6898-4A56-8800-2B2486915FDC}" srcOrd="0" destOrd="0" presId="urn:microsoft.com/office/officeart/2005/8/layout/hierarchy3"/>
    <dgm:cxn modelId="{61FED698-CF4C-44D7-AD17-DFC315A594FB}" type="presParOf" srcId="{533C05A5-4799-4B98-B8B3-F4741DD97410}" destId="{3B4CDDE3-1761-4022-842C-1DCCAD71FDCB}" srcOrd="0" destOrd="0" presId="urn:microsoft.com/office/officeart/2005/8/layout/hierarchy3"/>
    <dgm:cxn modelId="{A8B6DF6F-0C26-490F-B742-F0301CF21B85}" type="presParOf" srcId="{3B4CDDE3-1761-4022-842C-1DCCAD71FDCB}" destId="{8A4174BF-85AD-4BD9-91C4-32844BD5D6F6}" srcOrd="0" destOrd="0" presId="urn:microsoft.com/office/officeart/2005/8/layout/hierarchy3"/>
    <dgm:cxn modelId="{B33A0B38-0280-43D2-A00F-C8934D45E7A7}" type="presParOf" srcId="{8A4174BF-85AD-4BD9-91C4-32844BD5D6F6}" destId="{6839FE23-3257-450A-9251-F788B149E9D0}" srcOrd="0" destOrd="0" presId="urn:microsoft.com/office/officeart/2005/8/layout/hierarchy3"/>
    <dgm:cxn modelId="{293CDD04-7355-4A8C-8403-5D81E775CBEC}" type="presParOf" srcId="{8A4174BF-85AD-4BD9-91C4-32844BD5D6F6}" destId="{B277B539-7F7B-4264-A317-FAC2721436BC}" srcOrd="1" destOrd="0" presId="urn:microsoft.com/office/officeart/2005/8/layout/hierarchy3"/>
    <dgm:cxn modelId="{367EDB5C-9C34-44F8-873D-2BEAE1F7B84A}" type="presParOf" srcId="{3B4CDDE3-1761-4022-842C-1DCCAD71FDCB}" destId="{3A60E117-3F5C-4D68-8593-30C0BE930200}" srcOrd="1" destOrd="0" presId="urn:microsoft.com/office/officeart/2005/8/layout/hierarchy3"/>
    <dgm:cxn modelId="{8192A725-3AC0-4B6C-A1DF-C74E75A914EF}" type="presParOf" srcId="{3A60E117-3F5C-4D68-8593-30C0BE930200}" destId="{DEA7DFA9-B9FC-4EB2-9067-526D9430F473}" srcOrd="0" destOrd="0" presId="urn:microsoft.com/office/officeart/2005/8/layout/hierarchy3"/>
    <dgm:cxn modelId="{610721B0-1832-4654-9140-D4CD590C4C9D}" type="presParOf" srcId="{3A60E117-3F5C-4D68-8593-30C0BE930200}" destId="{D588A1AA-35ED-4E0E-AA31-1AB13B174F32}" srcOrd="1" destOrd="0" presId="urn:microsoft.com/office/officeart/2005/8/layout/hierarchy3"/>
    <dgm:cxn modelId="{57B3886E-9BFA-48E2-AD1E-391176813377}" type="presParOf" srcId="{3A60E117-3F5C-4D68-8593-30C0BE930200}" destId="{4C6F1C39-784D-4CD7-82BA-9F8753FFEFB2}" srcOrd="2" destOrd="0" presId="urn:microsoft.com/office/officeart/2005/8/layout/hierarchy3"/>
    <dgm:cxn modelId="{0276E08D-CC24-4FFF-BAC4-01E762456C03}" type="presParOf" srcId="{3A60E117-3F5C-4D68-8593-30C0BE930200}" destId="{C2AFB2BA-FA6D-4343-9BEB-83498DD742E6}" srcOrd="3" destOrd="0" presId="urn:microsoft.com/office/officeart/2005/8/layout/hierarchy3"/>
    <dgm:cxn modelId="{F2D0EC0A-FE1A-4FA5-9C28-08DAF4A0186F}" type="presParOf" srcId="{3A60E117-3F5C-4D68-8593-30C0BE930200}" destId="{5AA1C1F9-FFDB-46E7-9AB9-2760057D1F8A}" srcOrd="4" destOrd="0" presId="urn:microsoft.com/office/officeart/2005/8/layout/hierarchy3"/>
    <dgm:cxn modelId="{DBF2E2EA-F5C5-4223-946D-1693DDA65D09}" type="presParOf" srcId="{3A60E117-3F5C-4D68-8593-30C0BE930200}" destId="{B0F281C3-8532-4F22-9A72-731E76D0A6D5}" srcOrd="5" destOrd="0" presId="urn:microsoft.com/office/officeart/2005/8/layout/hierarchy3"/>
    <dgm:cxn modelId="{9832EA24-1D66-4F7B-BD54-689561440E33}" type="presParOf" srcId="{533C05A5-4799-4B98-B8B3-F4741DD97410}" destId="{293B1FB7-9700-45A0-8306-66E1ECE19990}" srcOrd="1" destOrd="0" presId="urn:microsoft.com/office/officeart/2005/8/layout/hierarchy3"/>
    <dgm:cxn modelId="{CD9B87ED-7581-44DE-A1E9-2D91AE12ED9E}" type="presParOf" srcId="{293B1FB7-9700-45A0-8306-66E1ECE19990}" destId="{E2F8BED1-B891-46A7-8D67-481FD0C7501D}" srcOrd="0" destOrd="0" presId="urn:microsoft.com/office/officeart/2005/8/layout/hierarchy3"/>
    <dgm:cxn modelId="{8ED6347C-5B88-41EF-86B1-040F4A5D65BC}" type="presParOf" srcId="{E2F8BED1-B891-46A7-8D67-481FD0C7501D}" destId="{510E990A-16A8-4DE1-8D60-7421AA515ABC}" srcOrd="0" destOrd="0" presId="urn:microsoft.com/office/officeart/2005/8/layout/hierarchy3"/>
    <dgm:cxn modelId="{D1E94891-E958-43F7-B623-4DC1B2DD4406}" type="presParOf" srcId="{E2F8BED1-B891-46A7-8D67-481FD0C7501D}" destId="{C5AE6BE2-18EA-484C-BC7D-E91CBF4192EE}" srcOrd="1" destOrd="0" presId="urn:microsoft.com/office/officeart/2005/8/layout/hierarchy3"/>
    <dgm:cxn modelId="{43D71A53-3F8F-4624-A231-46FD95A486E3}" type="presParOf" srcId="{293B1FB7-9700-45A0-8306-66E1ECE19990}" destId="{32CA7917-7453-4A2C-BC09-FEF36B8AEDF8}" srcOrd="1" destOrd="0" presId="urn:microsoft.com/office/officeart/2005/8/layout/hierarchy3"/>
    <dgm:cxn modelId="{DFE2C59F-644B-49D9-9A37-319E5CECB323}" type="presParOf" srcId="{32CA7917-7453-4A2C-BC09-FEF36B8AEDF8}" destId="{C0A28EC5-DB0F-4568-A17D-FB5854A6CA39}" srcOrd="0" destOrd="0" presId="urn:microsoft.com/office/officeart/2005/8/layout/hierarchy3"/>
    <dgm:cxn modelId="{833D5665-54C2-48BE-8107-91791D7AA183}" type="presParOf" srcId="{32CA7917-7453-4A2C-BC09-FEF36B8AEDF8}" destId="{631EADCE-6898-4A56-8800-2B2486915FDC}" srcOrd="1" destOrd="0" presId="urn:microsoft.com/office/officeart/2005/8/layout/hierarchy3"/>
    <dgm:cxn modelId="{96F17E5D-76F3-4BE2-ABFD-F73C56052CDE}" type="presParOf" srcId="{32CA7917-7453-4A2C-BC09-FEF36B8AEDF8}" destId="{FEF3C241-E1E1-4762-AB70-2EA1347584B9}" srcOrd="2" destOrd="0" presId="urn:microsoft.com/office/officeart/2005/8/layout/hierarchy3"/>
    <dgm:cxn modelId="{46398871-E3D9-41F7-880C-CF9150698A6F}" type="presParOf" srcId="{32CA7917-7453-4A2C-BC09-FEF36B8AEDF8}" destId="{58DECD16-C2FF-48F0-BA1A-D2C284F9BF9B}" srcOrd="3" destOrd="0" presId="urn:microsoft.com/office/officeart/2005/8/layout/hierarchy3"/>
    <dgm:cxn modelId="{CB360004-7D25-4182-B1D3-2B5E44CC16C3}" type="presParOf" srcId="{32CA7917-7453-4A2C-BC09-FEF36B8AEDF8}" destId="{8FE94EAC-00C0-48FA-92B3-C5D8E1311DCD}" srcOrd="4" destOrd="0" presId="urn:microsoft.com/office/officeart/2005/8/layout/hierarchy3"/>
    <dgm:cxn modelId="{DA2277A2-CDAC-4CE1-A1EC-B5E72709CA57}" type="presParOf" srcId="{32CA7917-7453-4A2C-BC09-FEF36B8AEDF8}" destId="{A705D38B-08BF-4984-818C-091AFB565B9E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FF1293-9BDA-4195-ABDF-A62C90052BBD}">
      <dsp:nvSpPr>
        <dsp:cNvPr id="0" name=""/>
        <dsp:cNvSpPr/>
      </dsp:nvSpPr>
      <dsp:spPr>
        <a:xfrm>
          <a:off x="0" y="3998960"/>
          <a:ext cx="8915400" cy="52486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>
              <a:solidFill>
                <a:schemeClr val="tx1"/>
              </a:solidFill>
              <a:latin typeface="Berlin Sans FB" pitchFamily="34" charset="0"/>
            </a:rPr>
            <a:t>Dikeluarkannya Kep.Mendagri ttg Tk.Perkembangan Desa seluruh Indonesia </a:t>
          </a:r>
          <a:endParaRPr lang="id-ID" sz="1800" kern="1200" dirty="0">
            <a:solidFill>
              <a:schemeClr val="tx1"/>
            </a:solidFill>
            <a:latin typeface="Berlin Sans FB" pitchFamily="34" charset="0"/>
          </a:endParaRPr>
        </a:p>
      </dsp:txBody>
      <dsp:txXfrm>
        <a:off x="0" y="3998960"/>
        <a:ext cx="8915400" cy="524861"/>
      </dsp:txXfrm>
    </dsp:sp>
    <dsp:sp modelId="{62E1FBDB-E807-4945-B422-1C0034E9D8E9}">
      <dsp:nvSpPr>
        <dsp:cNvPr id="0" name=""/>
        <dsp:cNvSpPr/>
      </dsp:nvSpPr>
      <dsp:spPr>
        <a:xfrm rot="10800000">
          <a:off x="0" y="3199596"/>
          <a:ext cx="8915400" cy="807236"/>
        </a:xfrm>
        <a:prstGeom prst="upArrowCallout">
          <a:avLst/>
        </a:prstGeom>
        <a:solidFill>
          <a:schemeClr val="accent2">
            <a:hueOff val="-1813441"/>
            <a:satOff val="1047"/>
            <a:lumOff val="-19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>
              <a:solidFill>
                <a:schemeClr val="tx1"/>
              </a:solidFill>
              <a:latin typeface="Berlin Sans FB" pitchFamily="34" charset="0"/>
            </a:rPr>
            <a:t>Analisis Validasi, Peninjauan, Klasifikasi, &amp; Pemeringkatan di Tk. </a:t>
          </a:r>
          <a:r>
            <a:rPr lang="en-US" sz="1800" kern="1200" dirty="0" err="1" smtClean="0">
              <a:solidFill>
                <a:schemeClr val="tx1"/>
              </a:solidFill>
              <a:latin typeface="Berlin Sans FB" pitchFamily="34" charset="0"/>
            </a:rPr>
            <a:t>Pusat</a:t>
          </a:r>
          <a:endParaRPr lang="id-ID" sz="1800" kern="1200" dirty="0">
            <a:solidFill>
              <a:schemeClr val="tx1"/>
            </a:solidFill>
            <a:latin typeface="Berlin Sans FB" pitchFamily="34" charset="0"/>
          </a:endParaRPr>
        </a:p>
      </dsp:txBody>
      <dsp:txXfrm rot="10800000">
        <a:off x="0" y="3199596"/>
        <a:ext cx="8915400" cy="807236"/>
      </dsp:txXfrm>
    </dsp:sp>
    <dsp:sp modelId="{7442CDDF-0A53-4D6D-AB59-4CDA620A0DFE}">
      <dsp:nvSpPr>
        <dsp:cNvPr id="0" name=""/>
        <dsp:cNvSpPr/>
      </dsp:nvSpPr>
      <dsp:spPr>
        <a:xfrm rot="10800000">
          <a:off x="0" y="2400232"/>
          <a:ext cx="8915400" cy="807236"/>
        </a:xfrm>
        <a:prstGeom prst="upArrowCallout">
          <a:avLst/>
        </a:prstGeom>
        <a:solidFill>
          <a:schemeClr val="accent2">
            <a:hueOff val="-3626881"/>
            <a:satOff val="2094"/>
            <a:lumOff val="-38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>
              <a:solidFill>
                <a:schemeClr val="tx1"/>
              </a:solidFill>
              <a:latin typeface="Berlin Sans FB" pitchFamily="34" charset="0"/>
            </a:rPr>
            <a:t>Analisis Validasi, Peninjauan, Klasifikasi, &amp; Pemeringkatan di Tk. </a:t>
          </a:r>
          <a:r>
            <a:rPr lang="en-US" sz="1800" kern="1200" dirty="0" err="1" smtClean="0">
              <a:solidFill>
                <a:schemeClr val="tx1"/>
              </a:solidFill>
              <a:latin typeface="Berlin Sans FB" pitchFamily="34" charset="0"/>
            </a:rPr>
            <a:t>Provinsi</a:t>
          </a:r>
          <a:endParaRPr lang="id-ID" sz="1800" kern="1200" dirty="0">
            <a:solidFill>
              <a:schemeClr val="tx1"/>
            </a:solidFill>
            <a:latin typeface="Berlin Sans FB" pitchFamily="34" charset="0"/>
          </a:endParaRPr>
        </a:p>
      </dsp:txBody>
      <dsp:txXfrm rot="10800000">
        <a:off x="0" y="2400232"/>
        <a:ext cx="8915400" cy="807236"/>
      </dsp:txXfrm>
    </dsp:sp>
    <dsp:sp modelId="{473CD81F-0989-4436-BABA-79C1213470A9}">
      <dsp:nvSpPr>
        <dsp:cNvPr id="0" name=""/>
        <dsp:cNvSpPr/>
      </dsp:nvSpPr>
      <dsp:spPr>
        <a:xfrm rot="10800000">
          <a:off x="0" y="1600868"/>
          <a:ext cx="8915400" cy="807236"/>
        </a:xfrm>
        <a:prstGeom prst="upArrowCallout">
          <a:avLst/>
        </a:prstGeom>
        <a:solidFill>
          <a:schemeClr val="accent2">
            <a:hueOff val="-5440322"/>
            <a:satOff val="3142"/>
            <a:lumOff val="-576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>
              <a:solidFill>
                <a:schemeClr val="tx1"/>
              </a:solidFill>
              <a:latin typeface="Berlin Sans FB" pitchFamily="34" charset="0"/>
            </a:rPr>
            <a:t>Analisis Validasi, Peninjauan, Klasifikasi, &amp; Pemeringkatan di Tk. Kab/Kota</a:t>
          </a:r>
        </a:p>
      </dsp:txBody>
      <dsp:txXfrm rot="10800000">
        <a:off x="0" y="1600868"/>
        <a:ext cx="8915400" cy="807236"/>
      </dsp:txXfrm>
    </dsp:sp>
    <dsp:sp modelId="{4E0D5975-AEED-4E0F-9E64-7B1CF5BE8255}">
      <dsp:nvSpPr>
        <dsp:cNvPr id="0" name=""/>
        <dsp:cNvSpPr/>
      </dsp:nvSpPr>
      <dsp:spPr>
        <a:xfrm rot="10800000">
          <a:off x="0" y="801504"/>
          <a:ext cx="8915400" cy="807236"/>
        </a:xfrm>
        <a:prstGeom prst="upArrowCallout">
          <a:avLst/>
        </a:prstGeom>
        <a:solidFill>
          <a:schemeClr val="accent2">
            <a:hueOff val="-7253762"/>
            <a:satOff val="4189"/>
            <a:lumOff val="-7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>
              <a:solidFill>
                <a:schemeClr val="tx1"/>
              </a:solidFill>
              <a:latin typeface="Berlin Sans FB" pitchFamily="34" charset="0"/>
            </a:rPr>
            <a:t>Analisis Validasi, Peninjauan, Klasifikasi, &amp; Pemeringkatan  di Tk. Kecamatan</a:t>
          </a:r>
        </a:p>
      </dsp:txBody>
      <dsp:txXfrm rot="10800000">
        <a:off x="0" y="801504"/>
        <a:ext cx="8915400" cy="807236"/>
      </dsp:txXfrm>
    </dsp:sp>
    <dsp:sp modelId="{9F25F496-FCEE-45C3-8B36-A315F39756C4}">
      <dsp:nvSpPr>
        <dsp:cNvPr id="0" name=""/>
        <dsp:cNvSpPr/>
      </dsp:nvSpPr>
      <dsp:spPr>
        <a:xfrm rot="10800000">
          <a:off x="0" y="2140"/>
          <a:ext cx="8915400" cy="807236"/>
        </a:xfrm>
        <a:prstGeom prst="upArrowCallout">
          <a:avLst/>
        </a:prstGeom>
        <a:solidFill>
          <a:schemeClr val="accent2">
            <a:hueOff val="-9067202"/>
            <a:satOff val="5236"/>
            <a:lumOff val="-96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u="none" kern="1200" dirty="0" smtClean="0">
              <a:solidFill>
                <a:schemeClr val="tx1"/>
              </a:solidFill>
              <a:latin typeface="Berlin Sans FB" pitchFamily="34" charset="0"/>
            </a:rPr>
            <a:t>Evaluasi diri di </a:t>
          </a:r>
          <a:r>
            <a:rPr lang="id-ID" sz="1800" kern="1200" dirty="0" smtClean="0">
              <a:solidFill>
                <a:schemeClr val="tx1"/>
              </a:solidFill>
              <a:latin typeface="Berlin Sans FB" pitchFamily="34" charset="0"/>
            </a:rPr>
            <a:t>tingkat Desa &amp; Kelurahan </a:t>
          </a:r>
          <a:endParaRPr lang="en-US" sz="1800" kern="1200" dirty="0">
            <a:solidFill>
              <a:schemeClr val="tx1"/>
            </a:solidFill>
          </a:endParaRPr>
        </a:p>
      </dsp:txBody>
      <dsp:txXfrm rot="10800000">
        <a:off x="0" y="2140"/>
        <a:ext cx="8915400" cy="80723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39FE23-3257-450A-9251-F788B149E9D0}">
      <dsp:nvSpPr>
        <dsp:cNvPr id="0" name=""/>
        <dsp:cNvSpPr/>
      </dsp:nvSpPr>
      <dsp:spPr>
        <a:xfrm>
          <a:off x="713976" y="301"/>
          <a:ext cx="1721246" cy="750175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chemeClr val="accent3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Desa</a:t>
          </a:r>
          <a:endParaRPr lang="id-ID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sp:txBody>
      <dsp:txXfrm>
        <a:off x="713976" y="301"/>
        <a:ext cx="1721246" cy="750175"/>
      </dsp:txXfrm>
    </dsp:sp>
    <dsp:sp modelId="{DEA7DFA9-B9FC-4EB2-9067-526D9430F473}">
      <dsp:nvSpPr>
        <dsp:cNvPr id="0" name=""/>
        <dsp:cNvSpPr/>
      </dsp:nvSpPr>
      <dsp:spPr>
        <a:xfrm>
          <a:off x="745019" y="750476"/>
          <a:ext cx="141082" cy="562631"/>
        </a:xfrm>
        <a:custGeom>
          <a:avLst/>
          <a:gdLst/>
          <a:ahLst/>
          <a:cxnLst/>
          <a:rect l="0" t="0" r="0" b="0"/>
          <a:pathLst>
            <a:path>
              <a:moveTo>
                <a:pt x="141082" y="0"/>
              </a:moveTo>
              <a:lnTo>
                <a:pt x="0" y="562631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88A1AA-35ED-4E0E-AA31-1AB13B174F32}">
      <dsp:nvSpPr>
        <dsp:cNvPr id="0" name=""/>
        <dsp:cNvSpPr/>
      </dsp:nvSpPr>
      <dsp:spPr>
        <a:xfrm>
          <a:off x="745019" y="938019"/>
          <a:ext cx="1724334" cy="750175"/>
        </a:xfrm>
        <a:prstGeom prst="roundRect">
          <a:avLst>
            <a:gd name="adj" fmla="val 10000"/>
          </a:avLst>
        </a:prstGeom>
        <a:solidFill>
          <a:schemeClr val="accent3"/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>
              <a:solidFill>
                <a:srgbClr val="C00000"/>
              </a:solidFill>
              <a:latin typeface="+mn-lt"/>
              <a:ea typeface="SimSun"/>
            </a:rPr>
            <a:t>≤ 300</a:t>
          </a:r>
          <a:endParaRPr lang="id-ID" sz="2000" kern="1200" dirty="0">
            <a:solidFill>
              <a:srgbClr val="C00000"/>
            </a:solidFill>
            <a:latin typeface="+mn-lt"/>
          </a:endParaRPr>
        </a:p>
      </dsp:txBody>
      <dsp:txXfrm>
        <a:off x="745019" y="938019"/>
        <a:ext cx="1724334" cy="750175"/>
      </dsp:txXfrm>
    </dsp:sp>
    <dsp:sp modelId="{4C6F1C39-784D-4CD7-82BA-9F8753FFEFB2}">
      <dsp:nvSpPr>
        <dsp:cNvPr id="0" name=""/>
        <dsp:cNvSpPr/>
      </dsp:nvSpPr>
      <dsp:spPr>
        <a:xfrm>
          <a:off x="745019" y="750476"/>
          <a:ext cx="141082" cy="1500350"/>
        </a:xfrm>
        <a:custGeom>
          <a:avLst/>
          <a:gdLst/>
          <a:ahLst/>
          <a:cxnLst/>
          <a:rect l="0" t="0" r="0" b="0"/>
          <a:pathLst>
            <a:path>
              <a:moveTo>
                <a:pt x="141082" y="0"/>
              </a:moveTo>
              <a:lnTo>
                <a:pt x="0" y="150035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AFB2BA-FA6D-4343-9BEB-83498DD742E6}">
      <dsp:nvSpPr>
        <dsp:cNvPr id="0" name=""/>
        <dsp:cNvSpPr/>
      </dsp:nvSpPr>
      <dsp:spPr>
        <a:xfrm>
          <a:off x="745019" y="1875738"/>
          <a:ext cx="1710039" cy="750175"/>
        </a:xfrm>
        <a:prstGeom prst="roundRect">
          <a:avLst>
            <a:gd name="adj" fmla="val 10000"/>
          </a:avLst>
        </a:prstGeom>
        <a:solidFill>
          <a:schemeClr val="accent3">
            <a:alpha val="9000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>
              <a:solidFill>
                <a:srgbClr val="FFFF00"/>
              </a:solidFill>
              <a:latin typeface="+mn-lt"/>
            </a:rPr>
            <a:t>301 – 450</a:t>
          </a:r>
          <a:endParaRPr lang="id-ID" sz="2000" kern="1200" dirty="0">
            <a:solidFill>
              <a:srgbClr val="FFFF00"/>
            </a:solidFill>
            <a:latin typeface="+mn-lt"/>
          </a:endParaRPr>
        </a:p>
      </dsp:txBody>
      <dsp:txXfrm>
        <a:off x="745019" y="1875738"/>
        <a:ext cx="1710039" cy="750175"/>
      </dsp:txXfrm>
    </dsp:sp>
    <dsp:sp modelId="{5AA1C1F9-FFDB-46E7-9AB9-2760057D1F8A}">
      <dsp:nvSpPr>
        <dsp:cNvPr id="0" name=""/>
        <dsp:cNvSpPr/>
      </dsp:nvSpPr>
      <dsp:spPr>
        <a:xfrm>
          <a:off x="754033" y="750476"/>
          <a:ext cx="132068" cy="2438370"/>
        </a:xfrm>
        <a:custGeom>
          <a:avLst/>
          <a:gdLst/>
          <a:ahLst/>
          <a:cxnLst/>
          <a:rect l="0" t="0" r="0" b="0"/>
          <a:pathLst>
            <a:path>
              <a:moveTo>
                <a:pt x="132068" y="0"/>
              </a:moveTo>
              <a:lnTo>
                <a:pt x="0" y="2438370"/>
              </a:lnTo>
            </a:path>
          </a:pathLst>
        </a:custGeom>
        <a:noFill/>
        <a:ln w="9525" cap="flat" cmpd="sng" algn="ctr">
          <a:solidFill>
            <a:schemeClr val="tx1">
              <a:alpha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F281C3-8532-4F22-9A72-731E76D0A6D5}">
      <dsp:nvSpPr>
        <dsp:cNvPr id="0" name=""/>
        <dsp:cNvSpPr/>
      </dsp:nvSpPr>
      <dsp:spPr>
        <a:xfrm>
          <a:off x="754033" y="2813758"/>
          <a:ext cx="1724334" cy="750175"/>
        </a:xfrm>
        <a:prstGeom prst="roundRect">
          <a:avLst>
            <a:gd name="adj" fmla="val 10000"/>
          </a:avLst>
        </a:prstGeom>
        <a:solidFill>
          <a:schemeClr val="accent3">
            <a:alpha val="9000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>
              <a:solidFill>
                <a:schemeClr val="tx1"/>
              </a:solidFill>
              <a:latin typeface="+mn-lt"/>
              <a:ea typeface="SimSun"/>
            </a:rPr>
            <a:t>≥ 451</a:t>
          </a:r>
          <a:endParaRPr lang="id-ID" sz="2000" kern="1200" dirty="0">
            <a:solidFill>
              <a:schemeClr val="tx1"/>
            </a:solidFill>
            <a:latin typeface="+mn-lt"/>
          </a:endParaRPr>
        </a:p>
      </dsp:txBody>
      <dsp:txXfrm>
        <a:off x="754033" y="2813758"/>
        <a:ext cx="1724334" cy="750175"/>
      </dsp:txXfrm>
    </dsp:sp>
    <dsp:sp modelId="{510E990A-16A8-4DE1-8D60-7421AA515ABC}">
      <dsp:nvSpPr>
        <dsp:cNvPr id="0" name=""/>
        <dsp:cNvSpPr/>
      </dsp:nvSpPr>
      <dsp:spPr>
        <a:xfrm>
          <a:off x="6486964" y="301"/>
          <a:ext cx="1847396" cy="750175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chemeClr val="accent3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Kelurahan</a:t>
          </a:r>
          <a:endParaRPr lang="id-ID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sp:txBody>
      <dsp:txXfrm>
        <a:off x="6486964" y="301"/>
        <a:ext cx="1847396" cy="750175"/>
      </dsp:txXfrm>
    </dsp:sp>
    <dsp:sp modelId="{C0A28EC5-DB0F-4568-A17D-FB5854A6CA39}">
      <dsp:nvSpPr>
        <dsp:cNvPr id="0" name=""/>
        <dsp:cNvSpPr/>
      </dsp:nvSpPr>
      <dsp:spPr>
        <a:xfrm>
          <a:off x="6461662" y="750476"/>
          <a:ext cx="210041" cy="562631"/>
        </a:xfrm>
        <a:custGeom>
          <a:avLst/>
          <a:gdLst/>
          <a:ahLst/>
          <a:cxnLst/>
          <a:rect l="0" t="0" r="0" b="0"/>
          <a:pathLst>
            <a:path>
              <a:moveTo>
                <a:pt x="210041" y="0"/>
              </a:moveTo>
              <a:lnTo>
                <a:pt x="0" y="562631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1EADCE-6898-4A56-8800-2B2486915FDC}">
      <dsp:nvSpPr>
        <dsp:cNvPr id="0" name=""/>
        <dsp:cNvSpPr/>
      </dsp:nvSpPr>
      <dsp:spPr>
        <a:xfrm>
          <a:off x="6461662" y="938019"/>
          <a:ext cx="1872701" cy="750175"/>
        </a:xfrm>
        <a:prstGeom prst="roundRect">
          <a:avLst>
            <a:gd name="adj" fmla="val 10000"/>
          </a:avLst>
        </a:prstGeom>
        <a:solidFill>
          <a:schemeClr val="accent3">
            <a:alpha val="9000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>
              <a:solidFill>
                <a:srgbClr val="C00000"/>
              </a:solidFill>
              <a:latin typeface="+mn-lt"/>
              <a:ea typeface="SimSun"/>
            </a:rPr>
            <a:t>≤ 200</a:t>
          </a:r>
          <a:endParaRPr lang="id-ID" sz="2000" kern="1200" dirty="0">
            <a:solidFill>
              <a:srgbClr val="C00000"/>
            </a:solidFill>
            <a:latin typeface="+mn-lt"/>
          </a:endParaRPr>
        </a:p>
      </dsp:txBody>
      <dsp:txXfrm>
        <a:off x="6461662" y="938019"/>
        <a:ext cx="1872701" cy="750175"/>
      </dsp:txXfrm>
    </dsp:sp>
    <dsp:sp modelId="{FEF3C241-E1E1-4762-AB70-2EA1347584B9}">
      <dsp:nvSpPr>
        <dsp:cNvPr id="0" name=""/>
        <dsp:cNvSpPr/>
      </dsp:nvSpPr>
      <dsp:spPr>
        <a:xfrm>
          <a:off x="6416640" y="750476"/>
          <a:ext cx="255064" cy="1500350"/>
        </a:xfrm>
        <a:custGeom>
          <a:avLst/>
          <a:gdLst/>
          <a:ahLst/>
          <a:cxnLst/>
          <a:rect l="0" t="0" r="0" b="0"/>
          <a:pathLst>
            <a:path>
              <a:moveTo>
                <a:pt x="255064" y="0"/>
              </a:moveTo>
              <a:lnTo>
                <a:pt x="0" y="150035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DECD16-C2FF-48F0-BA1A-D2C284F9BF9B}">
      <dsp:nvSpPr>
        <dsp:cNvPr id="0" name=""/>
        <dsp:cNvSpPr/>
      </dsp:nvSpPr>
      <dsp:spPr>
        <a:xfrm>
          <a:off x="6416640" y="1875738"/>
          <a:ext cx="1917723" cy="750175"/>
        </a:xfrm>
        <a:prstGeom prst="roundRect">
          <a:avLst>
            <a:gd name="adj" fmla="val 10000"/>
          </a:avLst>
        </a:prstGeom>
        <a:solidFill>
          <a:schemeClr val="accent3">
            <a:alpha val="9000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>
              <a:solidFill>
                <a:srgbClr val="FFFF00"/>
              </a:solidFill>
              <a:latin typeface="+mn-lt"/>
            </a:rPr>
            <a:t>201 – 350</a:t>
          </a:r>
          <a:endParaRPr lang="id-ID" sz="2000" kern="1200" dirty="0">
            <a:solidFill>
              <a:srgbClr val="FFFF00"/>
            </a:solidFill>
            <a:latin typeface="+mn-lt"/>
          </a:endParaRPr>
        </a:p>
      </dsp:txBody>
      <dsp:txXfrm>
        <a:off x="6416640" y="1875738"/>
        <a:ext cx="1917723" cy="750175"/>
      </dsp:txXfrm>
    </dsp:sp>
    <dsp:sp modelId="{8FE94EAC-00C0-48FA-92B3-C5D8E1311DCD}">
      <dsp:nvSpPr>
        <dsp:cNvPr id="0" name=""/>
        <dsp:cNvSpPr/>
      </dsp:nvSpPr>
      <dsp:spPr>
        <a:xfrm>
          <a:off x="6416628" y="750476"/>
          <a:ext cx="255076" cy="2438069"/>
        </a:xfrm>
        <a:custGeom>
          <a:avLst/>
          <a:gdLst/>
          <a:ahLst/>
          <a:cxnLst/>
          <a:rect l="0" t="0" r="0" b="0"/>
          <a:pathLst>
            <a:path>
              <a:moveTo>
                <a:pt x="255076" y="0"/>
              </a:moveTo>
              <a:lnTo>
                <a:pt x="0" y="2438069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05D38B-08BF-4984-818C-091AFB565B9E}">
      <dsp:nvSpPr>
        <dsp:cNvPr id="0" name=""/>
        <dsp:cNvSpPr/>
      </dsp:nvSpPr>
      <dsp:spPr>
        <a:xfrm>
          <a:off x="6416628" y="2813457"/>
          <a:ext cx="1917735" cy="750175"/>
        </a:xfrm>
        <a:prstGeom prst="roundRect">
          <a:avLst>
            <a:gd name="adj" fmla="val 10000"/>
          </a:avLst>
        </a:prstGeom>
        <a:solidFill>
          <a:schemeClr val="accent3">
            <a:alpha val="71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>
              <a:solidFill>
                <a:schemeClr val="tx1"/>
              </a:solidFill>
              <a:latin typeface="+mn-lt"/>
              <a:ea typeface="SimSun"/>
            </a:rPr>
            <a:t>≥ 351</a:t>
          </a:r>
          <a:endParaRPr lang="id-ID" sz="2000" kern="1200" dirty="0">
            <a:solidFill>
              <a:schemeClr val="tx1"/>
            </a:solidFill>
            <a:latin typeface="+mn-lt"/>
          </a:endParaRPr>
        </a:p>
      </dsp:txBody>
      <dsp:txXfrm>
        <a:off x="6416628" y="2813457"/>
        <a:ext cx="1917735" cy="7501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0.08966</cdr:x>
      <cdr:y>0.825</cdr:y>
    </cdr:from>
    <cdr:to>
      <cdr:x>0.1131</cdr:x>
      <cdr:y>0.85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928694" y="4714908"/>
          <a:ext cx="242803" cy="142876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id-ID"/>
        </a:p>
      </cdr:txBody>
    </cdr:sp>
  </cdr:relSizeAnchor>
  <cdr:relSizeAnchor xmlns:cdr="http://schemas.openxmlformats.org/drawingml/2006/chartDrawing">
    <cdr:from>
      <cdr:x>0.11034</cdr:x>
      <cdr:y>0.8125</cdr:y>
    </cdr:from>
    <cdr:to>
      <cdr:x>0.42696</cdr:x>
      <cdr:y>0.8525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143008" y="4643470"/>
          <a:ext cx="3279681" cy="2285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id-ID" sz="1200" b="1" dirty="0" smtClean="0">
              <a:solidFill>
                <a:schemeClr val="bg1"/>
              </a:solidFill>
            </a:rPr>
            <a:t>Prosentase Data Desa Sudah Entry</a:t>
          </a:r>
          <a:endParaRPr lang="id-ID" sz="12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0.08966</cdr:x>
      <cdr:y>0.8625</cdr:y>
    </cdr:from>
    <cdr:to>
      <cdr:x>0.1131</cdr:x>
      <cdr:y>0.8875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928694" y="4929222"/>
          <a:ext cx="242804" cy="142875"/>
        </a:xfrm>
        <a:prstGeom xmlns:a="http://schemas.openxmlformats.org/drawingml/2006/main" prst="rect">
          <a:avLst/>
        </a:prstGeom>
        <a:solidFill xmlns:a="http://schemas.openxmlformats.org/drawingml/2006/main">
          <a:srgbClr val="00B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id-ID" dirty="0" smtClean="0"/>
            <a:t>  </a:t>
          </a:r>
          <a:endParaRPr lang="id-ID" dirty="0"/>
        </a:p>
      </cdr:txBody>
    </cdr:sp>
  </cdr:relSizeAnchor>
  <cdr:relSizeAnchor xmlns:cdr="http://schemas.openxmlformats.org/drawingml/2006/chartDrawing">
    <cdr:from>
      <cdr:x>0.11034</cdr:x>
      <cdr:y>0.85</cdr:y>
    </cdr:from>
    <cdr:to>
      <cdr:x>0.42285</cdr:x>
      <cdr:y>0.9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143008" y="4857784"/>
          <a:ext cx="3237057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id-ID" sz="1200" b="1" dirty="0" smtClean="0">
              <a:solidFill>
                <a:schemeClr val="bg1"/>
              </a:solidFill>
            </a:rPr>
            <a:t>Prosentase Data Desa Belum Entry</a:t>
          </a:r>
          <a:endParaRPr lang="id-ID" sz="12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0.2854</cdr:x>
      <cdr:y>0.6</cdr:y>
    </cdr:from>
    <cdr:to>
      <cdr:x>0.32271</cdr:x>
      <cdr:y>0.6362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202623" y="3429025"/>
          <a:ext cx="418682" cy="206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id-ID" sz="1200" b="1" dirty="0" smtClean="0">
              <a:solidFill>
                <a:schemeClr val="tx1"/>
              </a:solidFill>
            </a:rPr>
            <a:t>5.54%</a:t>
          </a:r>
          <a:endParaRPr lang="id-ID" sz="1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0.08966</cdr:x>
      <cdr:y>0.9</cdr:y>
    </cdr:from>
    <cdr:to>
      <cdr:x>0.1131</cdr:x>
      <cdr:y>0.925</cdr:y>
    </cdr:to>
    <cdr:sp macro="" textlink="">
      <cdr:nvSpPr>
        <cdr:cNvPr id="7" name="Rectangle 6"/>
        <cdr:cNvSpPr/>
      </cdr:nvSpPr>
      <cdr:spPr>
        <a:xfrm xmlns:a="http://schemas.openxmlformats.org/drawingml/2006/main">
          <a:off x="928694" y="5143536"/>
          <a:ext cx="242804" cy="142876"/>
        </a:xfrm>
        <a:prstGeom xmlns:a="http://schemas.openxmlformats.org/drawingml/2006/main" prst="rect">
          <a:avLst/>
        </a:prstGeom>
        <a:solidFill xmlns:a="http://schemas.openxmlformats.org/drawingml/2006/main">
          <a:srgbClr val="0070C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id-ID"/>
        </a:p>
      </cdr:txBody>
    </cdr:sp>
  </cdr:relSizeAnchor>
  <cdr:relSizeAnchor xmlns:cdr="http://schemas.openxmlformats.org/drawingml/2006/chartDrawing">
    <cdr:from>
      <cdr:x>0.14563</cdr:x>
      <cdr:y>0.84</cdr:y>
    </cdr:from>
    <cdr:to>
      <cdr:x>0.34778</cdr:x>
      <cdr:y>0.90399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331639" y="4800616"/>
          <a:ext cx="1848421" cy="3657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d-ID" sz="1100" dirty="0"/>
        </a:p>
      </cdr:txBody>
    </cdr:sp>
  </cdr:relSizeAnchor>
  <cdr:relSizeAnchor xmlns:cdr="http://schemas.openxmlformats.org/drawingml/2006/chartDrawing">
    <cdr:from>
      <cdr:x>0.11034</cdr:x>
      <cdr:y>0.8875</cdr:y>
    </cdr:from>
    <cdr:to>
      <cdr:x>0.45461</cdr:x>
      <cdr:y>0.93611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143008" y="5072098"/>
          <a:ext cx="3566097" cy="2777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d-ID" sz="1200" b="1" dirty="0" smtClean="0">
              <a:solidFill>
                <a:schemeClr val="bg1"/>
              </a:solidFill>
            </a:rPr>
            <a:t>Prosentase  </a:t>
          </a:r>
          <a:r>
            <a:rPr lang="id-ID" sz="1200" b="1" dirty="0" smtClean="0"/>
            <a:t>Data Kelurahan Sudah Entry</a:t>
          </a:r>
          <a:endParaRPr lang="id-ID" sz="1200" b="1" dirty="0"/>
        </a:p>
      </cdr:txBody>
    </cdr:sp>
  </cdr:relSizeAnchor>
  <cdr:relSizeAnchor xmlns:cdr="http://schemas.openxmlformats.org/drawingml/2006/chartDrawing">
    <cdr:from>
      <cdr:x>0.08966</cdr:x>
      <cdr:y>0.9375</cdr:y>
    </cdr:from>
    <cdr:to>
      <cdr:x>0.1131</cdr:x>
      <cdr:y>0.9625</cdr:y>
    </cdr:to>
    <cdr:sp macro="" textlink="">
      <cdr:nvSpPr>
        <cdr:cNvPr id="12" name="Rectangle 11"/>
        <cdr:cNvSpPr/>
      </cdr:nvSpPr>
      <cdr:spPr>
        <a:xfrm xmlns:a="http://schemas.openxmlformats.org/drawingml/2006/main">
          <a:off x="928694" y="5357850"/>
          <a:ext cx="242804" cy="14287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60000"/>
            <a:lumOff val="4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id-ID"/>
        </a:p>
      </cdr:txBody>
    </cdr:sp>
  </cdr:relSizeAnchor>
  <cdr:relSizeAnchor xmlns:cdr="http://schemas.openxmlformats.org/drawingml/2006/chartDrawing">
    <cdr:from>
      <cdr:x>0.11034</cdr:x>
      <cdr:y>0.925</cdr:y>
    </cdr:from>
    <cdr:to>
      <cdr:x>0.47267</cdr:x>
      <cdr:y>0.96081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1143008" y="5286412"/>
          <a:ext cx="3753121" cy="2046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d-ID" sz="1200" b="1" dirty="0" smtClean="0">
              <a:solidFill>
                <a:schemeClr val="bg1"/>
              </a:solidFill>
            </a:rPr>
            <a:t>Prosentase</a:t>
          </a:r>
          <a:r>
            <a:rPr lang="id-ID" sz="1200" b="1" dirty="0" smtClean="0"/>
            <a:t> Data Kelurahan Belum Entry</a:t>
          </a:r>
          <a:endParaRPr lang="id-ID" sz="1200" b="1" dirty="0"/>
        </a:p>
      </cdr:txBody>
    </cdr:sp>
  </cdr:relSizeAnchor>
  <cdr:relSizeAnchor xmlns:cdr="http://schemas.openxmlformats.org/drawingml/2006/chartDrawing">
    <cdr:from>
      <cdr:x>0.45517</cdr:x>
      <cdr:y>0.2</cdr:y>
    </cdr:from>
    <cdr:to>
      <cdr:x>0.50205</cdr:x>
      <cdr:y>0.24443</cdr:y>
    </cdr:to>
    <cdr:sp macro="" textlink="">
      <cdr:nvSpPr>
        <cdr:cNvPr id="14" name="TextBox 7"/>
        <cdr:cNvSpPr txBox="1"/>
      </cdr:nvSpPr>
      <cdr:spPr>
        <a:xfrm xmlns:a="http://schemas.openxmlformats.org/drawingml/2006/main">
          <a:off x="5107790" y="1143003"/>
          <a:ext cx="526106" cy="2539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d-ID" sz="1050" b="1" dirty="0" smtClean="0"/>
            <a:t>100%</a:t>
          </a:r>
          <a:endParaRPr lang="id-ID" sz="1200" b="1" dirty="0"/>
        </a:p>
      </cdr:txBody>
    </cdr:sp>
  </cdr:relSizeAnchor>
  <cdr:relSizeAnchor xmlns:cdr="http://schemas.openxmlformats.org/drawingml/2006/chartDrawing">
    <cdr:from>
      <cdr:x>0.36923</cdr:x>
      <cdr:y>0.575</cdr:y>
    </cdr:from>
    <cdr:to>
      <cdr:x>0.43226</cdr:x>
      <cdr:y>0.62347</cdr:y>
    </cdr:to>
    <cdr:sp macro="" textlink="">
      <cdr:nvSpPr>
        <cdr:cNvPr id="15" name="TextBox 7"/>
        <cdr:cNvSpPr txBox="1"/>
      </cdr:nvSpPr>
      <cdr:spPr>
        <a:xfrm xmlns:a="http://schemas.openxmlformats.org/drawingml/2006/main">
          <a:off x="4143404" y="3286148"/>
          <a:ext cx="707245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 smtClean="0"/>
            <a:t>17.20%</a:t>
          </a:r>
          <a:endParaRPr lang="id-ID" sz="1200" b="1" dirty="0"/>
        </a:p>
      </cdr:txBody>
    </cdr:sp>
  </cdr:relSizeAnchor>
  <cdr:relSizeAnchor xmlns:cdr="http://schemas.openxmlformats.org/drawingml/2006/chartDrawing">
    <cdr:from>
      <cdr:x>0.34377</cdr:x>
      <cdr:y>0.3125</cdr:y>
    </cdr:from>
    <cdr:to>
      <cdr:x>0.40734</cdr:x>
      <cdr:y>0.36097</cdr:y>
    </cdr:to>
    <cdr:sp macro="" textlink="">
      <cdr:nvSpPr>
        <cdr:cNvPr id="16" name="TextBox 7"/>
        <cdr:cNvSpPr txBox="1"/>
      </cdr:nvSpPr>
      <cdr:spPr>
        <a:xfrm xmlns:a="http://schemas.openxmlformats.org/drawingml/2006/main">
          <a:off x="3857652" y="1785950"/>
          <a:ext cx="713365" cy="27700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d-ID" sz="1200" b="1" dirty="0" smtClean="0"/>
            <a:t>72.11%</a:t>
          </a:r>
          <a:endParaRPr lang="id-ID" sz="1200" b="1" dirty="0"/>
        </a:p>
      </cdr:txBody>
    </cdr:sp>
  </cdr:relSizeAnchor>
  <cdr:relSizeAnchor xmlns:cdr="http://schemas.openxmlformats.org/drawingml/2006/chartDrawing">
    <cdr:from>
      <cdr:x>0.38837</cdr:x>
      <cdr:y>0.44639</cdr:y>
    </cdr:from>
    <cdr:to>
      <cdr:x>0.40857</cdr:x>
      <cdr:y>0.49486</cdr:y>
    </cdr:to>
    <cdr:sp macro="" textlink="">
      <cdr:nvSpPr>
        <cdr:cNvPr id="17" name="TextBox 7"/>
        <cdr:cNvSpPr txBox="1"/>
      </cdr:nvSpPr>
      <cdr:spPr>
        <a:xfrm xmlns:a="http://schemas.openxmlformats.org/drawingml/2006/main">
          <a:off x="3551255" y="2551126"/>
          <a:ext cx="184731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id-ID" sz="12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0.50928</cdr:x>
      <cdr:y>0.375</cdr:y>
    </cdr:from>
    <cdr:to>
      <cdr:x>0.57231</cdr:x>
      <cdr:y>0.42347</cdr:y>
    </cdr:to>
    <cdr:sp macro="" textlink="">
      <cdr:nvSpPr>
        <cdr:cNvPr id="18" name="TextBox 7"/>
        <cdr:cNvSpPr txBox="1"/>
      </cdr:nvSpPr>
      <cdr:spPr>
        <a:xfrm xmlns:a="http://schemas.openxmlformats.org/drawingml/2006/main">
          <a:off x="5715040" y="2143140"/>
          <a:ext cx="707245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d-ID" sz="1200" b="1" dirty="0" smtClean="0"/>
            <a:t>61.55%</a:t>
          </a:r>
          <a:endParaRPr lang="id-ID" sz="1200" b="1" dirty="0"/>
        </a:p>
      </cdr:txBody>
    </cdr:sp>
  </cdr:relSizeAnchor>
  <cdr:relSizeAnchor xmlns:cdr="http://schemas.openxmlformats.org/drawingml/2006/chartDrawing">
    <cdr:from>
      <cdr:x>0.36923</cdr:x>
      <cdr:y>0.275</cdr:y>
    </cdr:from>
    <cdr:to>
      <cdr:x>0.43226</cdr:x>
      <cdr:y>0.32347</cdr:y>
    </cdr:to>
    <cdr:sp macro="" textlink="">
      <cdr:nvSpPr>
        <cdr:cNvPr id="19" name="TextBox 7"/>
        <cdr:cNvSpPr txBox="1"/>
      </cdr:nvSpPr>
      <cdr:spPr>
        <a:xfrm xmlns:a="http://schemas.openxmlformats.org/drawingml/2006/main">
          <a:off x="4143404" y="1571636"/>
          <a:ext cx="707245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 smtClean="0"/>
            <a:t>82.80</a:t>
          </a:r>
          <a:r>
            <a:rPr lang="id-ID" sz="1200" b="1" dirty="0" smtClean="0"/>
            <a:t>%</a:t>
          </a:r>
          <a:endParaRPr lang="id-ID" sz="1200" b="1" dirty="0"/>
        </a:p>
      </cdr:txBody>
    </cdr:sp>
  </cdr:relSizeAnchor>
  <cdr:relSizeAnchor xmlns:cdr="http://schemas.openxmlformats.org/drawingml/2006/chartDrawing">
    <cdr:from>
      <cdr:x>0.81187</cdr:x>
      <cdr:y>0.67573</cdr:y>
    </cdr:from>
    <cdr:to>
      <cdr:x>0.83207</cdr:x>
      <cdr:y>0.7242</cdr:y>
    </cdr:to>
    <cdr:sp macro="" textlink="">
      <cdr:nvSpPr>
        <cdr:cNvPr id="20" name="TextBox 7"/>
        <cdr:cNvSpPr txBox="1"/>
      </cdr:nvSpPr>
      <cdr:spPr>
        <a:xfrm xmlns:a="http://schemas.openxmlformats.org/drawingml/2006/main">
          <a:off x="7423739" y="3861808"/>
          <a:ext cx="184731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id-ID" sz="12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0.68569</cdr:x>
      <cdr:y>0.68217</cdr:y>
    </cdr:from>
    <cdr:to>
      <cdr:x>0.70352</cdr:x>
      <cdr:y>0.73064</cdr:y>
    </cdr:to>
    <cdr:sp macro="" textlink="">
      <cdr:nvSpPr>
        <cdr:cNvPr id="21" name="TextBox 7"/>
        <cdr:cNvSpPr txBox="1"/>
      </cdr:nvSpPr>
      <cdr:spPr>
        <a:xfrm xmlns:a="http://schemas.openxmlformats.org/drawingml/2006/main">
          <a:off x="7102727" y="3898612"/>
          <a:ext cx="184731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id-ID" sz="12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0.54218</cdr:x>
      <cdr:y>0.25</cdr:y>
    </cdr:from>
    <cdr:to>
      <cdr:x>0.6052</cdr:x>
      <cdr:y>0.29847</cdr:y>
    </cdr:to>
    <cdr:sp macro="" textlink="">
      <cdr:nvSpPr>
        <cdr:cNvPr id="22" name="TextBox 7"/>
        <cdr:cNvSpPr txBox="1"/>
      </cdr:nvSpPr>
      <cdr:spPr>
        <a:xfrm xmlns:a="http://schemas.openxmlformats.org/drawingml/2006/main">
          <a:off x="6084192" y="1428754"/>
          <a:ext cx="707245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d-ID" sz="1200" b="1" dirty="0" smtClean="0"/>
            <a:t>90</a:t>
          </a:r>
          <a:r>
            <a:rPr lang="en-US" sz="1200" b="1" dirty="0" smtClean="0"/>
            <a:t>.35</a:t>
          </a:r>
          <a:r>
            <a:rPr lang="id-ID" sz="1200" b="1" dirty="0" smtClean="0"/>
            <a:t>%</a:t>
          </a:r>
          <a:endParaRPr lang="id-ID" sz="1200" b="1" dirty="0"/>
        </a:p>
      </cdr:txBody>
    </cdr:sp>
  </cdr:relSizeAnchor>
  <cdr:relSizeAnchor xmlns:cdr="http://schemas.openxmlformats.org/drawingml/2006/chartDrawing">
    <cdr:from>
      <cdr:x>0.57996</cdr:x>
      <cdr:y>0.62711</cdr:y>
    </cdr:from>
    <cdr:to>
      <cdr:x>0.60016</cdr:x>
      <cdr:y>0.67558</cdr:y>
    </cdr:to>
    <cdr:sp macro="" textlink="">
      <cdr:nvSpPr>
        <cdr:cNvPr id="23" name="TextBox 7"/>
        <cdr:cNvSpPr txBox="1"/>
      </cdr:nvSpPr>
      <cdr:spPr>
        <a:xfrm xmlns:a="http://schemas.openxmlformats.org/drawingml/2006/main">
          <a:off x="5303154" y="3583944"/>
          <a:ext cx="184731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id-ID" sz="12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0.56258</cdr:x>
      <cdr:y>0.68352</cdr:y>
    </cdr:from>
    <cdr:to>
      <cdr:x>0.58278</cdr:x>
      <cdr:y>0.73199</cdr:y>
    </cdr:to>
    <cdr:sp macro="" textlink="">
      <cdr:nvSpPr>
        <cdr:cNvPr id="24" name="TextBox 7"/>
        <cdr:cNvSpPr txBox="1"/>
      </cdr:nvSpPr>
      <cdr:spPr>
        <a:xfrm xmlns:a="http://schemas.openxmlformats.org/drawingml/2006/main">
          <a:off x="5144232" y="3906328"/>
          <a:ext cx="184731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id-ID" sz="12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0.39258</cdr:x>
      <cdr:y>0.5134</cdr:y>
    </cdr:from>
    <cdr:to>
      <cdr:x>0.41278</cdr:x>
      <cdr:y>0.56187</cdr:y>
    </cdr:to>
    <cdr:sp macro="" textlink="">
      <cdr:nvSpPr>
        <cdr:cNvPr id="25" name="TextBox 7"/>
        <cdr:cNvSpPr txBox="1"/>
      </cdr:nvSpPr>
      <cdr:spPr>
        <a:xfrm xmlns:a="http://schemas.openxmlformats.org/drawingml/2006/main">
          <a:off x="3589752" y="2934089"/>
          <a:ext cx="184731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id-ID" sz="12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0.3854</cdr:x>
      <cdr:y>0.60077</cdr:y>
    </cdr:from>
    <cdr:to>
      <cdr:x>0.4056</cdr:x>
      <cdr:y>0.64924</cdr:y>
    </cdr:to>
    <cdr:sp macro="" textlink="">
      <cdr:nvSpPr>
        <cdr:cNvPr id="26" name="TextBox 7"/>
        <cdr:cNvSpPr txBox="1"/>
      </cdr:nvSpPr>
      <cdr:spPr>
        <a:xfrm xmlns:a="http://schemas.openxmlformats.org/drawingml/2006/main">
          <a:off x="4324823" y="3433393"/>
          <a:ext cx="226679" cy="27700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id-ID" sz="12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0.77801</cdr:x>
      <cdr:y>0.72231</cdr:y>
    </cdr:from>
    <cdr:to>
      <cdr:x>0.79821</cdr:x>
      <cdr:y>0.7627</cdr:y>
    </cdr:to>
    <cdr:sp macro="" textlink="">
      <cdr:nvSpPr>
        <cdr:cNvPr id="27" name="TextBox 15"/>
        <cdr:cNvSpPr txBox="1"/>
      </cdr:nvSpPr>
      <cdr:spPr>
        <a:xfrm xmlns:a="http://schemas.openxmlformats.org/drawingml/2006/main">
          <a:off x="7114123" y="4128013"/>
          <a:ext cx="184731" cy="2308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id-ID" sz="9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0.47657</cdr:x>
      <cdr:y>0.65</cdr:y>
    </cdr:from>
    <cdr:to>
      <cdr:x>0.52025</cdr:x>
      <cdr:y>0.69847</cdr:y>
    </cdr:to>
    <cdr:sp macro="" textlink="">
      <cdr:nvSpPr>
        <cdr:cNvPr id="28" name="TextBox 15"/>
        <cdr:cNvSpPr txBox="1"/>
      </cdr:nvSpPr>
      <cdr:spPr>
        <a:xfrm xmlns:a="http://schemas.openxmlformats.org/drawingml/2006/main">
          <a:off x="5347935" y="3714776"/>
          <a:ext cx="490164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d-ID" sz="1200" b="1" dirty="0" smtClean="0"/>
            <a:t>0%</a:t>
          </a:r>
          <a:endParaRPr lang="id-ID" sz="900" b="1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0.04688</cdr:x>
      <cdr:y>0.04847</cdr:y>
    </cdr:to>
    <cdr:sp macro="" textlink="">
      <cdr:nvSpPr>
        <cdr:cNvPr id="29" name="TextBox 5"/>
        <cdr:cNvSpPr txBox="1"/>
      </cdr:nvSpPr>
      <cdr:spPr>
        <a:xfrm xmlns:a="http://schemas.openxmlformats.org/drawingml/2006/main">
          <a:off x="0" y="0"/>
          <a:ext cx="428628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1pPr>
          <a:lvl2pPr marL="4572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2pPr>
          <a:lvl3pPr marL="9144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3pPr>
          <a:lvl4pPr marL="13716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4pPr>
          <a:lvl5pPr marL="18288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5pPr>
          <a:lvl6pPr marL="22860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6pPr>
          <a:lvl7pPr marL="27432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7pPr>
          <a:lvl8pPr marL="32004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8pPr>
          <a:lvl9pPr marL="36576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9pPr>
        </a:lstStyle>
        <a:p xmlns:a="http://schemas.openxmlformats.org/drawingml/2006/main">
          <a:endParaRPr lang="id-ID" sz="12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0.01646</cdr:x>
      <cdr:y>0.04308</cdr:y>
    </cdr:to>
    <cdr:sp macro="" textlink="">
      <cdr:nvSpPr>
        <cdr:cNvPr id="30" name="TextBox 20"/>
        <cdr:cNvSpPr txBox="1"/>
      </cdr:nvSpPr>
      <cdr:spPr>
        <a:xfrm xmlns:a="http://schemas.openxmlformats.org/drawingml/2006/main">
          <a:off x="0" y="0"/>
          <a:ext cx="184731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1pPr>
          <a:lvl2pPr marL="4572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2pPr>
          <a:lvl3pPr marL="9144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3pPr>
          <a:lvl4pPr marL="13716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4pPr>
          <a:lvl5pPr marL="18288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5pPr>
          <a:lvl6pPr marL="22860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6pPr>
          <a:lvl7pPr marL="27432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7pPr>
          <a:lvl8pPr marL="32004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8pPr>
          <a:lvl9pPr marL="36576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9pPr>
        </a:lstStyle>
        <a:p xmlns:a="http://schemas.openxmlformats.org/drawingml/2006/main">
          <a:endParaRPr lang="id-ID" sz="10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0.01646</cdr:x>
      <cdr:y>0.04308</cdr:y>
    </cdr:to>
    <cdr:sp macro="" textlink="">
      <cdr:nvSpPr>
        <cdr:cNvPr id="31" name="TextBox 20"/>
        <cdr:cNvSpPr txBox="1"/>
      </cdr:nvSpPr>
      <cdr:spPr>
        <a:xfrm xmlns:a="http://schemas.openxmlformats.org/drawingml/2006/main">
          <a:off x="0" y="0"/>
          <a:ext cx="184731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d-ID"/>
          </a:defPPr>
          <a:lvl1pPr marL="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1pPr>
          <a:lvl2pPr marL="4572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2pPr>
          <a:lvl3pPr marL="9144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3pPr>
          <a:lvl4pPr marL="13716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4pPr>
          <a:lvl5pPr marL="18288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5pPr>
          <a:lvl6pPr marL="22860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6pPr>
          <a:lvl7pPr marL="27432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7pPr>
          <a:lvl8pPr marL="32004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8pPr>
          <a:lvl9pPr marL="36576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9pPr>
        </a:lstStyle>
        <a:p xmlns:a="http://schemas.openxmlformats.org/drawingml/2006/main">
          <a:endParaRPr lang="id-ID" sz="1000" b="1" dirty="0">
            <a:solidFill>
              <a:sysClr val="windowText" lastClr="000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10486" cy="342900"/>
          </a:xfrm>
          <a:prstGeom prst="rect">
            <a:avLst/>
          </a:prstGeom>
        </p:spPr>
        <p:txBody>
          <a:bodyPr vert="horz" lIns="91847" tIns="45926" rIns="91847" bIns="4592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4489" y="0"/>
            <a:ext cx="4310486" cy="342900"/>
          </a:xfrm>
          <a:prstGeom prst="rect">
            <a:avLst/>
          </a:prstGeom>
        </p:spPr>
        <p:txBody>
          <a:bodyPr vert="horz" lIns="91847" tIns="45926" rIns="91847" bIns="45926" rtlCol="0"/>
          <a:lstStyle>
            <a:lvl1pPr algn="r">
              <a:defRPr sz="1200"/>
            </a:lvl1pPr>
          </a:lstStyle>
          <a:p>
            <a:fld id="{10E321D5-A235-4ECC-B1CF-E51FBA5372F2}" type="datetimeFigureOut">
              <a:rPr lang="en-US" smtClean="0"/>
              <a:pPr/>
              <a:t>3/22/2019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513910"/>
            <a:ext cx="4310486" cy="342900"/>
          </a:xfrm>
          <a:prstGeom prst="rect">
            <a:avLst/>
          </a:prstGeom>
        </p:spPr>
        <p:txBody>
          <a:bodyPr vert="horz" lIns="91847" tIns="45926" rIns="91847" bIns="4592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4489" y="6513910"/>
            <a:ext cx="4310486" cy="342900"/>
          </a:xfrm>
          <a:prstGeom prst="rect">
            <a:avLst/>
          </a:prstGeom>
        </p:spPr>
        <p:txBody>
          <a:bodyPr vert="horz" lIns="91847" tIns="45926" rIns="91847" bIns="45926" rtlCol="0" anchor="b"/>
          <a:lstStyle>
            <a:lvl1pPr algn="r">
              <a:defRPr sz="1200"/>
            </a:lvl1pPr>
          </a:lstStyle>
          <a:p>
            <a:fld id="{96032ED8-B9EE-4D58-B1AF-F91EB809F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2288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10486" cy="342900"/>
          </a:xfrm>
          <a:prstGeom prst="rect">
            <a:avLst/>
          </a:prstGeom>
        </p:spPr>
        <p:txBody>
          <a:bodyPr vert="horz" lIns="91847" tIns="45926" rIns="91847" bIns="4592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4489" y="0"/>
            <a:ext cx="4310486" cy="342900"/>
          </a:xfrm>
          <a:prstGeom prst="rect">
            <a:avLst/>
          </a:prstGeom>
        </p:spPr>
        <p:txBody>
          <a:bodyPr vert="horz" lIns="91847" tIns="45926" rIns="91847" bIns="45926" rtlCol="0"/>
          <a:lstStyle>
            <a:lvl1pPr algn="r">
              <a:defRPr sz="1200"/>
            </a:lvl1pPr>
          </a:lstStyle>
          <a:p>
            <a:fld id="{D2D8E8C2-DB8D-42CB-995D-56102E65F757}" type="datetimeFigureOut">
              <a:rPr lang="en-US" smtClean="0"/>
              <a:pPr/>
              <a:t>3/22/2019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16263" y="514350"/>
            <a:ext cx="37147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47" tIns="45926" rIns="91847" bIns="459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728" y="3257549"/>
            <a:ext cx="7957820" cy="3086100"/>
          </a:xfrm>
          <a:prstGeom prst="rect">
            <a:avLst/>
          </a:prstGeom>
        </p:spPr>
        <p:txBody>
          <a:bodyPr vert="horz" lIns="91847" tIns="45926" rIns="91847" bIns="4592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513910"/>
            <a:ext cx="4310486" cy="342900"/>
          </a:xfrm>
          <a:prstGeom prst="rect">
            <a:avLst/>
          </a:prstGeom>
        </p:spPr>
        <p:txBody>
          <a:bodyPr vert="horz" lIns="91847" tIns="45926" rIns="91847" bIns="4592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4489" y="6513910"/>
            <a:ext cx="4310486" cy="342900"/>
          </a:xfrm>
          <a:prstGeom prst="rect">
            <a:avLst/>
          </a:prstGeom>
        </p:spPr>
        <p:txBody>
          <a:bodyPr vert="horz" lIns="91847" tIns="45926" rIns="91847" bIns="45926" rtlCol="0" anchor="b"/>
          <a:lstStyle>
            <a:lvl1pPr algn="r">
              <a:defRPr sz="1200"/>
            </a:lvl1pPr>
          </a:lstStyle>
          <a:p>
            <a:fld id="{21CE4C80-D5F6-4B96-A8E0-F6B62DF1B4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366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8262764" y="5200357"/>
            <a:ext cx="1892949" cy="1402080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85596" y="776289"/>
            <a:ext cx="8734821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85596" y="2250280"/>
            <a:ext cx="8734821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485900" y="6012673"/>
            <a:ext cx="62738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85900" y="5650721"/>
            <a:ext cx="62738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9091601" y="5752324"/>
            <a:ext cx="54483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67494"/>
            <a:ext cx="89154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882808"/>
            <a:ext cx="89154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0744" y="6480048"/>
            <a:ext cx="2311400" cy="301752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5302" y="6480986"/>
            <a:ext cx="4615061" cy="300831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620" y="7034"/>
            <a:ext cx="9890760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8262764" y="255564"/>
            <a:ext cx="1892949" cy="1402080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35268" y="6477000"/>
            <a:ext cx="2311400" cy="304800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7657" y="6480986"/>
            <a:ext cx="4615061" cy="300831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55311" y="809625"/>
            <a:ext cx="544830" cy="300831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7007870" y="9381"/>
            <a:ext cx="2895599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898380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0" y="271466"/>
            <a:ext cx="784225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50" y="1633536"/>
            <a:ext cx="421005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722439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722439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90744" y="6480969"/>
            <a:ext cx="2311400" cy="301752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95302" y="6480969"/>
            <a:ext cx="4615061" cy="301752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1980" y="6480969"/>
            <a:ext cx="544830" cy="301752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81" y="290732"/>
            <a:ext cx="11557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8756" y="290732"/>
            <a:ext cx="629443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478756" y="3427124"/>
            <a:ext cx="629443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190749" y="290732"/>
            <a:ext cx="74295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90749" y="3427124"/>
            <a:ext cx="74295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90744" y="6480969"/>
            <a:ext cx="2308098" cy="301752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5300" y="6480969"/>
            <a:ext cx="4616196" cy="301752"/>
          </a:xfrm>
        </p:spPr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221980" y="6483096"/>
            <a:ext cx="544830" cy="301752"/>
          </a:xfrm>
        </p:spPr>
        <p:txBody>
          <a:bodyPr/>
          <a:lstStyle>
            <a:lvl1pPr algn="ctr">
              <a:defRPr/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190744" y="6480969"/>
            <a:ext cx="2311400" cy="301752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95302" y="6481907"/>
            <a:ext cx="4615061" cy="300831"/>
          </a:xfrm>
        </p:spPr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1980" y="6480969"/>
            <a:ext cx="544830" cy="301752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44" y="367664"/>
            <a:ext cx="9906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30511" y="367664"/>
            <a:ext cx="26416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55521" y="320040"/>
            <a:ext cx="5715762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02224" y="6556248"/>
            <a:ext cx="2311400" cy="301752"/>
          </a:xfrm>
        </p:spPr>
        <p:txBody>
          <a:bodyPr/>
          <a:lstStyle>
            <a:lvl1pPr>
              <a:defRPr sz="900"/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30513" y="6556248"/>
            <a:ext cx="5571713" cy="301752"/>
          </a:xfrm>
        </p:spPr>
        <p:txBody>
          <a:bodyPr/>
          <a:lstStyle>
            <a:lvl1pPr>
              <a:defRPr sz="9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11457" y="6556248"/>
            <a:ext cx="544830" cy="301752"/>
          </a:xfrm>
        </p:spPr>
        <p:txBody>
          <a:bodyPr/>
          <a:lstStyle>
            <a:lvl1pPr>
              <a:defRPr sz="900"/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44" y="150896"/>
            <a:ext cx="9906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33090" y="373966"/>
            <a:ext cx="7944612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8250" y="5867400"/>
            <a:ext cx="7944612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17208" y="6556248"/>
            <a:ext cx="2278380" cy="301752"/>
          </a:xfrm>
        </p:spPr>
        <p:txBody>
          <a:bodyPr/>
          <a:lstStyle>
            <a:lvl1pPr>
              <a:defRPr sz="900"/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67968" y="6557169"/>
            <a:ext cx="5360411" cy="301752"/>
          </a:xfrm>
        </p:spPr>
        <p:txBody>
          <a:bodyPr/>
          <a:lstStyle>
            <a:lvl1pPr>
              <a:defRPr sz="9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01958" y="6556248"/>
            <a:ext cx="396240" cy="301752"/>
          </a:xfrm>
        </p:spPr>
        <p:txBody>
          <a:bodyPr/>
          <a:lstStyle>
            <a:lvl1pPr algn="ctr">
              <a:defRPr sz="900"/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46950" y="381000"/>
            <a:ext cx="206375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381000"/>
            <a:ext cx="67691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906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906" y="6053328"/>
            <a:ext cx="2436876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5748" y="6044184"/>
            <a:ext cx="73502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559050" y="4038600"/>
            <a:ext cx="701675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559050" y="6050037"/>
            <a:ext cx="72644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2550" y="6068699"/>
            <a:ext cx="222885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259176" y="236542"/>
            <a:ext cx="635635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667750" y="228600"/>
            <a:ext cx="90805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702" y="228600"/>
            <a:ext cx="883285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63702" y="1600200"/>
            <a:ext cx="883285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900" y="2743200"/>
            <a:ext cx="7716706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906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40335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485900" y="1600200"/>
            <a:ext cx="84201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600200"/>
            <a:ext cx="8255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40335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60400" y="1589567"/>
            <a:ext cx="421005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248643" y="1589567"/>
            <a:ext cx="421005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273050"/>
            <a:ext cx="883285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60400" y="2438400"/>
            <a:ext cx="421005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200650" y="2438400"/>
            <a:ext cx="421005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d-ID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60400" y="1752600"/>
            <a:ext cx="421005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5200650" y="1752600"/>
            <a:ext cx="421005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7785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273050"/>
            <a:ext cx="87503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60400" y="1752600"/>
            <a:ext cx="173355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559050" y="1752600"/>
            <a:ext cx="69342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3550" y="5486400"/>
            <a:ext cx="79248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906" y="4572000"/>
            <a:ext cx="9906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906" y="4663440"/>
            <a:ext cx="158496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674114" y="4654296"/>
            <a:ext cx="8231886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0" y="4648200"/>
            <a:ext cx="79248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568450" y="0"/>
            <a:ext cx="108966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769100" y="6248417"/>
            <a:ext cx="2889250" cy="365125"/>
          </a:xfrm>
        </p:spPr>
        <p:txBody>
          <a:bodyPr rtlCol="0"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568450" cy="663578"/>
          </a:xfrm>
        </p:spPr>
        <p:txBody>
          <a:bodyPr rtlCol="0"/>
          <a:lstStyle>
            <a:lvl1pPr>
              <a:defRPr sz="2800"/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733550" y="6248223"/>
            <a:ext cx="4953000" cy="365125"/>
          </a:xfrm>
        </p:spPr>
        <p:txBody>
          <a:bodyPr rtlCol="0"/>
          <a:lstStyle/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90624" y="0"/>
            <a:ext cx="8215376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99300" y="609602"/>
            <a:ext cx="222885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609600"/>
            <a:ext cx="602615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99300" y="6248419"/>
            <a:ext cx="2393950" cy="365125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5307" y="6248224"/>
            <a:ext cx="6037940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7" name="Rectangle 6"/>
          <p:cNvSpPr/>
          <p:nvPr/>
        </p:nvSpPr>
        <p:spPr bwMode="white">
          <a:xfrm>
            <a:off x="6604345" y="0"/>
            <a:ext cx="34671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653875" y="609600"/>
            <a:ext cx="24765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653875" y="0"/>
            <a:ext cx="24765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511000" y="134279"/>
            <a:ext cx="533400" cy="264849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8262764" y="5200357"/>
            <a:ext cx="1892949" cy="1402080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85596" y="776289"/>
            <a:ext cx="8734821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85596" y="2250280"/>
            <a:ext cx="8734821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485900" y="6012673"/>
            <a:ext cx="62738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85900" y="5650721"/>
            <a:ext cx="62738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9091601" y="5752324"/>
            <a:ext cx="54483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67494"/>
            <a:ext cx="89154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882808"/>
            <a:ext cx="89154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0744" y="6480048"/>
            <a:ext cx="2311400" cy="301752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5302" y="6480986"/>
            <a:ext cx="4615061" cy="300831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620" y="7034"/>
            <a:ext cx="9890760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8262764" y="255564"/>
            <a:ext cx="1892949" cy="1402080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35268" y="6477000"/>
            <a:ext cx="2311400" cy="304800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7657" y="6480986"/>
            <a:ext cx="4615061" cy="300831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55311" y="809625"/>
            <a:ext cx="544830" cy="300831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7007870" y="9381"/>
            <a:ext cx="2895599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898380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0" y="271466"/>
            <a:ext cx="784225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50" y="1633536"/>
            <a:ext cx="421005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722439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722439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90744" y="6480969"/>
            <a:ext cx="2311400" cy="301752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95302" y="6480969"/>
            <a:ext cx="4615061" cy="301752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1980" y="6480969"/>
            <a:ext cx="544830" cy="301752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81" y="290732"/>
            <a:ext cx="11557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8756" y="290732"/>
            <a:ext cx="629443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478756" y="3427124"/>
            <a:ext cx="629443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190749" y="290732"/>
            <a:ext cx="74295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90749" y="3427124"/>
            <a:ext cx="74295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90744" y="6480969"/>
            <a:ext cx="2308098" cy="301752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5300" y="6480969"/>
            <a:ext cx="4616196" cy="301752"/>
          </a:xfrm>
        </p:spPr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221980" y="6483096"/>
            <a:ext cx="544830" cy="301752"/>
          </a:xfrm>
        </p:spPr>
        <p:txBody>
          <a:bodyPr/>
          <a:lstStyle>
            <a:lvl1pPr algn="ctr">
              <a:defRPr/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190744" y="6480969"/>
            <a:ext cx="2311400" cy="301752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95302" y="6481907"/>
            <a:ext cx="4615061" cy="300831"/>
          </a:xfrm>
        </p:spPr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1980" y="6480969"/>
            <a:ext cx="544830" cy="301752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44" y="367664"/>
            <a:ext cx="9906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30511" y="367664"/>
            <a:ext cx="26416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55521" y="320040"/>
            <a:ext cx="5715762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02224" y="6556248"/>
            <a:ext cx="2311400" cy="301752"/>
          </a:xfrm>
        </p:spPr>
        <p:txBody>
          <a:bodyPr/>
          <a:lstStyle>
            <a:lvl1pPr>
              <a:defRPr sz="900"/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30513" y="6556248"/>
            <a:ext cx="5571713" cy="301752"/>
          </a:xfrm>
        </p:spPr>
        <p:txBody>
          <a:bodyPr/>
          <a:lstStyle>
            <a:lvl1pPr>
              <a:defRPr sz="9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11457" y="6556248"/>
            <a:ext cx="544830" cy="301752"/>
          </a:xfrm>
        </p:spPr>
        <p:txBody>
          <a:bodyPr/>
          <a:lstStyle>
            <a:lvl1pPr>
              <a:defRPr sz="900"/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44" y="150896"/>
            <a:ext cx="9906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33090" y="373966"/>
            <a:ext cx="7944612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8250" y="5867400"/>
            <a:ext cx="7944612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17208" y="6556248"/>
            <a:ext cx="2278380" cy="301752"/>
          </a:xfrm>
        </p:spPr>
        <p:txBody>
          <a:bodyPr/>
          <a:lstStyle>
            <a:lvl1pPr>
              <a:defRPr sz="900"/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67968" y="6557169"/>
            <a:ext cx="5360411" cy="301752"/>
          </a:xfrm>
        </p:spPr>
        <p:txBody>
          <a:bodyPr/>
          <a:lstStyle>
            <a:lvl1pPr>
              <a:defRPr sz="9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01958" y="6556248"/>
            <a:ext cx="396240" cy="301752"/>
          </a:xfrm>
        </p:spPr>
        <p:txBody>
          <a:bodyPr/>
          <a:lstStyle>
            <a:lvl1pPr algn="ctr">
              <a:defRPr sz="900"/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46950" y="381000"/>
            <a:ext cx="206375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381000"/>
            <a:ext cx="67691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78308" y="146304"/>
            <a:ext cx="9549384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02920" y="381001"/>
            <a:ext cx="89154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11400" y="2819400"/>
            <a:ext cx="7106920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6026150" y="6509004"/>
            <a:ext cx="3252470" cy="274320"/>
          </a:xfrm>
        </p:spPr>
        <p:txBody>
          <a:bodyPr vert="horz" rtlCol="0"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9358871" y="6509004"/>
            <a:ext cx="502979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733550" y="6509004"/>
            <a:ext cx="4233086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37425" y="1424588"/>
            <a:ext cx="866775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3472" y="3267456"/>
            <a:ext cx="802386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74" y="498230"/>
            <a:ext cx="84201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287713"/>
            <a:ext cx="84201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6026150" y="6513670"/>
            <a:ext cx="3252470" cy="274320"/>
          </a:xfrm>
        </p:spPr>
        <p:txBody>
          <a:bodyPr vert="horz" rtlCol="0"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9358871" y="6513670"/>
            <a:ext cx="502979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733550" y="6513670"/>
            <a:ext cx="4233086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45920"/>
            <a:ext cx="437515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45920"/>
            <a:ext cx="437515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172" y="6514568"/>
            <a:ext cx="502979" cy="274320"/>
          </a:xfrm>
        </p:spPr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637425" y="1424588"/>
            <a:ext cx="866775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68139" y="2165216"/>
            <a:ext cx="406146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5200650" y="2165216"/>
            <a:ext cx="406146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51948"/>
            <a:ext cx="89154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2115" y="1535113"/>
            <a:ext cx="4378590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5300" y="2362207"/>
            <a:ext cx="4376870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362207"/>
            <a:ext cx="4378590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361172" y="6514568"/>
            <a:ext cx="502979" cy="274320"/>
          </a:xfrm>
        </p:spPr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53218"/>
            <a:ext cx="89154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637425" y="1424588"/>
            <a:ext cx="866775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479015" y="1057656"/>
            <a:ext cx="406146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6731" y="304800"/>
            <a:ext cx="425958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76731" y="1107560"/>
            <a:ext cx="425958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47652" y="2209800"/>
            <a:ext cx="9388661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6026150" y="6513670"/>
            <a:ext cx="3252470" cy="274320"/>
          </a:xfrm>
        </p:spPr>
        <p:txBody>
          <a:bodyPr vert="horz" rtlCol="0"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9358871" y="6513670"/>
            <a:ext cx="502979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733550" y="6513670"/>
            <a:ext cx="4233086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3813" y="4724400"/>
            <a:ext cx="59436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93813" y="5388953"/>
            <a:ext cx="59436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30200" y="249864"/>
            <a:ext cx="92456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6026150" y="6509004"/>
            <a:ext cx="3252470" cy="274320"/>
          </a:xfrm>
        </p:spPr>
        <p:txBody>
          <a:bodyPr vert="horz" rtlCol="0"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9358871" y="6509004"/>
            <a:ext cx="502979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733550" y="6509004"/>
            <a:ext cx="4233086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91368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42950" y="1752604"/>
            <a:ext cx="84201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42950" y="3611607"/>
            <a:ext cx="84201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4070" y="4953000"/>
            <a:ext cx="9910079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74" y="1059712"/>
            <a:ext cx="84201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49606" y="2931712"/>
            <a:ext cx="4953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hevron 6"/>
          <p:cNvSpPr/>
          <p:nvPr/>
        </p:nvSpPr>
        <p:spPr>
          <a:xfrm>
            <a:off x="3939737" y="3005472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737786" y="3005472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48133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48133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5410200"/>
            <a:ext cx="4376870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2115" y="5410200"/>
            <a:ext cx="4378590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5300" y="1444296"/>
            <a:ext cx="4376870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1444296"/>
            <a:ext cx="4378590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76800"/>
            <a:ext cx="8105257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787900" y="5355102"/>
            <a:ext cx="4305808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90600" y="274320"/>
            <a:ext cx="8103108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87618" y="6407944"/>
            <a:ext cx="2080260" cy="365760"/>
          </a:xfrm>
        </p:spPr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6335" y="5443402"/>
            <a:ext cx="77597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7650" y="189968"/>
            <a:ext cx="94107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45087" y="6407961"/>
            <a:ext cx="254657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2" y="4865122"/>
            <a:ext cx="8748385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76141" y="5002010"/>
            <a:ext cx="41188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8017" y="5785023"/>
            <a:ext cx="41188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545" y="5791253"/>
            <a:ext cx="3685840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997" y="5787755"/>
            <a:ext cx="3689301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9386121" y="4988440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9184171" y="4988440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481332"/>
            <a:ext cx="89154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14347" y="274642"/>
            <a:ext cx="1925593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85165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8262763" y="5200357"/>
            <a:ext cx="1892949" cy="1402080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85596" y="776289"/>
            <a:ext cx="8734821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85596" y="2250280"/>
            <a:ext cx="8734821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485900" y="6012671"/>
            <a:ext cx="62738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85900" y="5650719"/>
            <a:ext cx="62738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9091601" y="5752322"/>
            <a:ext cx="54483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67494"/>
            <a:ext cx="89154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882808"/>
            <a:ext cx="89154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0744" y="6480048"/>
            <a:ext cx="2311400" cy="301752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5302" y="6480984"/>
            <a:ext cx="4615061" cy="300831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620" y="7034"/>
            <a:ext cx="9890760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8262763" y="255564"/>
            <a:ext cx="1892949" cy="1402080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35268" y="6477000"/>
            <a:ext cx="2311400" cy="304800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7657" y="6480984"/>
            <a:ext cx="4615061" cy="300831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55311" y="809625"/>
            <a:ext cx="544830" cy="300831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7007869" y="9381"/>
            <a:ext cx="2895599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898380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0" y="271466"/>
            <a:ext cx="784225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50" y="1633536"/>
            <a:ext cx="421005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722439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722439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90744" y="6480969"/>
            <a:ext cx="2311400" cy="301752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95302" y="6480969"/>
            <a:ext cx="4615061" cy="301752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1980" y="6480969"/>
            <a:ext cx="544830" cy="301752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81" y="290732"/>
            <a:ext cx="11557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8756" y="290732"/>
            <a:ext cx="629443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478756" y="3427124"/>
            <a:ext cx="629443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190749" y="290732"/>
            <a:ext cx="74295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90749" y="3427124"/>
            <a:ext cx="74295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90744" y="6480969"/>
            <a:ext cx="2308098" cy="301752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5300" y="6480969"/>
            <a:ext cx="4616196" cy="301752"/>
          </a:xfrm>
        </p:spPr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221980" y="6483096"/>
            <a:ext cx="544830" cy="301752"/>
          </a:xfrm>
        </p:spPr>
        <p:txBody>
          <a:bodyPr/>
          <a:lstStyle>
            <a:lvl1pPr algn="ctr">
              <a:defRPr/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190744" y="6480969"/>
            <a:ext cx="2311400" cy="301752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95302" y="6481905"/>
            <a:ext cx="4615061" cy="300831"/>
          </a:xfrm>
        </p:spPr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1980" y="6480969"/>
            <a:ext cx="544830" cy="301752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44" y="367664"/>
            <a:ext cx="9906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30511" y="367664"/>
            <a:ext cx="26416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55521" y="320040"/>
            <a:ext cx="5715762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02224" y="6556248"/>
            <a:ext cx="2311400" cy="301752"/>
          </a:xfrm>
        </p:spPr>
        <p:txBody>
          <a:bodyPr/>
          <a:lstStyle>
            <a:lvl1pPr>
              <a:defRPr sz="900"/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30513" y="6556248"/>
            <a:ext cx="5571713" cy="301752"/>
          </a:xfrm>
        </p:spPr>
        <p:txBody>
          <a:bodyPr/>
          <a:lstStyle>
            <a:lvl1pPr>
              <a:defRPr sz="9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11457" y="6556248"/>
            <a:ext cx="544830" cy="301752"/>
          </a:xfrm>
        </p:spPr>
        <p:txBody>
          <a:bodyPr/>
          <a:lstStyle>
            <a:lvl1pPr>
              <a:defRPr sz="900"/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44" y="150896"/>
            <a:ext cx="9906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33090" y="373966"/>
            <a:ext cx="7944612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8250" y="5867400"/>
            <a:ext cx="7944612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17208" y="6556248"/>
            <a:ext cx="2278380" cy="301752"/>
          </a:xfrm>
        </p:spPr>
        <p:txBody>
          <a:bodyPr/>
          <a:lstStyle>
            <a:lvl1pPr>
              <a:defRPr sz="900"/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67968" y="6557169"/>
            <a:ext cx="5360411" cy="301752"/>
          </a:xfrm>
        </p:spPr>
        <p:txBody>
          <a:bodyPr/>
          <a:lstStyle>
            <a:lvl1pPr>
              <a:defRPr sz="9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01958" y="6556248"/>
            <a:ext cx="396240" cy="301752"/>
          </a:xfrm>
        </p:spPr>
        <p:txBody>
          <a:bodyPr/>
          <a:lstStyle>
            <a:lvl1pPr algn="ctr">
              <a:defRPr sz="900"/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46950" y="381000"/>
            <a:ext cx="206375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381000"/>
            <a:ext cx="67691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199" y="1371600"/>
            <a:ext cx="89154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85900" y="3331698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0" y="609600"/>
            <a:ext cx="767715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0" y="2507786"/>
            <a:ext cx="767715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85200" y="6416690"/>
            <a:ext cx="825500" cy="365125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4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2115" y="1535113"/>
            <a:ext cx="4378590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5300" y="2362208"/>
            <a:ext cx="4376870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362208"/>
            <a:ext cx="4378590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5300" y="1524006"/>
            <a:ext cx="3259006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09600"/>
            <a:ext cx="59436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1831975"/>
            <a:ext cx="59436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1166787"/>
            <a:ext cx="59436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9740900" y="3048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906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8496" y="6391671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85900" y="2819400"/>
            <a:ext cx="69342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68402" y="2420112"/>
            <a:ext cx="956919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65100" y="152400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622800" y="2115312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725162" y="2209800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705350" y="2199465"/>
            <a:ext cx="4953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42950" y="381000"/>
            <a:ext cx="84201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25162" y="1026372"/>
            <a:ext cx="495300" cy="441325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26898" y="1527048"/>
            <a:ext cx="921258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9740900" y="1905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65100" y="2286000"/>
            <a:ext cx="9569196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68402" y="142352"/>
            <a:ext cx="9569196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2461" y="2743200"/>
            <a:ext cx="7020189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58496" y="6391671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65100" y="152400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65100" y="2438400"/>
            <a:ext cx="956919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622800" y="2115312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725162" y="2209800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5350" y="2199465"/>
            <a:ext cx="4953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33400"/>
            <a:ext cx="84201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228600"/>
            <a:ext cx="92456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3800" y="6409944"/>
            <a:ext cx="3298698" cy="365760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943337" y="1575652"/>
            <a:ext cx="9664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26898" y="1371600"/>
            <a:ext cx="437515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5200650" y="1371600"/>
            <a:ext cx="437515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953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906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65100" y="1371600"/>
            <a:ext cx="9569196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58083" y="6391656"/>
            <a:ext cx="9569196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6898" y="1524000"/>
            <a:ext cx="4376870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190610" y="1524000"/>
            <a:ext cx="4378590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0200" y="6409944"/>
            <a:ext cx="3879850" cy="365760"/>
          </a:xfrm>
        </p:spPr>
        <p:txBody>
          <a:bodyPr/>
          <a:lstStyle/>
          <a:p>
            <a:endParaRPr lang="id-ID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65100" y="1280160"/>
            <a:ext cx="956919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65100" y="155448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26898" y="2471383"/>
            <a:ext cx="4378452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5200650" y="2471383"/>
            <a:ext cx="437515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622800" y="956036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725162" y="1050524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705350" y="1042420"/>
            <a:ext cx="495300" cy="441325"/>
          </a:xfrm>
        </p:spPr>
        <p:txBody>
          <a:bodyPr/>
          <a:lstStyle>
            <a:lvl1pPr algn="ctr">
              <a:defRPr/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705350" y="1036022"/>
            <a:ext cx="495300" cy="441325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906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8496" y="6391671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5100" y="158496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622800" y="6324600"/>
            <a:ext cx="6604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65100" y="152400"/>
            <a:ext cx="9569196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906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65100" y="609600"/>
            <a:ext cx="29718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0" y="914400"/>
            <a:ext cx="255905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12750" y="1981205"/>
            <a:ext cx="255905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65100" y="152400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65100" y="533400"/>
            <a:ext cx="956919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84550" y="685800"/>
            <a:ext cx="61087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403350" y="228600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505712" y="323088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85900" y="312740"/>
            <a:ext cx="4953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61798" y="6388400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6898" y="6410848"/>
            <a:ext cx="3665220" cy="365760"/>
          </a:xfrm>
        </p:spPr>
        <p:txBody>
          <a:bodyPr/>
          <a:lstStyle/>
          <a:p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65100" y="533400"/>
            <a:ext cx="956919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65100" y="152400"/>
            <a:ext cx="9569196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65100" y="609600"/>
            <a:ext cx="29718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65100" y="155448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403350" y="228600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505712" y="323088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85900" y="312740"/>
            <a:ext cx="495300" cy="441325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0406" y="5029200"/>
            <a:ext cx="635635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50406" y="609600"/>
            <a:ext cx="635635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2750" y="990600"/>
            <a:ext cx="26416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61798" y="6388400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0498" y="6404984"/>
            <a:ext cx="3298698" cy="365760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6898" y="6410848"/>
            <a:ext cx="3883152" cy="365760"/>
          </a:xfr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594600" y="0"/>
            <a:ext cx="2311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906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8496" y="6391671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65100" y="155448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617212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7409688" y="2925763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7512050" y="3020251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92238" y="3009916"/>
            <a:ext cx="495300" cy="441325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200" y="304800"/>
            <a:ext cx="70993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07350" y="304801"/>
            <a:ext cx="15684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9740900" y="3048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906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8496" y="6391669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85900" y="2819400"/>
            <a:ext cx="69342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68402" y="2420112"/>
            <a:ext cx="956919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65100" y="152400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622800" y="2115312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725162" y="2209800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705350" y="2199463"/>
            <a:ext cx="4953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42950" y="381000"/>
            <a:ext cx="84201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25162" y="1026372"/>
            <a:ext cx="495300" cy="441325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26898" y="1527048"/>
            <a:ext cx="921258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9740900" y="1905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65100" y="2286000"/>
            <a:ext cx="9569196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68402" y="142352"/>
            <a:ext cx="9569196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2461" y="2743200"/>
            <a:ext cx="7020189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58496" y="6391669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65100" y="152400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65100" y="2438400"/>
            <a:ext cx="956919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622800" y="2115312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725162" y="2209800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5350" y="2199463"/>
            <a:ext cx="4953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33400"/>
            <a:ext cx="84201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228600"/>
            <a:ext cx="92456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3800" y="6409944"/>
            <a:ext cx="3298698" cy="365760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943337" y="1575652"/>
            <a:ext cx="9664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26898" y="1371600"/>
            <a:ext cx="437515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5200650" y="1371600"/>
            <a:ext cx="437515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953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906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65100" y="1371600"/>
            <a:ext cx="9569196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58083" y="6391656"/>
            <a:ext cx="9569196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6898" y="1524000"/>
            <a:ext cx="4376870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190610" y="1524000"/>
            <a:ext cx="4378590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0200" y="6409944"/>
            <a:ext cx="3879850" cy="365760"/>
          </a:xfrm>
        </p:spPr>
        <p:txBody>
          <a:bodyPr/>
          <a:lstStyle/>
          <a:p>
            <a:endParaRPr lang="id-ID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65100" y="1280160"/>
            <a:ext cx="956919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65100" y="155448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26898" y="2471383"/>
            <a:ext cx="4378452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5200650" y="2471383"/>
            <a:ext cx="437515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622800" y="956036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725162" y="1050524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705350" y="1042420"/>
            <a:ext cx="495300" cy="441325"/>
          </a:xfrm>
        </p:spPr>
        <p:txBody>
          <a:bodyPr/>
          <a:lstStyle>
            <a:lvl1pPr algn="ctr">
              <a:defRPr/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705350" y="1036022"/>
            <a:ext cx="495300" cy="441325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906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8496" y="6391669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5100" y="158496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622800" y="6324600"/>
            <a:ext cx="6604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65100" y="152400"/>
            <a:ext cx="9569196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906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65100" y="609600"/>
            <a:ext cx="29718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0" y="914400"/>
            <a:ext cx="255905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12750" y="1981205"/>
            <a:ext cx="255905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65100" y="152400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65100" y="533400"/>
            <a:ext cx="956919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84550" y="685800"/>
            <a:ext cx="61087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403350" y="228600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505712" y="323088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85900" y="312740"/>
            <a:ext cx="4953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61798" y="6388398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6898" y="6410848"/>
            <a:ext cx="3665220" cy="365760"/>
          </a:xfrm>
        </p:spPr>
        <p:txBody>
          <a:bodyPr/>
          <a:lstStyle/>
          <a:p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65100" y="533400"/>
            <a:ext cx="956919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65100" y="152400"/>
            <a:ext cx="9569196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65100" y="609600"/>
            <a:ext cx="29718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65100" y="155448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403350" y="228600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505712" y="323088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85900" y="312740"/>
            <a:ext cx="495300" cy="441325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0406" y="5029200"/>
            <a:ext cx="635635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50406" y="609600"/>
            <a:ext cx="635635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2750" y="990600"/>
            <a:ext cx="26416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61798" y="6388398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0498" y="6404984"/>
            <a:ext cx="3298698" cy="365760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6898" y="6410848"/>
            <a:ext cx="3883152" cy="365760"/>
          </a:xfr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594600" y="0"/>
            <a:ext cx="2311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906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8496" y="6391669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65100" y="155448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617212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7409688" y="2925763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7512050" y="3020251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92238" y="3009914"/>
            <a:ext cx="495300" cy="441325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200" y="304800"/>
            <a:ext cx="70993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07350" y="304801"/>
            <a:ext cx="15684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9740900" y="3048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906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8496" y="6391665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85900" y="2819400"/>
            <a:ext cx="69342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68402" y="2420112"/>
            <a:ext cx="956919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65100" y="152400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622800" y="2115312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725162" y="2209800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705350" y="2199459"/>
            <a:ext cx="4953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42950" y="381000"/>
            <a:ext cx="84201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25162" y="1026372"/>
            <a:ext cx="495300" cy="441325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26898" y="1527048"/>
            <a:ext cx="921258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9740900" y="1905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65100" y="2286000"/>
            <a:ext cx="9569196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68402" y="142352"/>
            <a:ext cx="9569196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2461" y="2743200"/>
            <a:ext cx="7020189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58496" y="6391665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65100" y="152400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65100" y="2438400"/>
            <a:ext cx="956919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622800" y="2115312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725162" y="2209800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5350" y="2199459"/>
            <a:ext cx="4953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33400"/>
            <a:ext cx="84201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228600"/>
            <a:ext cx="92456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3800" y="6409944"/>
            <a:ext cx="3298698" cy="365760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943337" y="1575652"/>
            <a:ext cx="9664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26898" y="1371600"/>
            <a:ext cx="437515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5200650" y="1371600"/>
            <a:ext cx="437515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953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906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65100" y="1371600"/>
            <a:ext cx="9569196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58083" y="6391656"/>
            <a:ext cx="9569196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6898" y="1524000"/>
            <a:ext cx="4376870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190610" y="1524000"/>
            <a:ext cx="4378590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0200" y="6409944"/>
            <a:ext cx="3879850" cy="365760"/>
          </a:xfrm>
        </p:spPr>
        <p:txBody>
          <a:bodyPr/>
          <a:lstStyle/>
          <a:p>
            <a:endParaRPr lang="id-ID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65100" y="1280160"/>
            <a:ext cx="956919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65100" y="155448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26898" y="2471383"/>
            <a:ext cx="4378452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5200650" y="2471383"/>
            <a:ext cx="437515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622800" y="956036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725162" y="1050524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705350" y="1042420"/>
            <a:ext cx="495300" cy="441325"/>
          </a:xfrm>
        </p:spPr>
        <p:txBody>
          <a:bodyPr/>
          <a:lstStyle>
            <a:lvl1pPr algn="ctr">
              <a:defRPr/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705350" y="1036022"/>
            <a:ext cx="495300" cy="441325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906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8496" y="6391665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5100" y="158496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622800" y="6324600"/>
            <a:ext cx="6604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65100" y="152400"/>
            <a:ext cx="9569196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906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65100" y="609600"/>
            <a:ext cx="29718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0" y="914400"/>
            <a:ext cx="255905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12750" y="1981205"/>
            <a:ext cx="255905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65100" y="152400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65100" y="533400"/>
            <a:ext cx="956919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84550" y="685800"/>
            <a:ext cx="61087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403350" y="228600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505712" y="323088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85900" y="312740"/>
            <a:ext cx="4953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61798" y="6388394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6898" y="6410848"/>
            <a:ext cx="3665220" cy="365760"/>
          </a:xfrm>
        </p:spPr>
        <p:txBody>
          <a:bodyPr/>
          <a:lstStyle/>
          <a:p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65100" y="533400"/>
            <a:ext cx="956919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65100" y="152400"/>
            <a:ext cx="9569196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65100" y="609600"/>
            <a:ext cx="29718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65100" y="155448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403350" y="228600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505712" y="323088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85900" y="312740"/>
            <a:ext cx="495300" cy="441325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0406" y="5029200"/>
            <a:ext cx="635635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50406" y="609600"/>
            <a:ext cx="635635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2750" y="990600"/>
            <a:ext cx="26416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61798" y="6388394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0498" y="6404984"/>
            <a:ext cx="3298698" cy="365760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6898" y="6410848"/>
            <a:ext cx="3883152" cy="365760"/>
          </a:xfr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594600" y="0"/>
            <a:ext cx="2311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906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8496" y="6391665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65100" y="155448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617212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7409688" y="2925763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7512050" y="3020251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92238" y="3009910"/>
            <a:ext cx="495300" cy="441325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200" y="304800"/>
            <a:ext cx="70993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07350" y="304801"/>
            <a:ext cx="15684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30200" y="329184"/>
            <a:ext cx="9243060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53484" y="434162"/>
            <a:ext cx="8999043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82574" y="1820206"/>
            <a:ext cx="84201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82574" y="3685032"/>
            <a:ext cx="84201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830" y="4983480"/>
            <a:ext cx="886587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830" y="530352"/>
            <a:ext cx="886587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30200" y="329184"/>
            <a:ext cx="9243060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53484" y="434162"/>
            <a:ext cx="8999043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373" y="4928616"/>
            <a:ext cx="886587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373" y="5624484"/>
            <a:ext cx="886587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7215" y="530352"/>
            <a:ext cx="425958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1640" y="530352"/>
            <a:ext cx="425958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830" y="4983480"/>
            <a:ext cx="886587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826" y="579438"/>
            <a:ext cx="425958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9850" y="579438"/>
            <a:ext cx="425958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57826" y="1447800"/>
            <a:ext cx="425958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9850" y="1447800"/>
            <a:ext cx="425958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30200" y="329184"/>
            <a:ext cx="9243060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349" y="533400"/>
            <a:ext cx="321945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00418" y="1447802"/>
            <a:ext cx="321945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24820" y="930144"/>
            <a:ext cx="501167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30200" y="329184"/>
            <a:ext cx="9243060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934205" y="434162"/>
            <a:ext cx="2518322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012056"/>
            <a:ext cx="89154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7001271" y="533400"/>
            <a:ext cx="242697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6603" y="435768"/>
            <a:ext cx="6419088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830" y="4983480"/>
            <a:ext cx="886587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4830" y="530352"/>
            <a:ext cx="886587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533404"/>
            <a:ext cx="21463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7850" y="533403"/>
            <a:ext cx="64389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199" y="1371600"/>
            <a:ext cx="89154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85900" y="3331698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0" y="609600"/>
            <a:ext cx="767715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0" y="2507786"/>
            <a:ext cx="767715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85200" y="6416682"/>
            <a:ext cx="825500" cy="365125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4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2114" y="1535113"/>
            <a:ext cx="4378590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5300" y="2362207"/>
            <a:ext cx="4376870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4" y="2362207"/>
            <a:ext cx="4378590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5300" y="1524006"/>
            <a:ext cx="3259006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09600"/>
            <a:ext cx="59436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1831975"/>
            <a:ext cx="59436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1166787"/>
            <a:ext cx="59436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2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2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476500" y="3124200"/>
            <a:ext cx="668655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476500" y="5003322"/>
            <a:ext cx="668655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8506923" y="1158222"/>
            <a:ext cx="2286000" cy="412750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819441" y="4165667"/>
            <a:ext cx="3657600" cy="416052"/>
          </a:xfrm>
        </p:spPr>
        <p:txBody>
          <a:bodyPr/>
          <a:lstStyle/>
          <a:p>
            <a:endParaRPr lang="id-ID"/>
          </a:p>
        </p:txBody>
      </p:sp>
      <p:sp>
        <p:nvSpPr>
          <p:cNvPr id="10" name="Rectangle 9"/>
          <p:cNvSpPr/>
          <p:nvPr/>
        </p:nvSpPr>
        <p:spPr bwMode="auto">
          <a:xfrm>
            <a:off x="412750" y="0"/>
            <a:ext cx="6604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99364" y="0"/>
            <a:ext cx="113386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073150" y="0"/>
            <a:ext cx="197028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236430" y="0"/>
            <a:ext cx="24947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520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906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92528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87052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1557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8733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320800" y="0"/>
            <a:ext cx="8255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60400" y="3429000"/>
            <a:ext cx="140335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418768" y="4866752"/>
            <a:ext cx="694876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182003" y="5500632"/>
            <a:ext cx="14859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802892" y="5788152"/>
            <a:ext cx="29718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2063750" y="4495800"/>
            <a:ext cx="39624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436006" y="4928702"/>
            <a:ext cx="660400" cy="517524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95300" y="1600200"/>
            <a:ext cx="80899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00" y="2895600"/>
            <a:ext cx="668655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6500" y="5010150"/>
            <a:ext cx="668655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8505444" y="1154557"/>
            <a:ext cx="2286000" cy="412750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819644" y="4162806"/>
            <a:ext cx="3657600" cy="416052"/>
          </a:xfrm>
        </p:spPr>
        <p:txBody>
          <a:bodyPr/>
          <a:lstStyle/>
          <a:p>
            <a:endParaRPr lang="id-ID"/>
          </a:p>
        </p:txBody>
      </p:sp>
      <p:sp>
        <p:nvSpPr>
          <p:cNvPr id="9" name="Rectangle 8"/>
          <p:cNvSpPr/>
          <p:nvPr/>
        </p:nvSpPr>
        <p:spPr bwMode="auto">
          <a:xfrm>
            <a:off x="412750" y="0"/>
            <a:ext cx="6604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99364" y="0"/>
            <a:ext cx="113386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073150" y="0"/>
            <a:ext cx="197028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236430" y="0"/>
            <a:ext cx="24947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1520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906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92528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87052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1557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320800" y="0"/>
            <a:ext cx="8255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60400" y="3429000"/>
            <a:ext cx="140335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435096" y="4866752"/>
            <a:ext cx="694876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182003" y="5500632"/>
            <a:ext cx="14859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802892" y="5791200"/>
            <a:ext cx="29718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2035627" y="4479888"/>
            <a:ext cx="39624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85610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452334" y="4928702"/>
            <a:ext cx="660400" cy="517524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95300" y="1600200"/>
            <a:ext cx="39624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26102" y="1600200"/>
            <a:ext cx="39624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17245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5300" y="2362200"/>
            <a:ext cx="39624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736306" y="2362200"/>
            <a:ext cx="39624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95300" y="1569720"/>
            <a:ext cx="39624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705350" y="1569720"/>
            <a:ext cx="39624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949325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915728" y="3181350"/>
            <a:ext cx="6309360" cy="4953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79970" y="274320"/>
            <a:ext cx="1654302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7691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708321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97409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9575800" y="0"/>
            <a:ext cx="3302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965835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836152" y="5715000"/>
            <a:ext cx="59436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30200" y="274320"/>
            <a:ext cx="61087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949325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836152" y="5715000"/>
            <a:ext cx="59436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892201" y="3181350"/>
            <a:ext cx="6309360" cy="4953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68655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29615" y="264795"/>
            <a:ext cx="1651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97409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575800" y="0"/>
            <a:ext cx="3302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965835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7691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708321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18161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889250" y="0"/>
            <a:ext cx="701675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53975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647440" y="533400"/>
            <a:ext cx="553085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633979" y="3539864"/>
            <a:ext cx="5541010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6360493" y="6557946"/>
            <a:ext cx="2169336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054351" y="6557946"/>
            <a:ext cx="317169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537624" y="6556248"/>
            <a:ext cx="637364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2" y="2821840"/>
            <a:ext cx="6776779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2" y="1905002"/>
            <a:ext cx="6776779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17925" y="6556810"/>
            <a:ext cx="2169336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9971" y="6556810"/>
            <a:ext cx="31369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95115" y="6555112"/>
            <a:ext cx="637364" cy="228600"/>
          </a:xfrm>
        </p:spPr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20040"/>
            <a:ext cx="7845552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381381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042" y="1600204"/>
            <a:ext cx="381381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20040"/>
            <a:ext cx="7845552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5867400"/>
            <a:ext cx="381381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527042" y="5867400"/>
            <a:ext cx="381381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5300" y="1711840"/>
            <a:ext cx="381381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7042" y="1711840"/>
            <a:ext cx="381381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20040"/>
            <a:ext cx="7845552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638937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5300" y="1497416"/>
            <a:ext cx="638937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95300" y="2133600"/>
            <a:ext cx="784225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647800" y="1004669"/>
            <a:ext cx="4679488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646434" y="998819"/>
            <a:ext cx="4679488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8189" y="1143000"/>
            <a:ext cx="371475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38189" y="3283634"/>
            <a:ext cx="371475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718989" y="1041002"/>
            <a:ext cx="455676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99300" y="274958"/>
            <a:ext cx="1651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3"/>
            <a:ext cx="65214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96384" y="6557946"/>
            <a:ext cx="2169336" cy="226902"/>
          </a:xfrm>
        </p:spPr>
        <p:txBody>
          <a:bodyPr/>
          <a:lstStyle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5300" y="6556248"/>
            <a:ext cx="3962400" cy="228600"/>
          </a:xfrm>
        </p:spPr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75704" y="6553200"/>
            <a:ext cx="6373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>
            <a:lvl1pPr>
              <a:defRPr sz="1400"/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317498" y="6355080"/>
            <a:ext cx="1320800" cy="365760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1" name="Rectangle 20"/>
          <p:cNvSpPr/>
          <p:nvPr/>
        </p:nvSpPr>
        <p:spPr>
          <a:xfrm>
            <a:off x="980281" y="3648075"/>
            <a:ext cx="79248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80281" y="3648075"/>
            <a:ext cx="24765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2971800"/>
            <a:ext cx="74295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350" y="4267200"/>
            <a:ext cx="734695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9002" y="6355080"/>
            <a:ext cx="1647698" cy="365760"/>
          </a:xfrm>
        </p:spPr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990600" y="2819400"/>
            <a:ext cx="79248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90600" y="2819400"/>
            <a:ext cx="24765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1650" y="1219201"/>
            <a:ext cx="272415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675492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95300" y="500856"/>
            <a:ext cx="19812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4175914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620" y="14073"/>
            <a:ext cx="9890760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898380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7007870" y="4948410"/>
            <a:ext cx="2895599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267494"/>
            <a:ext cx="89154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882808"/>
            <a:ext cx="89154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190744" y="6480969"/>
            <a:ext cx="23114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95302" y="6481907"/>
            <a:ext cx="4615061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221980" y="6480969"/>
            <a:ext cx="54483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60400" y="228600"/>
            <a:ext cx="883285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63702" y="1600200"/>
            <a:ext cx="883285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604000" y="6248417"/>
            <a:ext cx="288925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60408" y="6248223"/>
            <a:ext cx="5872840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906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7785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39762" y="1280160"/>
            <a:ext cx="9266238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7785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620" y="14073"/>
            <a:ext cx="9890760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898380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7007870" y="4948410"/>
            <a:ext cx="2895599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267494"/>
            <a:ext cx="89154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882808"/>
            <a:ext cx="89154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190744" y="6480969"/>
            <a:ext cx="23114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95302" y="6481907"/>
            <a:ext cx="4615061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221980" y="6480969"/>
            <a:ext cx="54483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78308" y="147085"/>
            <a:ext cx="9545083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403350" y="6400800"/>
            <a:ext cx="4563286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26150" y="6400800"/>
            <a:ext cx="325247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9358871" y="6514568"/>
            <a:ext cx="502979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253536"/>
            <a:ext cx="89154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646237"/>
            <a:ext cx="89154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76141" y="5002010"/>
            <a:ext cx="41188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8017" y="5785023"/>
            <a:ext cx="41188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545" y="5791253"/>
            <a:ext cx="3685840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997" y="5787755"/>
            <a:ext cx="3689301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95300" y="1481334"/>
            <a:ext cx="89154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7287618" y="6407944"/>
            <a:ext cx="208026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745087" y="6407961"/>
            <a:ext cx="254657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9367878" y="6407961"/>
            <a:ext cx="39624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620" y="14073"/>
            <a:ext cx="9890760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898380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7007869" y="4948410"/>
            <a:ext cx="2895599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267494"/>
            <a:ext cx="89154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882808"/>
            <a:ext cx="89154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190744" y="6480969"/>
            <a:ext cx="23114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95302" y="6481905"/>
            <a:ext cx="4615061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221980" y="6480969"/>
            <a:ext cx="54483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95300" y="6416690"/>
            <a:ext cx="23114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384550" y="6416690"/>
            <a:ext cx="31369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585200" y="6416690"/>
            <a:ext cx="8255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9906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61798" y="6388400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273800" y="6404984"/>
            <a:ext cx="3298698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30200" y="6410848"/>
            <a:ext cx="387985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65100" y="155448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65100" y="1276743"/>
            <a:ext cx="9569196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622800" y="956036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725162" y="1050524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705350" y="1040174"/>
            <a:ext cx="4953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26898" y="228600"/>
            <a:ext cx="92456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26898" y="1524000"/>
            <a:ext cx="92456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9906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61798" y="6388398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273800" y="6404984"/>
            <a:ext cx="3298698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30200" y="6410848"/>
            <a:ext cx="387985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65100" y="155448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65100" y="1276743"/>
            <a:ext cx="9569196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622800" y="956036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725162" y="1050524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705350" y="1040174"/>
            <a:ext cx="4953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26898" y="228600"/>
            <a:ext cx="92456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26898" y="1524000"/>
            <a:ext cx="92456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9906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61798" y="6388394"/>
            <a:ext cx="9569196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273800" y="6404984"/>
            <a:ext cx="3298698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30200" y="6410848"/>
            <a:ext cx="387985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65100" y="155448"/>
            <a:ext cx="9569196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65100" y="1276743"/>
            <a:ext cx="9569196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622800" y="956036"/>
            <a:ext cx="6604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725162" y="1050524"/>
            <a:ext cx="45567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705350" y="1040174"/>
            <a:ext cx="4953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26898" y="228600"/>
            <a:ext cx="92456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26898" y="1524000"/>
            <a:ext cx="92456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30200" y="329184"/>
            <a:ext cx="9243060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53484" y="434162"/>
            <a:ext cx="8999043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44830" y="4985590"/>
            <a:ext cx="886587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4830" y="530352"/>
            <a:ext cx="886587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4091022" y="6111884"/>
            <a:ext cx="24765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567522" y="6111884"/>
            <a:ext cx="24765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9044022" y="6111884"/>
            <a:ext cx="4953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95300" y="6416682"/>
            <a:ext cx="23114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384550" y="6416682"/>
            <a:ext cx="31369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585200" y="6416682"/>
            <a:ext cx="8255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7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7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7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949325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0899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0899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8305800" y="1065849"/>
            <a:ext cx="2011680" cy="416052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7706052" y="3722000"/>
            <a:ext cx="3200400" cy="39624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8255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97409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9575800" y="0"/>
            <a:ext cx="3302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965835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836152" y="5715000"/>
            <a:ext cx="59436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806434" y="5734050"/>
            <a:ext cx="6604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832850" y="0"/>
            <a:ext cx="107315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95300" y="320040"/>
            <a:ext cx="784225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95300" y="1609416"/>
            <a:ext cx="784225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599764" y="6557946"/>
            <a:ext cx="2169336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95300" y="6557946"/>
            <a:ext cx="39624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772402" y="6556248"/>
            <a:ext cx="637364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219200"/>
            <a:ext cx="89154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A754AF5-7A45-4D9E-A449-8889CF9E0832}" type="datetimeFigureOut">
              <a:rPr lang="id-ID" smtClean="0"/>
              <a:pPr/>
              <a:t>22/03/2019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63702" y="6356350"/>
            <a:ext cx="21463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0E2206E-4EA0-4849-B97F-D8CC287F4D2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95300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7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5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5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0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4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5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71.xml"/><Relationship Id="rId4" Type="http://schemas.openxmlformats.org/officeDocument/2006/relationships/image" Target="../media/image4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EMENA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428868"/>
            <a:ext cx="9906000" cy="2214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76" name="AutoShape 4" descr="data:image/jpeg;base64,/9j/4AAQSkZJRgABAQAAAQABAAD/2wCEAAkGBxQTEhUUEhQUFhUXFxobFxcYGBcXHBgbFBcXFxgXHRcYHCggGBwlHBQUITEhJSkrLi4uFx8zODMsNygtLisBCgoKDg0OGxAQGywkICQsLCwsLCwsLCwsLCwsLC0sLCwsLCwsLCwsLCwsLCwsLCwsLCwsLCwsLCwsLCwsLCwsLP/AABEIAQAAxQMBEQACEQEDEQH/xAAcAAABBQEBAQAAAAAAAAAAAAAAAwQFBgcCAQj/xABHEAACAQIDBAYECggFBQEBAAABAgMAEQQSIQUGMUETIjJRYXEHgZGxFCMzQlJyc5KhshckNFRiY8HRFUNTouFkgoPw8cIW/8QAGwEAAQUBAQAAAAAAAAAAAAAAAAIDBAUGAQf/xAA9EQABAwIEAgUKBQQCAwEAAAABAAIDBBEFEiExQVETIjJhcRQVMzRSgZGhsfAWI0LB0QYlNWIkcqLh8WP/2gAMAwEAAhEDEQA/ALLv3vIuFDyNmb4wqACRw0rHGGWrrZGNdbVXTXthha4jgqMPSf8AyG+8asW4BP7ajHE4uS9/Sb/IP3mpfmCY/rXPOcXJc/pL/wCn/wBxo/D0ntI86RciuG9JHdh/xNdH9PP9r5LvnaPkV5+kX+R+Jo/Dj/b+SPO8fIo/SL/0/wDuNH4cd7fyXPO7OSD6Rv8Ap/8AcaPw472/kjzuzkuf0in92/3Gu/hs+38lzzu3kvf0it+7D7xo/DZ9v5Bc88N9lefpFf8Adl+8a7+Gj7fyC554b7KP0iv+7L940fhr/f5BHnkeyvP0jSfuy/eNd/DX+/yC554/1R+kaX92T7xo/DI9s/AI88f6o/SNL+7R/eNH4ZHtn4Bc88f6rw+kWX92j+8a7+GR7Z+AR55/1+aP0izfu0f3mro/ppvtn4BBxk+yvD6RJv3eP2tSh/TTPaPwC555Ps/NH6RJ/wB3i9rV38NR+0fkjzyfZHxR+kSf93i9rV38Nx+0fkueeXeyEH0iT/u8Xtaj8Nx+0fkjzy72UD0iT/u8Xtau/huL2j8lw4y7kj9Ik/7vF7Wo/DcXtFHnl3JSWxd+XlkSOTDoMzAFlYjj4Go9ZgMcMDpAdk5BirpJQy260X0a4t2kxyMSVjmUICScoym9u69qkYYLQBJqzd6pXpfiAikP85reuq6h0xN47ypNT6oFmMK6CtwwaLMOOq7tSrJN0Wosi6LUWRdFqLIui1FkXRauoui1CLotQhe0IRQhFCEUIRQhFCEUIRQhFCEUIRQhFCEUIUtu1+0RfWFV2Lepv8FKofWGrYPRhJ+s7SXmJkPqYOB+U1TYYfyB4BW1X21WPTF8hJ9t/eq2h/yj/epNR6oPBZZDwFbpmyy7t0pSlxFCEUIRQhFCEUIRahCcT4J0tnUqSL2OhseBtxrtly6QIriF5QuooQi1C4neB2bLMSIkZyASQovoOJrjnNb2ilBpdsE2ZbV0a6hcOm65oQihCKEIoQihCKEIoQpXd1gJ4vrioOJ+pyeCkUXrDfFa96NJCMVtMakdLH3cxJ/xVFhvoR4BXFV21XPTD8hL9t/eq6i0xR/vUqo9THgFlcPAVumbLLO3SlKXEUIRQhFC4vStdshdxW51CqanJ1W7/RcJS+Hcq6MALr1gDrw1Gn9KbpJe0XlJatO3SGzJ4V+FWbFOxLs92YknjrwFNPqXPOhsp1O2MtBI1VR9KWz8Nh57YYZeFwOGtOQzPvZ2qckhba4VTU6VYBQSva6hT27+0cKqtHioSwa1pUJDp4jkfWKg1XlLBmh17ipUHQO6smh5q27pquGmE2DmzodHRwLsh42/i9dZ5+OSi8dTH71bswppAfC5Nd6cLhp5mfDjQtqCLEfS09tQocQlgcQ0nLwUl1IyQDMBfiqzjNhESAIbq/ZJ/Cr2nx1joryDrDdVk2EuD7MOih5YirMpGqmxq8jla9oc06HZVT2OY4gjbdcUtJRQhFCEUIRQhSWwWtPF9ovvqFiQvSSeBT9IbTs8VsW4QC4vaPVBvJEb+avp7/bWfwt14Ae5XNT21XfTB8hL9t/Q1X0f+Ud71Kn9UHgspg7Irdt2WXfulKUkooQlsJhjI6otrsbC5sBfmTyAoXCr3u5uq05yYVT0V8smLZdWtxEYPYXx4nvHCmZahsQ7+ScjhdIe5J+kPciPAoHjlZu8Nb+lR21biesFINKANCqNE4YBtLAcPGoMpJeSVDcCDZO8DIAxfWwGndrTZB2TThYWTrZ80HTIZiQmYZipsbDupTWOvsnoAQ8KM3r2p8LxTMg6gOnkNBU2GM3U+Z4SAFWKgXXtCEChCs+wcVEFNlkVu9T/AO2rG4xBMJLlwI71pcPlYY7AEFPfgwJzhpAedxc29VVYkIGUgKflG+qaYrFnKAtyEYZe8W5GpLIOvr+oJky6X3spXC7HimaVna2dAV/iI428qDXywRBo3YVw00b3OJF8wVNxmAKKW5Bsv9q1VHibJ3ZDva6oamhMTc7dRsmdWagIoQihCKEKR2GfjovtF99Q8R9Uk8Cn6T07PFbDuSf1zaPDtw/kes5hPq48FdVXbVe9MQ+Il+2/pUGk/wAq7xKkz+pjwWVQdkVu27LLv3SlKSUUISkMmW58CPbXQUk6q/430j/BsHFhsKQHVAGcDh4Dx8apHOJcSeatczGgAclStq7zyzx5cQWY/wB+FDXapPStKX3SijAYSqGZgFQN2VLHWRu+w4DvNJc67lXyOzPsr1tv0WlIulXEqVC3Nxp6iDwqW2qAABaFJFIOBWWG2Zl0NiR52qYxweLplzSwr1IwOFOBtkguJXddXEWoXEULq7hnZDdGINMT08cws8XTsUz4j1Sp7ZO1ZZDYzBDbnzrK4hhYg6zWXHctBSV/S6E2KnGhzG6yxBgNfHzqpZKGaOYSPopzm5joQE2jkMdipzFCTlvoQdDlp8tbKTmG43/lJBLLW3HBNZFz9PHcWKh/L/mlROMLo5O+y5K0Oa5ireIwpQLfgRoa1tHXtmuDwKz1VRGKxHEJGrFQEUIRQhSOw/lovrr76iYhbyWS/Ip+k9O3xWtejmAPjNpXJ0eHh5S/2rN4UP8Ajt8ArurP5hUJ6Ym+Jl+219mlQaQf3R3ipE/qY8FlcHZFbtuyy790pSklFCEqi6HTyNV9RUObJZvBIcdV7BGFbrAa8KYlPSMzjfigvzDRcYlrsNNKji6606J7g5FsRoSedcfdIcXBW7am9KQ7LSDpWd5Tdr/MVfmjvvTrASraI/li6zvZGGeV7IpZnbqqBcm/KrOBtgok7rlS+J2Q6HKdSNDk6wB7sw0v5U4+aKPtuA96bZHI/si6n9h7uNMMscRB+dJJy8FQaDzN6p8Q/qCmpRZnWd3Kwp8Klk60nVHzUhNuEf8AU19X9qpR/Vzj+hWAwSO2jioafczEKbAAjvqyi/qelc3rAgqK/BZgeqbqC2hgHha0ikVc0tfBUi8TrqvnpJYD1wmoNSHtDhYplri03CsOxNqC2ToVY95PHxtWSxTDTEc4cbLRUdb0oykC/wBVMtESPkRccCpsRVQJLdUvNlY5Qetl1TaJTndipV8tpF5Fbcj31IkIawMBBF7g96aDrkvtraxCb4tBN0SW7MRb2V2J7oC5w9oJLg14DTyVXdbHn4VtaWcTMusxUQ9G6y8qSmEUIT/YzETR2+mv4kVFrhemk8CnqY2mZ4hbF6Lx+ubT+vD7pqzeFegHgP3V5WekUF6X4/iZz/NB9q1Ah0xY/fAKRJrRLJ4OyK3bNll37qR2bs1pcxBColi8jaKt+HmTyUamlDkkE2XeL2Y6IJQkhhJsshWwa3dXC9gNr6roa4i9khGRl8Ofj4VUVTcspTbt15Otyt9LnTwrkDw0G6GpFkBJ05+011rsguN0rUJUrmtYa8xwqOXEm5Sb6m6Rh2YZpFRFZ3JsqjWrGmaXC7tk+JXWsr9u9sXKegw5zSPpPiF4KvOGI878358BpUPFcVjpIy1pu/gP3P8ACmUdG6Vwe4WaNz/CvR2fDh0WNFBI48NPM8zXndS+SR+aR13HfuWlp2EjqizeCebL2iimzAKDxNcpgM+V2x4oqad5FwU0x80Nzklue61SjQMaLh4KIpngWc1MopqgOYpoNxdRe39lLiFsRry8Km0VY+mfmaUxPTiVuUrPNpbuzQ9pSR3it9RY5TVAsTYrL1OGTRXI1CiVbmKt3sbI2xVe1xYbhWHZOMibRhKGH0W4nyrI4hQSwm4IIPMLR0dWyUbG6kpkJGZZZBbkw4juJquhe0HK9gN+SmSRk6hxCZGMZ80RsGXKfBuY8L0/YgZZBtr7k2SHC7eKa7Y2cQ+W3yUep89b1Mw6uLQAP1OUSspWuJPshQSmtcDdZ1e11CfbH+Vj+0X3io1b6tJ/1Kdp/TN8Qtj9F/7ZtP68PumrN4V6AeA/dXtZ6QqH9MH7PiPtF9wqvj/yx++Cff6n7lkWH7Irds2WYfurz6O4Yp8TFBiNYUDSZPmu+mrd9hb2edNVUhZHolU8Ye/XgpXfv0lIWbCwxJ0SnLcjjbTQDQCqu6sSQN1meFxGYsALKeApb2Oc3OoE4aTopTD4JpSQmuVSzHuC8SSeFMMaXGwUUOtpzXWIwRVM+VyANWKlVPlTz6d7TbRdyPKjmlvoOF9O/wAqfhpDe7l0Nturtu/sRkIgX5eUfHsOMMbC4hvydtM3cLDvpjFsQZQwXb2j2R+6n0FL08nW7I3/AIWjKqYSMQwgBgLEj5t+Q8fGvPpZXh5c43edzy7gtNFEJddmjYJXC4FGjLtIAe4m1cgo3TtLgQPFKlqHMflDdFDYphmyix8RSZKd0R6ykRyB4XC4VeNqaMjkvKApfBbIzJmBHGnI6aaYZmhR5aoMdlsmeNiKG2nhwrj6aSLthOxytfsmmIjzKQeBpDHZXXCdcARZZRvNghDNpwY8K9BwSudMzI7gsridM1jszUwjcg3U2PfV7JEyRuV4uFVRyOjddhsVetitip4iyGNwo7JsGNuItWFxGCnp5i03afl7lqaWaSSMOJBv96pr8EUy2kVomNtPmFuVKD5HQ5mODgPjZKAa2S1iCfgnO2JfiJFy9d5MrEDXgLDy0/GotPbpWkHQC6XOeoRzKpWOw/RSdGeIAv6xW2w6o6aLMs3XQ9FJZI1YKEnmyvlY/tE/MKj1nq7/APqfonIPSt8R9Vs3ow/bNp/Xg90tZnCfVx4D91e1npFD+mL5DEfXT3CoMf8Alj98FIf6kshw/ZFbpmyzD91JYHaMkAZ4rXKlL8xfmKh1j2mzDulQy9G7xTPBQA3Z+s1QHgtNlyWUuOi8iS7kL31OjIFMbpsnTVS2z5ilmXgCCV+nlN9fXUFryzZNk2IBWk4ffBcdDLC0CxhYyc1tAQOHhXWm+qtYpQ/QLKtgi07sLEQguL8LggJ/uZatIH9XVRZ2WOi2XdeBcPhw9iZX1LHiWbUse/jXmdfXOnq3yHho3uWogpcrGxDYDXvSnRM121PearbqxzNbYJrNCG4//KW1xbsult13hMEL9UUOkLkm4YLpzNhmXjpSbO5FDZWuTRhm0zEDzpxsjmbLrmg62SmG2cWOlz+NDpnv03TZyR7onjsdf7U2L22TrXA7Kk787IMi514jWtBg1YIZLFV2IU5kaqIjfhXoUbswuFk3tLTZTm7WKRZMruUzcHHI+PhVJjdG+RnSMF7bj+FaYXUtYejdpyKsm1ukCHOOkj+mupHjWVpGsL7NOV3Iq9nJA11HMJDCy9JJFqSmQs19Lso0v3U7KzoWPDh1r29ybzZ3AjayrG3Yzm6ZuMh0Hlxq+waWx6IbAKqxGPq5zuVH1pVSJ3sz5SP7RPzCmKv1d/8A1P0S4fSt8R9Vs/ow/bNp/Xg90tZjCfQDw/lX1Z21D+mP5Cf66flFQY/8sfvgFIf6kshw/ZFbpmyzD908TRb8r8PVVZW+k9yZO68njGW44i3CmInWNihu9knDchidPHnenp25CGDbdKdobJdMUAttfE2500YnuN0ktubpSPbksSOqCwkXKwvx8adjpzc6qRA4MJUp6NsGGnyPwbrMO/JfKPK591QP6gmfTUVmbuNvcrPDQJZySL2C1jaUoJAUWVRYf1rz+4NrLSQMLQSdykk2jIi5UAseJOtSqeoEXALksAebpp00jnrAerSuTytkN7JTI8vFLxzMuq8RTDHZHXCW9gcLFJSzzses5IPKpnlz7WumRTsGy8SIjjUMuupAHBLxYt4+wbE86dgmMZuE3LE2QWKbTSSOQZDfup2aqMjbFJjhDDomu2IrxNfupuncRIEuXsrHG0kcDhevTsPeXQi6xtY20hTrCjrDS+vDv8KlT26M3Nu9MQX6RthfVXjCR5R8SbkDrwtx8bd9efVOr+vz0cFr4rBvV+C5w2KToSEBVumGZeahtCPK1Kma8SAv1GXfmm2kZOrvf4KJ3xwl5XIICRKNO7uFS8JmLbDi4piuZnBcdgFV0NxW4Cy5T3Znykf2ifmFM1fq7/8AqfolQ+lb4j6rZ/Rh+2bT+vB7pazOE+gHgP3V9WdtQ/piHxGI+uv5RUCP/LffJSH+pLIYOyK3TNlmH7p1BLa476i1kWZuYcE04cV07ciLA1VpI5pFNBbkeHkKlO65zHgEsi5TmQ5RbTwphz3PNym7klN5mJOtWFHHZpJ4pxo0Vp9Hh/Wh9Rqp/wCq2g0YPIq4wZ1piOYWnYSNWezGw76wEbM5DVppXOay7QvcZHGL5ZEbwqY/D3NbmzgpmOoOzhZI4FFLDO1h31EazM4NT8jyGXal8aIVvlkU9w51MOHWFw8KPHUO2cCmuDdSQW0F9fCoYZdwBKkPJy9VOMfNAOw4J5DWpbqKMNu2S6jxyyfqCaQvcj8ahOFlKvcXClcVFhwBaVQe41YNw3MARIFBbUSBxzNVd2y4KOF10400yIxSgEqSX52LGZkyzOD316PhjgYgspXAh6WjJvpVnYEWKgXINwr5gWaWOM5csqr1HI7XgfOvPKyMQzOF+pfUcls6dwkja7jb4pjgJM8swYFXsMw5ZgdCKdqIjHEx4N28E3A8Oc4EapnvTHcZFa6qLyN3k9/jTuHaPzkak6JmrHVLRsN1WIjpW3Zssw7dPdnfKR/aJ+YU1Verv/6n6LsXpW+I+q2P0fuUxm0coBuYOP1ZP71lsJP5A++a0FYPzFGemAfEYj66/lFQo/8ALH74J93qSyHCi4AFbtmyy791etg7qPMcmGjErLpLO/ycbEXyIt+sR3m/kK5LI1g6ySyN0hs3ZQm82xpMJIyy2NjxHC58KqSxp1b8Es0zmqISFrAaeukZrgpu9yVdcLue02VMMDM1wHmOkSm2oQcWA+kT6q61gFi7ZDIXSHq7KC3w3alwEipKVbML3W9h7as46hp0Asn3QOaE93AxSriRm4lCAffVD/VMb30rS3YHVWWC5elcDuRor/JOo4njWDaw8FqCRbVIhE8PbS7vSSAlja3HQ0jW6VokxhlvypRe4LmUJYIKRcpQCMU0QAsRm7q6wPJTOazrFNpsaqre4tTjYnONksvAUficZEAGJFjUiOKQmwSHPYNUbTxiJhy44EaGiGJ7pspXHuAZdZQ8xeVmr0PDoskayla/M5OYuNWg3VeVftnSn4PHCzEButG/cwGg8a87xD1p72jjqFsaUHomg8tCouHFtmlBHxwsuYcGzG1zUh8YEbCD1DrbkUljiS4Htc+5R+8ENlKIeoo6737Tcx4mpNA780OeOsdhyCj1Q6ha3sjc81AR8K2LdlmjunmzvlE+uv5hTVV6B/gfolRelb4j6rZvRkgOM2lcX60HulrL4UPyB981f1p/MUX6X/kMR9dfyioDP8t98lId6n7lkWz2tlPdW7j2WXk3Wt7vbaTBbFaWJwZnc3H0WJtw8ABVdVOJkKm0zbRhZNjcbNimLyMx4kkm96jtdZwukSzAaJNnuq6nS/4VLp4wZConFTmB27i4oskM7oh4i9vZUF/aK6yoLNOCb7e2+ZYFikZnkB1Y6nwF6ehBJuFNbIHNUbhiQAQSCOBFWhjbIzK4Xuoecsddu6sO9W0JAuHyOesuvjWQwyijfNIxw2JWirqgsY1zTwTrbO0JEw2HdW1biaj09Gx9XJERoNk9POWwsffcBOMXth1MCg6yAX9dMRUId0hI7KXJUEFoHFdbD2zI+OMJ7FyPZrRU4e1tD04XIqq9R0RVy2gxRWPCwNUEIzOCsXu6t1mmD2s74llLaG/t5VrH0TRSCQDZU7KgmcsKIMa0kM4Ynq63PdwtXZKQRSxG3asuNnzsf3JDac98HCATxINSaantXua4JE8oNK14T7eHHZ9nw5dMvVPmKh09L0eIPadeKdllzUrXDkqthY7LWzjaAFm5HElS2x8D0r2N8qgsxHICuyPyMLjwCImF7w3mrtjNlNBDChkDpMpeI21RuXvrBzhpf03HiO5ayN1wYxw2URsqJmjkzfKF8mbnZdW/CnavJG9jmdm17d6RDmcxwO97E9yhd4pzJ1I9IYz7T4nnVhhjAx+eTV7vkoVa7M3KzRoUUtakKgTvZ/bT66/mFNVPoH+B+iVF6RviPqti9G84TGbS0OrQe6WsvhWkA8P5WgrNZCmPpd+RxH1l/KKr2/5b75KSfU1jmG7Irdx7LLP3S8uLk6MxKeoWzeu1qjTwZ3XCejlytyr3DSBVy8NOFQHRuBUV9ybpLor3sNOPt409TyFj9V2/NKGc2AGvjXGw9I4kbJOTW5XKQ31PE06JmxuDRsul5GgXoqe1wIuF3cJTGYjOsS/QBFV0FOWVUj+BsrCaUOgY3knOPm/Vo1vfrnTuqO2P+5OcOSfc/wD4DR3lGI2jdYNNYzr5CktonNlmI2clGrGSP/VSG6chbHK/0mPupvE4OhwpzDwsuUcvSVwd4rRturdGt3VgKY9cLSv7KxsSFJ2I4g3r0ejjE1LkPFZaof0U4dySkeJYLIB/mcfbepMtFn6P/VMx1WTPYdpctKejEf8AFf8ACu+SWqOmHKyT5R+T0fevcTiWaIRcg2akmiBqjP3WS/KrU4iSairEKCVZt1o3X4wAlAbyAC/VXv8ADWqvGJclMWDdyn4ZGHThxOgUvt/Euc6X6ts8H8I5KP7VjaYNLw8juctJLcNLRvzXmxdnzPAskoyRnMXkBFyVFiLcjUmsDIXEs14NTEDi4ZXeJVU26Sx6q5IV7P8AF4+NXGElrT1tXn5KvxAFw00aFHCtKqNOtn9tPrr+YUzU+gf4H6JUfpG+I+q1vcD9r2j9aH3S1l8M9APvmtDV+kKR9LR+JxP1k9wqAB/dfvkpI9TWN4Xsit1H2VlX7pxHxpFQLsJCbdslGsSAReqcOI2KbF7XSbArryPKnukD22dulA5tEkV4i3Hh5GpcJAhJCXfRPXHIch7KrUzfiUjiDqPKrGidoQnI9knU5LRlv/akdE3Pn4pfSHLl4KT/AMEZcpm6mbULbM9u/IOHrtXXOYwZnEDxSBmcbNF1fN0N3C8ySpEYoY1t1zdnPORuQ8hwsKx+PYqyeM0sJvxJ4BXdBSOhPTSaHgOKsG07OWC8OA8qxsfVN1oWA5ACsp3l2I8cmdVJU1u8ExCMt6Nx1WfxKldfM0KGrUjVUfcihcRQup3srZsmIlWKJSzsbAD3nuHjQSALlG+y1vd7YQwUqyK2fDtGYpGNrZ9b2HMXFqymL1wdqP0n9ld0VKQLDc6qq7xY3pTkjUK8clso7r8RVTS9Rxkd2XD5q1mu+zRuCpVcYqYeWRyCmipGNAbDrOfXTFgSImdo6k8kvMbl7tlmO08Y00tzoo7KjgK12F0zYmczxKoK+dz3dy4q6VWnGC7a/WX3imqj0L/A/RKj9I3xH1Wq7kSkYvH2F7mH3SVlcN9AFoav0hT30uqOhxH2aH/dUWo0xRluQ/dOxeqH3rD8L2RW2j7KzL90tSikJUtfnrVRNA6M34JFiF4p4A+P40wg23CSCN6x7u+pUbw0FvNKuErnF1I51Hc2xsk20K7aMuyqoLMeAAuT6qmUTTmJXI9FxJCQbHjVlZOXVi3M2tBhndp4wxK6NfVPFbg9bxqFXSyxx/ki7ifu6k00bHuOc2CdnfZVYjB4YZmPykl5HPrb+1UU2GVFQekqH2A+/BWcdVDF1Imk/L/381JNvpLGoGJcZm4INLDxFUT8M6Vx6G5A48FZtnZGAXgApHeDesQqpAvmAIpqjw0yuLeScnqhGLplBvasq2sCxHA6VJkwmSE31sm2VjX7KK2pPCR14zG3C66irahkqmG0bsw5FQ6qKAi7228FCEi+huO/hWnhe5zbuFiqGRjWmzTddwxFmCqCWJsAOJJ4CnU0tY3O2TJgXjS6lpQxxDKL9EFF1iz8jxJrPYxiLQ0xs3HFW1DSO0kPFR28O8pliJChBHLcIvA24n18azzGOnmDfaHzVzmbDHntqEw2VhOmxaPnCCZLZj80WuWtz4aedONLGx9FLs06pp4cXZ2bkJtvtjsPh26GEvKVFrsbi/M2FO0kDqiTMzRvzXJZhHH19SqShZiWbia2NPCImBoWdnlMjrlKVITKcYIdZfrL7xTc/oXeBXWdtviFqG6B/XMf5w/lkrKYb6ALRVXpCpj0rRXhxB/kr+b/AJqJVH+6M8B+6eh9VPvWE4TsittH2VmX7panEhdRrcgd5otfdcWgbB3JbHRdJAQkSEqGY3eVh2jbgg7gPxqDM2KN22qXFT5xfYKsb5bLGClCCQSN84Dl4aVGux5sBZOyUoaN1CoBx4g8R3Up46tjuopU/unEZJlhVshnYIXHFY/nBe7NwPl51O0hhzBLjZmeGrQd449iYV1w8sfXQa5bkk24M19TzqAaiS97lWPQxgWssn3hlg6c/BriMnRTrapMEznaFMSxNbq1cYbFNHcpYHke7ypdRStnADibcua5T1BhJLRrzTYoWYs5LMeJNORQMjblaLBNyTOebk6p/t3ECSGD6QBB/wC02vVLR0pirJANt/irSpqBJTsJ3/hR/RCr0sBFiqgPINwuhmtbMSO46++mPJIw7MBqnvKX5cpOiWw2FZzZFJPgL1KtYKPdapuNuzFAC8tvhPRdIHbsYdXuEJ/jOp8KqcQr+jaAziVNpacOcS8bLzaO0mgiw2GicHNcysP8w3J48xWOc90xkJ960cbWse35dyqmwdkyzJi3NhCpIYk8G42A56VbVTGQwxSNNnKFDLnkex3ZVgwhwkGG6bEFzKyZY4wcuReAJ72PGoLsj7sjGZ19+CkdZrg52jf2WbbTxaSP8WptfVjqTWjw2lkaM0h9yqa2dhNmpMVeKqXtCEtheI+sPfSJheJ3gV1nbHiFp26T2xeO/wDD+WSsnh/oQtDU9tTfpYktDiB3xJ+b/iodUP7ow9w/dSIB/wAU+9YTg+yK28fZWYk3S9OJC9Q610Li1b0dbcVNmzxdIFkDPl11GYCqyr9JdT6XsWWUylmmPSG5BOvfUQlIqXECyUkWxBXv1FOtfmbleq8G+hTzZO2XwkizouYqGy35FhYH1VKdIJosg3UincGvuo2YviJGlmNyxJOutydTUEgtNkuap5LlsKq2IqTR6uKZEpduu6s0IoQvCtJDBe6UXm1l7SklTu6eEiaXPiAWjUgBAbF3bRVvyHM+VNzyiKMyE7JUbC94aOK0PYWwlRsao6iJlLAc7qxy37r2rJzYnLNSuI0JPwHL3q8jo445WG19PnzUPtzeIDAZAuVyAsjfTCs2T2CoceaqlYzkPopb4xCwvPFRuAhWbEwh2YRRpmJHfbs35XrgLYIZL6lxsluD3yNtsAn+zpYgJi5dMPc2RWsXbvPcKYc5xAaQXOt7gl5bG7bBv1VO3j2tBISI1djwGYk2q2w6inB62g7lCq6iO3MqHiSwrVsbYWWfe4kpSlpKKEJbDnUeY99Jk7B8Cut7Q8VpW7B/W8b/AOH8r1k8PH5X3zWhqNXKxelNPisR9iv5qhVZ/uTPAfupNP6s73/RYNg+yK28fZWXk3S9OJCKELnMynMhsff501JEHhORyFqTw8T5sx1POq+WJsY31RNKHbp0UJ4/hTDH5eCj3A2XLxEcOHd308JGO3FjzXQ4FeKbG6+yuu63b+KDYixXUj3A7+dLpRlkIQwWK4qyS0UIRQhFCFatzowzr/L658bke4CqD+pJiynDRxKt8FiD5XOPAKcxW9emNKHqswvbwBFZplLK7Iw/q1KtczG5nezsot9kuY8N8KuiHrsDxK3uunG5qayXyeeTohd3BNvaJ42ZjYcVKOYJJnknTLAuqwpdC/cCRwFR46l0Y0bdx3KcfCXjU2AVb3o3jhc2iw4S2gA0H/JqbSUs8jrud8FHlmjjZYC/iqytybkAeArUwQCMKjmmLylKkqOi1CEWoXErBx9Y99cf2D4Lo7QWlbr/ALXjP/B+V6yVB6L75rRT9pWb0nj4qf7EfmNQq3TEY/AfupNN6sff9FiO7GGjkkRZnMcZPWYC5HdYedbVrssZdyWYeLvsp3aW6csbf5eVtU64NxyNVrccpnGwDvgpYwyfuTCXYMw+Zf6pB91SG4tSO/VbxFkg4fUD9N/BMJsKy9pWXzBFTGTRSdhwKivjeztAhJAkcK5NDnbZNkXXS3voaqpIHx7pJAC6Lm3r5cqaXMoSbAXvwNSIi57cgCVrsuxILWIpxtNKw5guZTdc5alibLo8WKVdc0+CDslIrqE4weBklNkUnx4AeZOgrtlxXPdzd5lmISVSvQt0kgByK9iQgY2Da2Fx31nMflhLGscdQb27lb4UJGlzhsRZGAwkMECx9F02KeXMdbrb5o7hrVRNVipc0s6gbpdWUcJhDg7rX4Ka2/BiUYTTrG8ltAr5slu8cKr3WDywPJvuVIiIIzBmyoG2t5sTIxU2Hsq8osKhNjclQaqtkbpZQ8MLuwvdmPAAf0FaWCnbGLNCo5Zy86lTWH3fkJs1w30FBd/ujh66fe5sYu82HemWhzjZounn/wDOle3kjH81xf7q1WvxenabMBd4BTWYbORd1m+JXK4XCDR8UL/y47/iTTZxCqfpHD8SnfIYGduX4LnbuEwkcQeKeSQnsgqFufKmY6+sdUdE5gsN0t1HTiLOHHuUFhjf8Ku3dg+CqrahaZuwbYrGeUH5XrJ0HovefqtFUDUK0elH5Kb7EfmNQq7/ACEfu/dSaX1d3v8AosBwI6oArbxdlZeXdWqLZ0ssZgmWRJVXPEWBHVGtteVUlXH5HL5QwdQnrD91Z003lDOhJ6w2VcSSRTYO6kcdTVoIoZm3sCCojppojlJKmNkYzGSNkjUz96lc2nO55DxNRpMLgOo6vhonmYjINHa+K7mMDMUmQ4eQaaarfxpkNrKfVjhI35p0+SzaOGR3yTDH7OeKxaxU8GXUH18qmU1dFUdXZ3EHdQ6ijfDqdRzCZ38afdTxu4KJYJfA4VpZFjW2ZiALmw17zyFOta1g0XRyCn9obmzxsVRGkC6F1HUJ8DzHjVdJjFHGbOd8lMbh9Q4XATEbuYj/AEnpDsaoLavShhdUf0pxh93ZQD0iDzLW/wDtV0mL0zdYSU6MFnOpNlE4yARvlJF/DUe2p9NXyStuAoVRSyQGx1Vph3zjTDJCcJExTsnXU97AGxPnUaofVyGwdlCdp5adou9uoVe2xvPi8SMrNkTkiiwHqFEGH04OaQ3Pen34kSLM0Cj8LiZotUkYHx1qW+hpZhlsm48QladCvcRtHEPxkOvGksweBh0CddiUjgnW7mwnxMmUMAAM0kjcEUcWP9BzqyZG2NuigPkLzqr/AImPCbPiGa6AjQadPL4sf8lT9Ea1BlrpHP6OAXdz4BSoaNuXPKbDlxKhNqbSxxg6SCA4fDN2WUWLAcST2j5moZpoWyAVT8zzwOyliZ2Q9A2zR8VSpAzm7szE8yauY4GsFmiyrHzuduVPbpYCF5VWW1swLE8lHGw5k8KYr6nyaAvaLnuTlLEZpcpKR3uVnxLMY+jiBtEoFly+FRMLEWTquu46nmpNe6TNa1gNAo+Grh3ZKrOIWl7saYrF+UH5HrJUPo/efqtFPuFavSePipfsf/0ahYj6/H7vqpNJ6u73/RYvuXtJIHzOBcgqHIv0d+LqPpW0B5XrYSGQQkxC7uSzrWsdKA82HNWfae2rxtFgLvnsXkdszkjlc628Kzwc97r1xPh+lXLY2xt/4wBPPiqdDgnMoSQ5WYgEvoBfmT3VpKXoyz8s3HcqOoc/P1xqtSx0mF2XhAujlrG3AztyZ+Yj+inPiar6mofK/oot+PcP5Uump2tb0km31KoUm0VxzEzBYpfmFQApvwUjlUdsEuH9eK7mHccu8KR0kdX1H9UjYrvZGHmR2geNnRgSycdB89fLwpypbFVRdPTnrt+PgU3E+Snf0Uwu0qDxUOSR0+iSB5cqs6SYyxNeeIUGpi6OQtC5RiDcaGnnsD2lp2KaY4tcHBPTt/FAWWVgO4VUOwSmPBWQxWbikH2xijxmb211uC0w/SuHE5jxTaSWVu3I59ZqUzD4WahoTDq2V25XMcQFTGRtbsFGc8u3SlBjadwkLsSkc6YdSRlJLAuWYnjSW0gabgoDQF5UxKVt3DZulVLXU3kYH5/RAlQe8A62quxaV0dN1NCSB8VLoI2vm62w1S+wpIDNNj9p3kym8UbahmudSDxA00qH5Q2FoggGZ/P+SpzoHSOMkhytUbtnfvE4ibN2YQdIuCkeVKGFiRhMmrjx5HuTbq7o3ARjq8ufimuN2esqdPhx1f8AMj5oe8eFFJVugk8mqDrwdzSZ6dszOmh24jkp3dvY2BOHMuMMqgcWzhPIItrt5mwqTVYhGx2RnWdyGqZp6OR4znqjnsojH7zIsbQQ5po7nKXA0B8bVV+b5JpRMRk8P3VgaqKJnRg5vFQOHJ1PDwrRNBDNSqSQguuFp26o/WcXf6MH5HrLUPo/efqr+bcK3ekpCUcW0aA2PipJP4EVCxRuWqjedtPqpNGbwuH3svnvCcPXW0h1YFmpdHJZFsbqSD3jSlPja4WISWyOabgq24PH3wcj4mNZAjDo3PbB5jTiOHGs1WQCKqbDTEtJ3HCyuqaQywmScAgbKBw7NjJ8+IfKgBLHjlReQHNjoB4kVeUdI2FtmhVtXVOlNz/8Vm2ru9fDxSlYsOsjfFq7AWjA0Lmxklka4ICjhrpcVJ6QXyjVRhGbZjom7YvE4EhMVCxUjqlhrY/Rfhe3LiOdqqajDGvJfTOyuO/I+IVjFXPaA2cZhwUbidnidnlgcMW1MZ6rDw1403TVhowIp2kW/VwS56fylxkidfu4qKlgZTZgQfEWq6jmjlF2EFVb43xmzhZcZadskLyuIRQhFC6ihC9Ck8qEJ1Ds521NlHext/zXbJN1Y9j7tJ25uyOJe8afj1m9QqFPiNPDpe55DVS4aKabYWHM6KR2xt+JnjTAxmSeNCgYAIiLz0GiqLm7E+dqr5Yp68ZXjKy9+8qZGYaPUHM75BMNk7nTYoGSZ8qgFjI4IhVRzQ/5p8uqO+rCGnhpm5WjX73UOWeWc3JsFG7zbFSADomzZUUyixBtJqkoU6qpvYqeyRzBBp4S6psxaaLjdzCYpR8Jw8bsiMFYjUEkXtbnp7Kj19PDPERIbaXvyTlLNJHIMmvcme9s5kxFi2gA6nJD3WGlV+DRWi1Hv5qfibzntf3clHKgFXoFlUE3S8C3/D31x5swnuXBuFpe7o/W8YOFhAPYj1ksP9F7z9VoqjtLQd847iMciHHtUVGx0EBjuRT2HbuC+a2TLJIvcx99auhfnhae5UNW3LIQu6mqKnODxrRn6SHtIeDD+9QqyjbUC+zhsVKpql0J5g7hSPwMW6XC9dbgtGwBKkEGxU9pdKiwV7oj0NVoeB4FPzUbZB0sGo5clIbH2+pOadgcQskksbS36NpXCKme3ZChSQOF8o0FT3i22yisIOh3Vj2Vg4pcLiGdEWeTNlUyGSJM7BHxFiSFJIkIIubKbcqQXWsBt96JWW99FB7c2BhYTaOeZSBlVzGXV3QAPcprHdzlA17B8KUH9IMrgCuFmTrNJCa9HjInkhkj6UxZc65TJlzrnAuov2b+w1CfhkD+tGSw8wVIFfK3qvGYd6YnFYZtJInjbmUNx900kwYhF6N4cO/+UrpKOTtsLT3Lk4bDHhiCvgy13yytZ2oQfAo8lpX6tlt4hdDZUZ7OIhPtFdGKvHahcEnzeD2ZGrobGX/Xg9prvnb/APJ3wR5sPttXq4OBe3iYx9VS1J85Tu7EJ9+i75BEO3KF0mLwii15pT3KAooMuIydlrW/Nd6GiZ2nF3ySuG22+YJhoI4y2gZyCfvNwo83TS+nkJ7hoEeWwx6RRjxOqkYN3pMSJDPO94rmYsr5YsqlsvRAZ5GIVjqFHVOpqVFSwU46jfvxTElTNP2nWT/ZyYaOKIGHpAZimaVjhERVAeORgLklxc3a/ZIFSC8nQaacNVHyAb/wvN6duWxAmidVlUgySNOzRrlW3Rxx21jkQhhoT1iNLVHDhbL9+9SLG+ZQGxdlYrHNJKJAsIJzTz8VDcUDcZOYtry4UiR8cDc0pslsD5XZYwnu2d60w0HwLZ+a1rSSnix5+Av3DwveomWWtcHSaM4N5+Kkfl0gszV/E8vBUuNOZNyeJNW7Iw0WCrHvLjcpSnEhTWxNmszQ6duS4+rGbs3lx9lQ8RmENK9x5WHidE9Sx9JM1vf9Fpno0wTzvjcTlXo5ZFWMnn0WcHTusy/jVDQQlkIBV1UvBerxvZhnfDt0YJdCGUDnY6j7pNLxGn6aAtG/BJpZejkusA3s2TZziIx1G7Q5qedIwWvDf+PJuNkYnSl35rfeq+DWqBVCvaELvDzNG2ZGKkd3/utMzQRzNyvF07FM+N12myk/hMOI0lAik+mB1W8xyqq6Kpo/R9dnI7hTzJBU9vqu580m+CxEHWRiVuDdTmUlb5SR4E3HjUiGsp5zlvZ3I6JqSmmi1tccwlsLt1VkWUrIGSxKZ80bmIXjuOI64Qnjz76kiMhMl4O6mcFvKRLHIsjXSJZ5yDYtJDAkCRk87slyP5ho3uCO5dvxupVcUksmFw+KkR2ZYziM8I6TrjpS4n5ZY8qnwB50bXcPcuWvYFNNrbv4eViMOsayHKEWKRnjPTSqInJfskxiQlQbaClMkN9Uh0YtomO090o1+FdG5Ih6Ax5gAZFlVmk0sNVCk+QNLEt7XXDGbnVKpsTAdC6vI6umKaHOseY9pwjNdgMuVLkLr513MeA4XSco4nuXuM3JEPQrKeu8jo4UggX6RYXVrcC0bXB14cKQZRwCUIjxKldkbLilwIYqE6NYXVlA65Cl5lYXGctZlAJ4qBSnPyHxXGszApvvXjsNDHMMJlAkmjmisBeNo0LFQPolbkD+OmBKbjMe5PGIWIATeb0lS5QSdXiU5lAB6SOwKuBqQTHcHulYai1uFl9l0OG5VdweKxEzsMN0t5D8Y0rBwwvoCGBAC8jxoc4MF5CAF1ozu/LBJUn/AIPgsLmkx0vwiY65EJC38TxbyFhUE1rnktpW3/2Oyl+SBvWqHW7huoja+8k069GnxUA0VF009VOwYf1uklOZ3M/sE3LW2bkiFm/NRUcYFWgaAq0uuu6UuKc2TsMELLiMyRHsqPlJj9FF7v4joPGkPeGAkm1kAFxsFZJklDmKOMfC516OKFNRhobW1PJiL6nvJrL1VSa6QNZ2G8eZ/hXdNTinaXO7R+S2DdXZHwTCQwaEogDEcCx1Y+sk1YMblFkhxubqXpaSs/3q3KKlp8ICxJJlhYkh8xuSt+B8Kq6ugDxmZoVMgqi3R2yy/aWwFkd+gOSRTZ4H0YEcRRSYrNTfl1IuOaRU0Ec3XhNjyVcxEDI2V1KkcjWmgqI5m5ozcKkkifGbOFknTybXhFcIRdLYTGSRfJuR4cQfUaiz0UU3bCkw1UkXZKfNtSKT5aHKfpR6e0VBFHUwH8mS45OUvymnlH5rLHmF7/h8EnyU6/Vfqmjy+eP00XvC55HE/wBHJ7il58JjCLdIzqAQOsHsCpU2J14EilNxClOpOXxC46jqWjQX8E3WfFRqFVSpUABgGDDKJApv3jpWt6qkiWF2rXj4pnJK3dhXn+K4jqXzMylSzMSS4VXSxv3q5FKAbwcPiklzuIKdbM220SzBoWcyS9ILNlseuCp6pJBDnhalnQaEJGhOoK5j2zjZJc5zNrm6PXKG6TpcwXl1r+o01dg3cPinbuOzT8FxLhsTOUURiFVfMAuYAMPnXYnvpp1XTsPWff5pxsEzuyxE27wBvPiEHr7tOHlpTPl8V/ymOd7k6KOW3XcGp9httYLDD4qITv8ASZf70dJWzaCzB8SudHSR6klxUbtHebETdm0S9yixt3XpUeGMvmlJce/+Fx+IOAyxgNHduogRa3JJPedas2RtaLAKvdIXG5XYFOJCd4LZ7y3yjQcWOir5sdBXQFy6sextjr2o1WQr2ppOrBH4gN8ofPTwqvrMShphY6u4AKRT0kkxuNBzKltlK+In6LAnp5z8pi3HViX+AHQc7aeVUD3VFa+8ujfZH7q3jjip29XU81qG5+6EWBDEMZZn+UmbtNrew42FWMUTYxYJp7y46qyU6kIoQihCg9491cPjAOlUh17MidV1/wC7mNOBpqSJsgs5LY8tNws23l3YlwygYhGxUBvaWNDnjtc9cC+lh2uHlVVJRzQPz07rfRTWzxytyyi6pZ2AJVL4SQSAcVJsw9XOp0GOmMhlU23fwUOXCQ4ZoDfuKhZ4GQ2dSp7jpV/DPHM3MwghVEkT4zZwsk6dSEUIXBjFcLQu3XSFl7LMPIkUy+njf2gE6yd7diU6j2riF4St69ffUZ2G07v0BPtr5x+pKDbeI+mPur/amvNNPy+ac85Tc/kg7cxH0l+6K4MIg7/iu+c5u74LxttYk/5nsAH9KW3Cqdv6Vw4lOf1JtLipm7Urn/uP9KkMooWdloCYdVyu3cU36Ec9akCMBMGQnddhBSgLJN11XVxOcHgZJSci3A4ngq+JY6D110C65cKa2bsQG5QdMV7Tk5IE83Ni34DzqHVV9PTds68hunoaaWbsjTnwUphYulcRwxtjZVOioCmHi7r2sCNOJsD3mqSWtqqrRnUb8/8A0rSKjhh1d1j8leNj+jl5cr7SlzgWK4eLqxJ4G3Hu0t5muw0bWandOPnJ0Cv+AwEcKCOFFRF4KosB/wC3qYABsmSbpzXVxFCEUIRQhFCF4RQhVrePcuDE5WS8Eq8JIgASO5hwYVHmpmSizgnI5XMNws923u3jogRiMOmKiUXMkVswAv8ANNmJFuQNVfm+SB2eBxB+SmGpZMMsouqtLuysgLYV724xvowPdapcGPPhOSqb7wosuFNeM0J9xVfxWFeM2dSp8R/WtDBVRTi8brqolgkiNniyRtUhMooXUUIRQhFCEUIRQhFCE4wWBeU2RSe88AB3ljoB512y5dTezdhhjZFM7DiRdYl83Ni3qsPGodVX09MPzHa8hqU9DTyzHqjTnwUlDBnkEMS/DJRqIYhlgj8SRYNbv/GqSTEKqqNoxkb/AOR/hWsdFDELv6zvkrxsv0byTZTtGa6g9XDQnJGvmQB+GvjRDRNbqdT80t85OgV/2bs2LDoI4I0jQclAHrNuJ8TU0NA2TJJO6d11cRQhFCEUIRQhFCEUIRQhFCEUIVW3m3Gw+LbpLvFNYDpIza9jzXgxtpemJKdkm4TjJXN2VI29u1iMIjNiAuLwotdwLSIDzK66eN/ZVTNh74j0kBsVNZUtkGWUXVMk2PBOT8Eks3+m+nsqTBjNRBpUtuOYUabDYpdYTY8lCY3ASRG0iFT+HtrQ01bBUC8br/VVE1NLCbPCbWqWo6KF1FCEUIS+EwbyGyKWPu8SeAFFlxTOztiAmwBnccVQ2jX60p4+r21GqayCmF5He7inIoJJjZgUqsaZhDripPm4bDgiMH+Jh2revzFUc2JVNT1YRkHPirWKgii1kNzy4K6bM9H+IxCIcbMIotD8FhGUAcgzg6nh3+dIhoWg5nanmd086fgFfdibDgwqBII1QAAEgdZrc2bix48anNYG7JgkndSNKXEUIRQhFCEUIRQhFCEUIRQhFCEUIRQhFCF4RQhRG3N2cNiltLGLi+V16rJfmGHkPCm3xNeLEJTXluyzzeTYeIwllMb42BtFYLeRPBso186pJ8Mcx+eE5SrCOrDm5ZBcKl4nZOHmuYJOjfnE+liOI14VJp8XqqfqztzDnxUeXD4JutEbHkoPH7NlhNpEI8eI9taClxCCpF2O15cVUT0ksJs4fwm8EDOQqi5NTlFuprZ2xATaxmf6EZ6q/Xl4AeXtpioqoacXkcB3JyKGSY2YLqVREv0VjiH5YbDAhB4u41bz186o5sTqJ9IBlHM7q0ioI49ZTc8uCuey9wcTiAPhrrh4OWGgsL6aFn1v678KZhoWg536nmVIdPplboFoGx9h4fCrlw8SRjnYak2tcniTYVPa0N2UckndSNKXEUIRQhFCEUIRQhFCEUIRQhFCEUIRQhFCEUIRQhFCEUIRQhQW2t0MHijmngUsL9YXRte8qRf1026Nrt0oPI2VL2n6P8VErfBZlniA0hnHWPG6hgLd1uFV8uGsJzM0PcpTKsgZXahUnF7KWKT4/A4pHGpRASjeOYA6eVdbNXxN6MPHiRqm3U9K85re7grdsPcXEYofrYOEw4Iy4eKwLjj1iL/jr4CiCiN88pJdzO666YNGVgsFo+xdhYfCJkw8SxjnYanzY6n1mrFrA3ZRySd1JUpcRQhFCEUIRQhFCEUIRQhFCEUIX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78" name="AutoShape 6" descr="data:image/jpeg;base64,/9j/4AAQSkZJRgABAQAAAQABAAD/2wCEAAkGBxQTEhUUEhQUFhUXFxobFxcYGBcXHBgbFBcXFxgXHRcYHCggGBwlHBQUITEhJSkrLi4uFx8zODMsNygtLisBCgoKDg0OGxAQGywkICQsLCwsLCwsLCwsLCwsLC0sLCwsLCwsLCwsLCwsLCwsLCwsLCwsLCwsLCwsLCwsLCwsLP/AABEIAQAAxQMBEQACEQEDEQH/xAAcAAABBQEBAQAAAAAAAAAAAAAAAwQFBgcCAQj/xABHEAACAQIDBAYECggFBQEBAAABAgMAEQQSIQUGMUETIjJRYXEHgZGxFCMzQlJyc5KhshckNFRiY8HRFUNTouFkgoPw8cIW/8QAGwEAAQUBAQAAAAAAAAAAAAAAAAIDBAUGAQf/xAA9EQABAwIEAgUKBQQCAwEAAAABAAIDBBEFEiExQVETIjJhcRQVMzRSgZGhsfAWI0LB0QYlNWIkcqLh8WP/2gAMAwEAAhEDEQA/ALLv3vIuFDyNmb4wqACRw0rHGGWrrZGNdbVXTXthha4jgqMPSf8AyG+8asW4BP7ajHE4uS9/Sb/IP3mpfmCY/rXPOcXJc/pL/wCn/wBxo/D0ntI86RciuG9JHdh/xNdH9PP9r5LvnaPkV5+kX+R+Jo/Dj/b+SPO8fIo/SL/0/wDuNH4cd7fyXPO7OSD6Rv8Ap/8AcaPw472/kjzuzkuf0in92/3Gu/hs+38lzzu3kvf0it+7D7xo/DZ9v5Bc88N9lefpFf8Adl+8a7+Gj7fyC554b7KP0iv+7L940fhr/f5BHnkeyvP0jSfuy/eNd/DX+/yC554/1R+kaX92T7xo/DI9s/AI88f6o/SNL+7R/eNH4ZHtn4Bc88f6rw+kWX92j+8a7+GR7Z+AR55/1+aP0izfu0f3mro/ppvtn4BBxk+yvD6RJv3eP2tSh/TTPaPwC555Ps/NH6RJ/wB3i9rV38NR+0fkjzyfZHxR+kSf93i9rV38Nx+0fkueeXeyEH0iT/u8Xtaj8Nx+0fkjzy72UD0iT/u8Xtau/huL2j8lw4y7kj9Ik/7vF7Wo/DcXtFHnl3JSWxd+XlkSOTDoMzAFlYjj4Go9ZgMcMDpAdk5BirpJQy260X0a4t2kxyMSVjmUICScoym9u69qkYYLQBJqzd6pXpfiAikP85reuq6h0xN47ypNT6oFmMK6CtwwaLMOOq7tSrJN0Wosi6LUWRdFqLIui1FkXRauoui1CLotQhe0IRQhFCEUIRQhFCEUIRQhFCEUIRQhFCEUIUtu1+0RfWFV2Lepv8FKofWGrYPRhJ+s7SXmJkPqYOB+U1TYYfyB4BW1X21WPTF8hJ9t/eq2h/yj/epNR6oPBZZDwFbpmyy7t0pSlxFCEUIRQhFCEUIRahCcT4J0tnUqSL2OhseBtxrtly6QIriF5QuooQi1C4neB2bLMSIkZyASQovoOJrjnNb2ilBpdsE2ZbV0a6hcOm65oQihCKEIoQihCKEIoQpXd1gJ4vrioOJ+pyeCkUXrDfFa96NJCMVtMakdLH3cxJ/xVFhvoR4BXFV21XPTD8hL9t/eq6i0xR/vUqo9THgFlcPAVumbLLO3SlKXEUIRQhFC4vStdshdxW51CqanJ1W7/RcJS+Hcq6MALr1gDrw1Gn9KbpJe0XlJatO3SGzJ4V+FWbFOxLs92YknjrwFNPqXPOhsp1O2MtBI1VR9KWz8Nh57YYZeFwOGtOQzPvZ2qckhba4VTU6VYBQSva6hT27+0cKqtHioSwa1pUJDp4jkfWKg1XlLBmh17ipUHQO6smh5q27pquGmE2DmzodHRwLsh42/i9dZ5+OSi8dTH71bswppAfC5Nd6cLhp5mfDjQtqCLEfS09tQocQlgcQ0nLwUl1IyQDMBfiqzjNhESAIbq/ZJ/Cr2nx1joryDrDdVk2EuD7MOih5YirMpGqmxq8jla9oc06HZVT2OY4gjbdcUtJRQhFCEUIRQhSWwWtPF9ovvqFiQvSSeBT9IbTs8VsW4QC4vaPVBvJEb+avp7/bWfwt14Ae5XNT21XfTB8hL9t/Q1X0f+Ud71Kn9UHgspg7Irdt2WXfulKUkooQlsJhjI6otrsbC5sBfmTyAoXCr3u5uq05yYVT0V8smLZdWtxEYPYXx4nvHCmZahsQ7+ScjhdIe5J+kPciPAoHjlZu8Nb+lR21biesFINKANCqNE4YBtLAcPGoMpJeSVDcCDZO8DIAxfWwGndrTZB2TThYWTrZ80HTIZiQmYZipsbDupTWOvsnoAQ8KM3r2p8LxTMg6gOnkNBU2GM3U+Z4SAFWKgXXtCEChCs+wcVEFNlkVu9T/AO2rG4xBMJLlwI71pcPlYY7AEFPfgwJzhpAedxc29VVYkIGUgKflG+qaYrFnKAtyEYZe8W5GpLIOvr+oJky6X3spXC7HimaVna2dAV/iI428qDXywRBo3YVw00b3OJF8wVNxmAKKW5Bsv9q1VHibJ3ZDva6oamhMTc7dRsmdWagIoQihCKEKR2GfjovtF99Q8R9Uk8Cn6T07PFbDuSf1zaPDtw/kes5hPq48FdVXbVe9MQ+Il+2/pUGk/wAq7xKkz+pjwWVQdkVu27LLv3SlKSUUISkMmW58CPbXQUk6q/430j/BsHFhsKQHVAGcDh4Dx8apHOJcSeatczGgAclStq7zyzx5cQWY/wB+FDXapPStKX3SijAYSqGZgFQN2VLHWRu+w4DvNJc67lXyOzPsr1tv0WlIulXEqVC3Nxp6iDwqW2qAABaFJFIOBWWG2Zl0NiR52qYxweLplzSwr1IwOFOBtkguJXddXEWoXEULq7hnZDdGINMT08cws8XTsUz4j1Sp7ZO1ZZDYzBDbnzrK4hhYg6zWXHctBSV/S6E2KnGhzG6yxBgNfHzqpZKGaOYSPopzm5joQE2jkMdipzFCTlvoQdDlp8tbKTmG43/lJBLLW3HBNZFz9PHcWKh/L/mlROMLo5O+y5K0Oa5ireIwpQLfgRoa1tHXtmuDwKz1VRGKxHEJGrFQEUIRQhSOw/lovrr76iYhbyWS/Ip+k9O3xWtejmAPjNpXJ0eHh5S/2rN4UP8Ajt8ArurP5hUJ6Ym+Jl+219mlQaQf3R3ipE/qY8FlcHZFbtuyy790pSklFCEqi6HTyNV9RUObJZvBIcdV7BGFbrAa8KYlPSMzjfigvzDRcYlrsNNKji6606J7g5FsRoSedcfdIcXBW7am9KQ7LSDpWd5Tdr/MVfmjvvTrASraI/li6zvZGGeV7IpZnbqqBcm/KrOBtgok7rlS+J2Q6HKdSNDk6wB7sw0v5U4+aKPtuA96bZHI/si6n9h7uNMMscRB+dJJy8FQaDzN6p8Q/qCmpRZnWd3Kwp8Klk60nVHzUhNuEf8AU19X9qpR/Vzj+hWAwSO2jioafczEKbAAjvqyi/qelc3rAgqK/BZgeqbqC2hgHha0ikVc0tfBUi8TrqvnpJYD1wmoNSHtDhYplri03CsOxNqC2ToVY95PHxtWSxTDTEc4cbLRUdb0oykC/wBVMtESPkRccCpsRVQJLdUvNlY5Qetl1TaJTndipV8tpF5Fbcj31IkIawMBBF7g96aDrkvtraxCb4tBN0SW7MRb2V2J7oC5w9oJLg14DTyVXdbHn4VtaWcTMusxUQ9G6y8qSmEUIT/YzETR2+mv4kVFrhemk8CnqY2mZ4hbF6Lx+ubT+vD7pqzeFegHgP3V5WekUF6X4/iZz/NB9q1Ah0xY/fAKRJrRLJ4OyK3bNll37qR2bs1pcxBColi8jaKt+HmTyUamlDkkE2XeL2Y6IJQkhhJsshWwa3dXC9gNr6roa4i9khGRl8Ofj4VUVTcspTbt15Otyt9LnTwrkDw0G6GpFkBJ05+011rsguN0rUJUrmtYa8xwqOXEm5Sb6m6Rh2YZpFRFZ3JsqjWrGmaXC7tk+JXWsr9u9sXKegw5zSPpPiF4KvOGI878358BpUPFcVjpIy1pu/gP3P8ACmUdG6Vwe4WaNz/CvR2fDh0WNFBI48NPM8zXndS+SR+aR13HfuWlp2EjqizeCebL2iimzAKDxNcpgM+V2x4oqad5FwU0x80Nzklue61SjQMaLh4KIpngWc1MopqgOYpoNxdRe39lLiFsRry8Km0VY+mfmaUxPTiVuUrPNpbuzQ9pSR3it9RY5TVAsTYrL1OGTRXI1CiVbmKt3sbI2xVe1xYbhWHZOMibRhKGH0W4nyrI4hQSwm4IIPMLR0dWyUbG6kpkJGZZZBbkw4juJquhe0HK9gN+SmSRk6hxCZGMZ80RsGXKfBuY8L0/YgZZBtr7k2SHC7eKa7Y2cQ+W3yUep89b1Mw6uLQAP1OUSspWuJPshQSmtcDdZ1e11CfbH+Vj+0X3io1b6tJ/1Kdp/TN8Qtj9F/7ZtP68PumrN4V6AeA/dXtZ6QqH9MH7PiPtF9wqvj/yx++Cff6n7lkWH7Irds2WYfurz6O4Yp8TFBiNYUDSZPmu+mrd9hb2edNVUhZHolU8Ye/XgpXfv0lIWbCwxJ0SnLcjjbTQDQCqu6sSQN1meFxGYsALKeApb2Oc3OoE4aTopTD4JpSQmuVSzHuC8SSeFMMaXGwUUOtpzXWIwRVM+VyANWKlVPlTz6d7TbRdyPKjmlvoOF9O/wAqfhpDe7l0Nturtu/sRkIgX5eUfHsOMMbC4hvydtM3cLDvpjFsQZQwXb2j2R+6n0FL08nW7I3/AIWjKqYSMQwgBgLEj5t+Q8fGvPpZXh5c43edzy7gtNFEJddmjYJXC4FGjLtIAe4m1cgo3TtLgQPFKlqHMflDdFDYphmyix8RSZKd0R6ykRyB4XC4VeNqaMjkvKApfBbIzJmBHGnI6aaYZmhR5aoMdlsmeNiKG2nhwrj6aSLthOxytfsmmIjzKQeBpDHZXXCdcARZZRvNghDNpwY8K9BwSudMzI7gsridM1jszUwjcg3U2PfV7JEyRuV4uFVRyOjddhsVetitip4iyGNwo7JsGNuItWFxGCnp5i03afl7lqaWaSSMOJBv96pr8EUy2kVomNtPmFuVKD5HQ5mODgPjZKAa2S1iCfgnO2JfiJFy9d5MrEDXgLDy0/GotPbpWkHQC6XOeoRzKpWOw/RSdGeIAv6xW2w6o6aLMs3XQ9FJZI1YKEnmyvlY/tE/MKj1nq7/APqfonIPSt8R9Vs3ow/bNp/Xg90tZnCfVx4D91e1npFD+mL5DEfXT3CoMf8Alj98FIf6kshw/ZFbpmyzD91JYHaMkAZ4rXKlL8xfmKh1j2mzDulQy9G7xTPBQA3Z+s1QHgtNlyWUuOi8iS7kL31OjIFMbpsnTVS2z5ilmXgCCV+nlN9fXUFryzZNk2IBWk4ffBcdDLC0CxhYyc1tAQOHhXWm+qtYpQ/QLKtgi07sLEQguL8LggJ/uZatIH9XVRZ2WOi2XdeBcPhw9iZX1LHiWbUse/jXmdfXOnq3yHho3uWogpcrGxDYDXvSnRM121PearbqxzNbYJrNCG4//KW1xbsult13hMEL9UUOkLkm4YLpzNhmXjpSbO5FDZWuTRhm0zEDzpxsjmbLrmg62SmG2cWOlz+NDpnv03TZyR7onjsdf7U2L22TrXA7Kk787IMi514jWtBg1YIZLFV2IU5kaqIjfhXoUbswuFk3tLTZTm7WKRZMruUzcHHI+PhVJjdG+RnSMF7bj+FaYXUtYejdpyKsm1ukCHOOkj+mupHjWVpGsL7NOV3Iq9nJA11HMJDCy9JJFqSmQs19Lso0v3U7KzoWPDh1r29ybzZ3AjayrG3Yzm6ZuMh0Hlxq+waWx6IbAKqxGPq5zuVH1pVSJ3sz5SP7RPzCmKv1d/8A1P0S4fSt8R9Vs/ow/bNp/Xg90tZjCfQDw/lX1Z21D+mP5Cf66flFQY/8sfvgFIf6kshw/ZFbpmyzD908TRb8r8PVVZW+k9yZO68njGW44i3CmInWNihu9knDchidPHnenp25CGDbdKdobJdMUAttfE2500YnuN0ktubpSPbksSOqCwkXKwvx8adjpzc6qRA4MJUp6NsGGnyPwbrMO/JfKPK591QP6gmfTUVmbuNvcrPDQJZySL2C1jaUoJAUWVRYf1rz+4NrLSQMLQSdykk2jIi5UAseJOtSqeoEXALksAebpp00jnrAerSuTytkN7JTI8vFLxzMuq8RTDHZHXCW9gcLFJSzzses5IPKpnlz7WumRTsGy8SIjjUMuupAHBLxYt4+wbE86dgmMZuE3LE2QWKbTSSOQZDfup2aqMjbFJjhDDomu2IrxNfupuncRIEuXsrHG0kcDhevTsPeXQi6xtY20hTrCjrDS+vDv8KlT26M3Nu9MQX6RthfVXjCR5R8SbkDrwtx8bd9efVOr+vz0cFr4rBvV+C5w2KToSEBVumGZeahtCPK1Kma8SAv1GXfmm2kZOrvf4KJ3xwl5XIICRKNO7uFS8JmLbDi4piuZnBcdgFV0NxW4Cy5T3Znykf2ifmFM1fq7/8AqfolQ+lb4j6rZ/Rh+2bT+vB7pazOE+gHgP3V9WdtQ/piHxGI+uv5RUCP/LffJSH+pLIYOyK3TNlmH7p1BLa476i1kWZuYcE04cV07ciLA1VpI5pFNBbkeHkKlO65zHgEsi5TmQ5RbTwphz3PNym7klN5mJOtWFHHZpJ4pxo0Vp9Hh/Wh9Rqp/wCq2g0YPIq4wZ1piOYWnYSNWezGw76wEbM5DVppXOay7QvcZHGL5ZEbwqY/D3NbmzgpmOoOzhZI4FFLDO1h31EazM4NT8jyGXal8aIVvlkU9w51MOHWFw8KPHUO2cCmuDdSQW0F9fCoYZdwBKkPJy9VOMfNAOw4J5DWpbqKMNu2S6jxyyfqCaQvcj8ahOFlKvcXClcVFhwBaVQe41YNw3MARIFBbUSBxzNVd2y4KOF10400yIxSgEqSX52LGZkyzOD316PhjgYgspXAh6WjJvpVnYEWKgXINwr5gWaWOM5csqr1HI7XgfOvPKyMQzOF+pfUcls6dwkja7jb4pjgJM8swYFXsMw5ZgdCKdqIjHEx4N28E3A8Oc4EapnvTHcZFa6qLyN3k9/jTuHaPzkak6JmrHVLRsN1WIjpW3Zssw7dPdnfKR/aJ+YU1Verv/6n6LsXpW+I+q2P0fuUxm0coBuYOP1ZP71lsJP5A++a0FYPzFGemAfEYj66/lFQo/8ALH74J93qSyHCi4AFbtmyy791etg7qPMcmGjErLpLO/ycbEXyIt+sR3m/kK5LI1g6ySyN0hs3ZQm82xpMJIyy2NjxHC58KqSxp1b8Es0zmqISFrAaeukZrgpu9yVdcLue02VMMDM1wHmOkSm2oQcWA+kT6q61gFi7ZDIXSHq7KC3w3alwEipKVbML3W9h7as46hp0Asn3QOaE93AxSriRm4lCAffVD/VMb30rS3YHVWWC5elcDuRor/JOo4njWDaw8FqCRbVIhE8PbS7vSSAlja3HQ0jW6VokxhlvypRe4LmUJYIKRcpQCMU0QAsRm7q6wPJTOazrFNpsaqre4tTjYnONksvAUficZEAGJFjUiOKQmwSHPYNUbTxiJhy44EaGiGJ7pspXHuAZdZQ8xeVmr0PDoskayla/M5OYuNWg3VeVftnSn4PHCzEButG/cwGg8a87xD1p72jjqFsaUHomg8tCouHFtmlBHxwsuYcGzG1zUh8YEbCD1DrbkUljiS4Htc+5R+8ENlKIeoo6737Tcx4mpNA780OeOsdhyCj1Q6ha3sjc81AR8K2LdlmjunmzvlE+uv5hTVV6B/gfolRelb4j6rZvRkgOM2lcX60HulrL4UPyB981f1p/MUX6X/kMR9dfyioDP8t98lId6n7lkWz2tlPdW7j2WXk3Wt7vbaTBbFaWJwZnc3H0WJtw8ABVdVOJkKm0zbRhZNjcbNimLyMx4kkm96jtdZwukSzAaJNnuq6nS/4VLp4wZConFTmB27i4oskM7oh4i9vZUF/aK6yoLNOCb7e2+ZYFikZnkB1Y6nwF6ehBJuFNbIHNUbhiQAQSCOBFWhjbIzK4Xuoecsddu6sO9W0JAuHyOesuvjWQwyijfNIxw2JWirqgsY1zTwTrbO0JEw2HdW1biaj09Gx9XJERoNk9POWwsffcBOMXth1MCg6yAX9dMRUId0hI7KXJUEFoHFdbD2zI+OMJ7FyPZrRU4e1tD04XIqq9R0RVy2gxRWPCwNUEIzOCsXu6t1mmD2s74llLaG/t5VrH0TRSCQDZU7KgmcsKIMa0kM4Ynq63PdwtXZKQRSxG3asuNnzsf3JDac98HCATxINSaantXua4JE8oNK14T7eHHZ9nw5dMvVPmKh09L0eIPadeKdllzUrXDkqthY7LWzjaAFm5HElS2x8D0r2N8qgsxHICuyPyMLjwCImF7w3mrtjNlNBDChkDpMpeI21RuXvrBzhpf03HiO5ayN1wYxw2URsqJmjkzfKF8mbnZdW/CnavJG9jmdm17d6RDmcxwO97E9yhd4pzJ1I9IYz7T4nnVhhjAx+eTV7vkoVa7M3KzRoUUtakKgTvZ/bT66/mFNVPoH+B+iVF6RviPqti9G84TGbS0OrQe6WsvhWkA8P5WgrNZCmPpd+RxH1l/KKr2/5b75KSfU1jmG7Irdx7LLP3S8uLk6MxKeoWzeu1qjTwZ3XCejlytyr3DSBVy8NOFQHRuBUV9ybpLor3sNOPt409TyFj9V2/NKGc2AGvjXGw9I4kbJOTW5XKQ31PE06JmxuDRsul5GgXoqe1wIuF3cJTGYjOsS/QBFV0FOWVUj+BsrCaUOgY3knOPm/Vo1vfrnTuqO2P+5OcOSfc/wD4DR3lGI2jdYNNYzr5CktonNlmI2clGrGSP/VSG6chbHK/0mPupvE4OhwpzDwsuUcvSVwd4rRturdGt3VgKY9cLSv7KxsSFJ2I4g3r0ejjE1LkPFZaof0U4dySkeJYLIB/mcfbepMtFn6P/VMx1WTPYdpctKejEf8AFf8ACu+SWqOmHKyT5R+T0fevcTiWaIRcg2akmiBqjP3WS/KrU4iSairEKCVZt1o3X4wAlAbyAC/VXv8ADWqvGJclMWDdyn4ZGHThxOgUvt/Euc6X6ts8H8I5KP7VjaYNLw8juctJLcNLRvzXmxdnzPAskoyRnMXkBFyVFiLcjUmsDIXEs14NTEDi4ZXeJVU26Sx6q5IV7P8AF4+NXGElrT1tXn5KvxAFw00aFHCtKqNOtn9tPrr+YUzU+gf4H6JUfpG+I+q1vcD9r2j9aH3S1l8M9APvmtDV+kKR9LR+JxP1k9wqAB/dfvkpI9TWN4Xsit1H2VlX7pxHxpFQLsJCbdslGsSAReqcOI2KbF7XSbArryPKnukD22dulA5tEkV4i3Hh5GpcJAhJCXfRPXHIch7KrUzfiUjiDqPKrGidoQnI9knU5LRlv/akdE3Pn4pfSHLl4KT/AMEZcpm6mbULbM9u/IOHrtXXOYwZnEDxSBmcbNF1fN0N3C8ySpEYoY1t1zdnPORuQ8hwsKx+PYqyeM0sJvxJ4BXdBSOhPTSaHgOKsG07OWC8OA8qxsfVN1oWA5ACsp3l2I8cmdVJU1u8ExCMt6Nx1WfxKldfM0KGrUjVUfcihcRQup3srZsmIlWKJSzsbAD3nuHjQSALlG+y1vd7YQwUqyK2fDtGYpGNrZ9b2HMXFqymL1wdqP0n9ld0VKQLDc6qq7xY3pTkjUK8clso7r8RVTS9Rxkd2XD5q1mu+zRuCpVcYqYeWRyCmipGNAbDrOfXTFgSImdo6k8kvMbl7tlmO08Y00tzoo7KjgK12F0zYmczxKoK+dz3dy4q6VWnGC7a/WX3imqj0L/A/RKj9I3xH1Wq7kSkYvH2F7mH3SVlcN9AFoav0hT30uqOhxH2aH/dUWo0xRluQ/dOxeqH3rD8L2RW2j7KzL90tSikJUtfnrVRNA6M34JFiF4p4A+P40wg23CSCN6x7u+pUbw0FvNKuErnF1I51Hc2xsk20K7aMuyqoLMeAAuT6qmUTTmJXI9FxJCQbHjVlZOXVi3M2tBhndp4wxK6NfVPFbg9bxqFXSyxx/ki7ifu6k00bHuOc2CdnfZVYjB4YZmPykl5HPrb+1UU2GVFQekqH2A+/BWcdVDF1Imk/L/381JNvpLGoGJcZm4INLDxFUT8M6Vx6G5A48FZtnZGAXgApHeDesQqpAvmAIpqjw0yuLeScnqhGLplBvasq2sCxHA6VJkwmSE31sm2VjX7KK2pPCR14zG3C66irahkqmG0bsw5FQ6qKAi7228FCEi+huO/hWnhe5zbuFiqGRjWmzTddwxFmCqCWJsAOJJ4CnU0tY3O2TJgXjS6lpQxxDKL9EFF1iz8jxJrPYxiLQ0xs3HFW1DSO0kPFR28O8pliJChBHLcIvA24n18azzGOnmDfaHzVzmbDHntqEw2VhOmxaPnCCZLZj80WuWtz4aedONLGx9FLs06pp4cXZ2bkJtvtjsPh26GEvKVFrsbi/M2FO0kDqiTMzRvzXJZhHH19SqShZiWbia2NPCImBoWdnlMjrlKVITKcYIdZfrL7xTc/oXeBXWdtviFqG6B/XMf5w/lkrKYb6ALRVXpCpj0rRXhxB/kr+b/AJqJVH+6M8B+6eh9VPvWE4TsittH2VmX7panEhdRrcgd5otfdcWgbB3JbHRdJAQkSEqGY3eVh2jbgg7gPxqDM2KN22qXFT5xfYKsb5bLGClCCQSN84Dl4aVGux5sBZOyUoaN1CoBx4g8R3Up46tjuopU/unEZJlhVshnYIXHFY/nBe7NwPl51O0hhzBLjZmeGrQd449iYV1w8sfXQa5bkk24M19TzqAaiS97lWPQxgWssn3hlg6c/BriMnRTrapMEznaFMSxNbq1cYbFNHcpYHke7ypdRStnADibcua5T1BhJLRrzTYoWYs5LMeJNORQMjblaLBNyTOebk6p/t3ECSGD6QBB/wC02vVLR0pirJANt/irSpqBJTsJ3/hR/RCr0sBFiqgPINwuhmtbMSO46++mPJIw7MBqnvKX5cpOiWw2FZzZFJPgL1KtYKPdapuNuzFAC8tvhPRdIHbsYdXuEJ/jOp8KqcQr+jaAziVNpacOcS8bLzaO0mgiw2GicHNcysP8w3J48xWOc90xkJ960cbWse35dyqmwdkyzJi3NhCpIYk8G42A56VbVTGQwxSNNnKFDLnkex3ZVgwhwkGG6bEFzKyZY4wcuReAJ72PGoLsj7sjGZ19+CkdZrg52jf2WbbTxaSP8WptfVjqTWjw2lkaM0h9yqa2dhNmpMVeKqXtCEtheI+sPfSJheJ3gV1nbHiFp26T2xeO/wDD+WSsnh/oQtDU9tTfpYktDiB3xJ+b/iodUP7ow9w/dSIB/wAU+9YTg+yK28fZWYk3S9OJC9Q610Li1b0dbcVNmzxdIFkDPl11GYCqyr9JdT6XsWWUylmmPSG5BOvfUQlIqXECyUkWxBXv1FOtfmbleq8G+hTzZO2XwkizouYqGy35FhYH1VKdIJosg3UincGvuo2YviJGlmNyxJOutydTUEgtNkuap5LlsKq2IqTR6uKZEpduu6s0IoQvCtJDBe6UXm1l7SklTu6eEiaXPiAWjUgBAbF3bRVvyHM+VNzyiKMyE7JUbC94aOK0PYWwlRsao6iJlLAc7qxy37r2rJzYnLNSuI0JPwHL3q8jo445WG19PnzUPtzeIDAZAuVyAsjfTCs2T2CoceaqlYzkPopb4xCwvPFRuAhWbEwh2YRRpmJHfbs35XrgLYIZL6lxsluD3yNtsAn+zpYgJi5dMPc2RWsXbvPcKYc5xAaQXOt7gl5bG7bBv1VO3j2tBISI1djwGYk2q2w6inB62g7lCq6iO3MqHiSwrVsbYWWfe4kpSlpKKEJbDnUeY99Jk7B8Cut7Q8VpW7B/W8b/AOH8r1k8PH5X3zWhqNXKxelNPisR9iv5qhVZ/uTPAfupNP6s73/RYNg+yK28fZWXk3S9OJCKELnMynMhsff501JEHhORyFqTw8T5sx1POq+WJsY31RNKHbp0UJ4/hTDH5eCj3A2XLxEcOHd308JGO3FjzXQ4FeKbG6+yuu63b+KDYixXUj3A7+dLpRlkIQwWK4qyS0UIRQhFCFatzowzr/L658bke4CqD+pJiynDRxKt8FiD5XOPAKcxW9emNKHqswvbwBFZplLK7Iw/q1KtczG5nezsot9kuY8N8KuiHrsDxK3uunG5qayXyeeTohd3BNvaJ42ZjYcVKOYJJnknTLAuqwpdC/cCRwFR46l0Y0bdx3KcfCXjU2AVb3o3jhc2iw4S2gA0H/JqbSUs8jrud8FHlmjjZYC/iqytybkAeArUwQCMKjmmLylKkqOi1CEWoXErBx9Y99cf2D4Lo7QWlbr/ALXjP/B+V6yVB6L75rRT9pWb0nj4qf7EfmNQq3TEY/AfupNN6sff9FiO7GGjkkRZnMcZPWYC5HdYedbVrssZdyWYeLvsp3aW6csbf5eVtU64NxyNVrccpnGwDvgpYwyfuTCXYMw+Zf6pB91SG4tSO/VbxFkg4fUD9N/BMJsKy9pWXzBFTGTRSdhwKivjeztAhJAkcK5NDnbZNkXXS3voaqpIHx7pJAC6Lm3r5cqaXMoSbAXvwNSIi57cgCVrsuxILWIpxtNKw5guZTdc5alibLo8WKVdc0+CDslIrqE4weBklNkUnx4AeZOgrtlxXPdzd5lmISVSvQt0kgByK9iQgY2Da2Fx31nMflhLGscdQb27lb4UJGlzhsRZGAwkMECx9F02KeXMdbrb5o7hrVRNVipc0s6gbpdWUcJhDg7rX4Ka2/BiUYTTrG8ltAr5slu8cKr3WDywPJvuVIiIIzBmyoG2t5sTIxU2Hsq8osKhNjclQaqtkbpZQ8MLuwvdmPAAf0FaWCnbGLNCo5Zy86lTWH3fkJs1w30FBd/ujh66fe5sYu82HemWhzjZounn/wDOle3kjH81xf7q1WvxenabMBd4BTWYbORd1m+JXK4XCDR8UL/y47/iTTZxCqfpHD8SnfIYGduX4LnbuEwkcQeKeSQnsgqFufKmY6+sdUdE5gsN0t1HTiLOHHuUFhjf8Ku3dg+CqrahaZuwbYrGeUH5XrJ0HovefqtFUDUK0elH5Kb7EfmNQq7/ACEfu/dSaX1d3v8AosBwI6oArbxdlZeXdWqLZ0ssZgmWRJVXPEWBHVGtteVUlXH5HL5QwdQnrD91Z003lDOhJ6w2VcSSRTYO6kcdTVoIoZm3sCCojppojlJKmNkYzGSNkjUz96lc2nO55DxNRpMLgOo6vhonmYjINHa+K7mMDMUmQ4eQaaarfxpkNrKfVjhI35p0+SzaOGR3yTDH7OeKxaxU8GXUH18qmU1dFUdXZ3EHdQ6ijfDqdRzCZ38afdTxu4KJYJfA4VpZFjW2ZiALmw17zyFOta1g0XRyCn9obmzxsVRGkC6F1HUJ8DzHjVdJjFHGbOd8lMbh9Q4XATEbuYj/AEnpDsaoLavShhdUf0pxh93ZQD0iDzLW/wDtV0mL0zdYSU6MFnOpNlE4yARvlJF/DUe2p9NXyStuAoVRSyQGx1Vph3zjTDJCcJExTsnXU97AGxPnUaofVyGwdlCdp5adou9uoVe2xvPi8SMrNkTkiiwHqFEGH04OaQ3Pen34kSLM0Cj8LiZotUkYHx1qW+hpZhlsm48QladCvcRtHEPxkOvGksweBh0CddiUjgnW7mwnxMmUMAAM0kjcEUcWP9BzqyZG2NuigPkLzqr/AImPCbPiGa6AjQadPL4sf8lT9Ea1BlrpHP6OAXdz4BSoaNuXPKbDlxKhNqbSxxg6SCA4fDN2WUWLAcST2j5moZpoWyAVT8zzwOyliZ2Q9A2zR8VSpAzm7szE8yauY4GsFmiyrHzuduVPbpYCF5VWW1swLE8lHGw5k8KYr6nyaAvaLnuTlLEZpcpKR3uVnxLMY+jiBtEoFly+FRMLEWTquu46nmpNe6TNa1gNAo+Grh3ZKrOIWl7saYrF+UH5HrJUPo/efqtFPuFavSePipfsf/0ahYj6/H7vqpNJ6u73/RYvuXtJIHzOBcgqHIv0d+LqPpW0B5XrYSGQQkxC7uSzrWsdKA82HNWfae2rxtFgLvnsXkdszkjlc628Kzwc97r1xPh+lXLY2xt/4wBPPiqdDgnMoSQ5WYgEvoBfmT3VpKXoyz8s3HcqOoc/P1xqtSx0mF2XhAujlrG3AztyZ+Yj+inPiar6mofK/oot+PcP5Uump2tb0km31KoUm0VxzEzBYpfmFQApvwUjlUdsEuH9eK7mHccu8KR0kdX1H9UjYrvZGHmR2geNnRgSycdB89fLwpypbFVRdPTnrt+PgU3E+Snf0Uwu0qDxUOSR0+iSB5cqs6SYyxNeeIUGpi6OQtC5RiDcaGnnsD2lp2KaY4tcHBPTt/FAWWVgO4VUOwSmPBWQxWbikH2xijxmb211uC0w/SuHE5jxTaSWVu3I59ZqUzD4WahoTDq2V25XMcQFTGRtbsFGc8u3SlBjadwkLsSkc6YdSRlJLAuWYnjSW0gabgoDQF5UxKVt3DZulVLXU3kYH5/RAlQe8A62quxaV0dN1NCSB8VLoI2vm62w1S+wpIDNNj9p3kym8UbahmudSDxA00qH5Q2FoggGZ/P+SpzoHSOMkhytUbtnfvE4ibN2YQdIuCkeVKGFiRhMmrjx5HuTbq7o3ARjq8ufimuN2esqdPhx1f8AMj5oe8eFFJVugk8mqDrwdzSZ6dszOmh24jkp3dvY2BOHMuMMqgcWzhPIItrt5mwqTVYhGx2RnWdyGqZp6OR4znqjnsojH7zIsbQQ5po7nKXA0B8bVV+b5JpRMRk8P3VgaqKJnRg5vFQOHJ1PDwrRNBDNSqSQguuFp26o/WcXf6MH5HrLUPo/efqr+bcK3ekpCUcW0aA2PipJP4EVCxRuWqjedtPqpNGbwuH3svnvCcPXW0h1YFmpdHJZFsbqSD3jSlPja4WISWyOabgq24PH3wcj4mNZAjDo3PbB5jTiOHGs1WQCKqbDTEtJ3HCyuqaQywmScAgbKBw7NjJ8+IfKgBLHjlReQHNjoB4kVeUdI2FtmhVtXVOlNz/8Vm2ru9fDxSlYsOsjfFq7AWjA0Lmxklka4ICjhrpcVJ6QXyjVRhGbZjom7YvE4EhMVCxUjqlhrY/Rfhe3LiOdqqajDGvJfTOyuO/I+IVjFXPaA2cZhwUbidnidnlgcMW1MZ6rDw1403TVhowIp2kW/VwS56fylxkidfu4qKlgZTZgQfEWq6jmjlF2EFVb43xmzhZcZadskLyuIRQhFC6ihC9Ck8qEJ1Ds521NlHext/zXbJN1Y9j7tJ25uyOJe8afj1m9QqFPiNPDpe55DVS4aKabYWHM6KR2xt+JnjTAxmSeNCgYAIiLz0GiqLm7E+dqr5Yp68ZXjKy9+8qZGYaPUHM75BMNk7nTYoGSZ8qgFjI4IhVRzQ/5p8uqO+rCGnhpm5WjX73UOWeWc3JsFG7zbFSADomzZUUyixBtJqkoU6qpvYqeyRzBBp4S6psxaaLjdzCYpR8Jw8bsiMFYjUEkXtbnp7Kj19PDPERIbaXvyTlLNJHIMmvcme9s5kxFi2gA6nJD3WGlV+DRWi1Hv5qfibzntf3clHKgFXoFlUE3S8C3/D31x5swnuXBuFpe7o/W8YOFhAPYj1ksP9F7z9VoqjtLQd847iMciHHtUVGx0EBjuRT2HbuC+a2TLJIvcx99auhfnhae5UNW3LIQu6mqKnODxrRn6SHtIeDD+9QqyjbUC+zhsVKpql0J5g7hSPwMW6XC9dbgtGwBKkEGxU9pdKiwV7oj0NVoeB4FPzUbZB0sGo5clIbH2+pOadgcQskksbS36NpXCKme3ZChSQOF8o0FT3i22yisIOh3Vj2Vg4pcLiGdEWeTNlUyGSJM7BHxFiSFJIkIIubKbcqQXWsBt96JWW99FB7c2BhYTaOeZSBlVzGXV3QAPcprHdzlA17B8KUH9IMrgCuFmTrNJCa9HjInkhkj6UxZc65TJlzrnAuov2b+w1CfhkD+tGSw8wVIFfK3qvGYd6YnFYZtJInjbmUNx900kwYhF6N4cO/+UrpKOTtsLT3Lk4bDHhiCvgy13yytZ2oQfAo8lpX6tlt4hdDZUZ7OIhPtFdGKvHahcEnzeD2ZGrobGX/Xg9prvnb/APJ3wR5sPttXq4OBe3iYx9VS1J85Tu7EJ9+i75BEO3KF0mLwii15pT3KAooMuIydlrW/Nd6GiZ2nF3ySuG22+YJhoI4y2gZyCfvNwo83TS+nkJ7hoEeWwx6RRjxOqkYN3pMSJDPO94rmYsr5YsqlsvRAZ5GIVjqFHVOpqVFSwU46jfvxTElTNP2nWT/ZyYaOKIGHpAZimaVjhERVAeORgLklxc3a/ZIFSC8nQaacNVHyAb/wvN6duWxAmidVlUgySNOzRrlW3Rxx21jkQhhoT1iNLVHDhbL9+9SLG+ZQGxdlYrHNJKJAsIJzTz8VDcUDcZOYtry4UiR8cDc0pslsD5XZYwnu2d60w0HwLZ+a1rSSnix5+Av3DwveomWWtcHSaM4N5+Kkfl0gszV/E8vBUuNOZNyeJNW7Iw0WCrHvLjcpSnEhTWxNmszQ6duS4+rGbs3lx9lQ8RmENK9x5WHidE9Sx9JM1vf9Fpno0wTzvjcTlXo5ZFWMnn0WcHTusy/jVDQQlkIBV1UvBerxvZhnfDt0YJdCGUDnY6j7pNLxGn6aAtG/BJpZejkusA3s2TZziIx1G7Q5qedIwWvDf+PJuNkYnSl35rfeq+DWqBVCvaELvDzNG2ZGKkd3/utMzQRzNyvF07FM+N12myk/hMOI0lAik+mB1W8xyqq6Kpo/R9dnI7hTzJBU9vqu580m+CxEHWRiVuDdTmUlb5SR4E3HjUiGsp5zlvZ3I6JqSmmi1tccwlsLt1VkWUrIGSxKZ80bmIXjuOI64Qnjz76kiMhMl4O6mcFvKRLHIsjXSJZ5yDYtJDAkCRk87slyP5ho3uCO5dvxupVcUksmFw+KkR2ZYziM8I6TrjpS4n5ZY8qnwB50bXcPcuWvYFNNrbv4eViMOsayHKEWKRnjPTSqInJfskxiQlQbaClMkN9Uh0YtomO090o1+FdG5Ih6Ax5gAZFlVmk0sNVCk+QNLEt7XXDGbnVKpsTAdC6vI6umKaHOseY9pwjNdgMuVLkLr513MeA4XSco4nuXuM3JEPQrKeu8jo4UggX6RYXVrcC0bXB14cKQZRwCUIjxKldkbLilwIYqE6NYXVlA65Cl5lYXGctZlAJ4qBSnPyHxXGszApvvXjsNDHMMJlAkmjmisBeNo0LFQPolbkD+OmBKbjMe5PGIWIATeb0lS5QSdXiU5lAB6SOwKuBqQTHcHulYai1uFl9l0OG5VdweKxEzsMN0t5D8Y0rBwwvoCGBAC8jxoc4MF5CAF1ozu/LBJUn/AIPgsLmkx0vwiY65EJC38TxbyFhUE1rnktpW3/2Oyl+SBvWqHW7huoja+8k069GnxUA0VF009VOwYf1uklOZ3M/sE3LW2bkiFm/NRUcYFWgaAq0uuu6UuKc2TsMELLiMyRHsqPlJj9FF7v4joPGkPeGAkm1kAFxsFZJklDmKOMfC516OKFNRhobW1PJiL6nvJrL1VSa6QNZ2G8eZ/hXdNTinaXO7R+S2DdXZHwTCQwaEogDEcCx1Y+sk1YMblFkhxubqXpaSs/3q3KKlp8ICxJJlhYkh8xuSt+B8Kq6ugDxmZoVMgqi3R2yy/aWwFkd+gOSRTZ4H0YEcRRSYrNTfl1IuOaRU0Ec3XhNjyVcxEDI2V1KkcjWmgqI5m5ozcKkkifGbOFknTybXhFcIRdLYTGSRfJuR4cQfUaiz0UU3bCkw1UkXZKfNtSKT5aHKfpR6e0VBFHUwH8mS45OUvymnlH5rLHmF7/h8EnyU6/Vfqmjy+eP00XvC55HE/wBHJ7il58JjCLdIzqAQOsHsCpU2J14EilNxClOpOXxC46jqWjQX8E3WfFRqFVSpUABgGDDKJApv3jpWt6qkiWF2rXj4pnJK3dhXn+K4jqXzMylSzMSS4VXSxv3q5FKAbwcPiklzuIKdbM220SzBoWcyS9ILNlseuCp6pJBDnhalnQaEJGhOoK5j2zjZJc5zNrm6PXKG6TpcwXl1r+o01dg3cPinbuOzT8FxLhsTOUURiFVfMAuYAMPnXYnvpp1XTsPWff5pxsEzuyxE27wBvPiEHr7tOHlpTPl8V/ymOd7k6KOW3XcGp9httYLDD4qITv8ASZf70dJWzaCzB8SudHSR6klxUbtHebETdm0S9yixt3XpUeGMvmlJce/+Fx+IOAyxgNHduogRa3JJPedas2RtaLAKvdIXG5XYFOJCd4LZ7y3yjQcWOir5sdBXQFy6sextjr2o1WQr2ppOrBH4gN8ofPTwqvrMShphY6u4AKRT0kkxuNBzKltlK+In6LAnp5z8pi3HViX+AHQc7aeVUD3VFa+8ujfZH7q3jjip29XU81qG5+6EWBDEMZZn+UmbtNrew42FWMUTYxYJp7y46qyU6kIoQihCg9491cPjAOlUh17MidV1/wC7mNOBpqSJsgs5LY8tNws23l3YlwygYhGxUBvaWNDnjtc9cC+lh2uHlVVJRzQPz07rfRTWzxytyyi6pZ2AJVL4SQSAcVJsw9XOp0GOmMhlU23fwUOXCQ4ZoDfuKhZ4GQ2dSp7jpV/DPHM3MwghVEkT4zZwsk6dSEUIXBjFcLQu3XSFl7LMPIkUy+njf2gE6yd7diU6j2riF4St69ffUZ2G07v0BPtr5x+pKDbeI+mPur/amvNNPy+ac85Tc/kg7cxH0l+6K4MIg7/iu+c5u74LxttYk/5nsAH9KW3Cqdv6Vw4lOf1JtLipm7Urn/uP9KkMooWdloCYdVyu3cU36Ec9akCMBMGQnddhBSgLJN11XVxOcHgZJSci3A4ngq+JY6D110C65cKa2bsQG5QdMV7Tk5IE83Ni34DzqHVV9PTds68hunoaaWbsjTnwUphYulcRwxtjZVOioCmHi7r2sCNOJsD3mqSWtqqrRnUb8/8A0rSKjhh1d1j8leNj+jl5cr7SlzgWK4eLqxJ4G3Hu0t5muw0bWandOPnJ0Cv+AwEcKCOFFRF4KosB/wC3qYABsmSbpzXVxFCEUIRQhFCF4RQhVrePcuDE5WS8Eq8JIgASO5hwYVHmpmSizgnI5XMNws923u3jogRiMOmKiUXMkVswAv8ANNmJFuQNVfm+SB2eBxB+SmGpZMMsouqtLuysgLYV724xvowPdapcGPPhOSqb7wosuFNeM0J9xVfxWFeM2dSp8R/WtDBVRTi8brqolgkiNniyRtUhMooXUUIRQhFCEUIRQhFCE4wWBeU2RSe88AB3ljoB512y5dTezdhhjZFM7DiRdYl83Ni3qsPGodVX09MPzHa8hqU9DTyzHqjTnwUlDBnkEMS/DJRqIYhlgj8SRYNbv/GqSTEKqqNoxkb/AOR/hWsdFDELv6zvkrxsv0byTZTtGa6g9XDQnJGvmQB+GvjRDRNbqdT80t85OgV/2bs2LDoI4I0jQclAHrNuJ8TU0NA2TJJO6d11cRQhFCEUIRQhFCEUIRQhFCEUIVW3m3Gw+LbpLvFNYDpIza9jzXgxtpemJKdkm4TjJXN2VI29u1iMIjNiAuLwotdwLSIDzK66eN/ZVTNh74j0kBsVNZUtkGWUXVMk2PBOT8Eks3+m+nsqTBjNRBpUtuOYUabDYpdYTY8lCY3ASRG0iFT+HtrQ01bBUC8br/VVE1NLCbPCbWqWo6KF1FCEUIS+EwbyGyKWPu8SeAFFlxTOztiAmwBnccVQ2jX60p4+r21GqayCmF5He7inIoJJjZgUqsaZhDripPm4bDgiMH+Jh2revzFUc2JVNT1YRkHPirWKgii1kNzy4K6bM9H+IxCIcbMIotD8FhGUAcgzg6nh3+dIhoWg5nanmd086fgFfdibDgwqBII1QAAEgdZrc2bix48anNYG7JgkndSNKXEUIRQhFCEUIRQhFCEUIRQhFCEUIRQhFCF4RQhRG3N2cNiltLGLi+V16rJfmGHkPCm3xNeLEJTXluyzzeTYeIwllMb42BtFYLeRPBso186pJ8Mcx+eE5SrCOrDm5ZBcKl4nZOHmuYJOjfnE+liOI14VJp8XqqfqztzDnxUeXD4JutEbHkoPH7NlhNpEI8eI9taClxCCpF2O15cVUT0ksJs4fwm8EDOQqi5NTlFuprZ2xATaxmf6EZ6q/Xl4AeXtpioqoacXkcB3JyKGSY2YLqVREv0VjiH5YbDAhB4u41bz186o5sTqJ9IBlHM7q0ioI49ZTc8uCuey9wcTiAPhrrh4OWGgsL6aFn1v678KZhoWg536nmVIdPplboFoGx9h4fCrlw8SRjnYak2tcniTYVPa0N2UckndSNKXEUIRQhFCEUIRQhFCEUIRQhFCEUIRQhFCEUIRQhFCEUIRQhQW2t0MHijmngUsL9YXRte8qRf1026Nrt0oPI2VL2n6P8VErfBZlniA0hnHWPG6hgLd1uFV8uGsJzM0PcpTKsgZXahUnF7KWKT4/A4pHGpRASjeOYA6eVdbNXxN6MPHiRqm3U9K85re7grdsPcXEYofrYOEw4Iy4eKwLjj1iL/jr4CiCiN88pJdzO666YNGVgsFo+xdhYfCJkw8SxjnYanzY6n1mrFrA3ZRySd1JUpcRQhFCEUIRQhFCEUIRQhFCEUIX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708657" y="1071546"/>
            <a:ext cx="45236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KEMENTERIAN DALAM NEGERI REPUBLIK INDONESIA </a:t>
            </a:r>
            <a:endParaRPr 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51275" y="2643182"/>
            <a:ext cx="8153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000" b="1" dirty="0" smtClean="0">
              <a:ln w="1905"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4" descr="C:\Users\hp\Desktop\depdagri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5888" y="207501"/>
            <a:ext cx="859286" cy="86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6172200"/>
            <a:ext cx="9906000" cy="685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15615" y="5072074"/>
            <a:ext cx="75843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/>
          </a:p>
          <a:p>
            <a:pPr algn="ctr"/>
            <a:endParaRPr lang="en-US" sz="1600" b="1" dirty="0" smtClean="0"/>
          </a:p>
          <a:p>
            <a:pPr algn="ctr"/>
            <a:endParaRPr lang="id-ID" b="1" dirty="0" smtClean="0">
              <a:solidFill>
                <a:srgbClr val="0070C0"/>
              </a:solidFill>
            </a:endParaRPr>
          </a:p>
          <a:p>
            <a:pPr algn="ctr"/>
            <a:r>
              <a:rPr lang="en-US" b="1" dirty="0" smtClean="0">
                <a:solidFill>
                  <a:srgbClr val="0070C0"/>
                </a:solidFill>
              </a:rPr>
              <a:t>DIREKTORAT JENDERAL BINA PEMERINTAHAN DESA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63443" y="4214818"/>
            <a:ext cx="4333905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b="1" dirty="0">
              <a:solidFill>
                <a:srgbClr val="00B05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rot="21158475">
            <a:off x="1166554" y="4641243"/>
            <a:ext cx="846245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WILAYAH II (JAWA-BALI)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6" name="Picture 25" descr="animasi-kartun-indonesi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428736"/>
            <a:ext cx="3018256" cy="39290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-15479" y="92075"/>
            <a:ext cx="9921479" cy="1889125"/>
            <a:chOff x="-14288" y="96838"/>
            <a:chExt cx="9158288" cy="1889125"/>
          </a:xfrm>
          <a:effectLst>
            <a:outerShdw blurRad="50800" dist="38100" dir="2700000" algn="tl" rotWithShape="0">
              <a:srgbClr val="FF0000">
                <a:alpha val="40000"/>
              </a:srgbClr>
            </a:outerShdw>
          </a:effectLst>
        </p:grpSpPr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-14288" y="96838"/>
              <a:ext cx="9158288" cy="1889124"/>
              <a:chOff x="-14256" y="200002"/>
              <a:chExt cx="9158256" cy="1889463"/>
            </a:xfrm>
          </p:grpSpPr>
          <p:grpSp>
            <p:nvGrpSpPr>
              <p:cNvPr id="4" name="Group 22"/>
              <p:cNvGrpSpPr>
                <a:grpSpLocks/>
              </p:cNvGrpSpPr>
              <p:nvPr/>
            </p:nvGrpSpPr>
            <p:grpSpPr bwMode="auto">
              <a:xfrm>
                <a:off x="-14256" y="285728"/>
                <a:ext cx="9158256" cy="831568"/>
                <a:chOff x="-14256" y="285728"/>
                <a:chExt cx="9158256" cy="831568"/>
              </a:xfrm>
            </p:grpSpPr>
            <p:grpSp>
              <p:nvGrpSpPr>
                <p:cNvPr id="5" name="Group 15"/>
                <p:cNvGrpSpPr>
                  <a:grpSpLocks/>
                </p:cNvGrpSpPr>
                <p:nvPr/>
              </p:nvGrpSpPr>
              <p:grpSpPr bwMode="auto">
                <a:xfrm>
                  <a:off x="-14256" y="500090"/>
                  <a:ext cx="9158256" cy="376306"/>
                  <a:chOff x="0" y="1828839"/>
                  <a:chExt cx="9144000" cy="304855"/>
                </a:xfrm>
              </p:grpSpPr>
              <p:sp>
                <p:nvSpPr>
                  <p:cNvPr id="11" name="Rectangle 10"/>
                  <p:cNvSpPr/>
                  <p:nvPr/>
                </p:nvSpPr>
                <p:spPr>
                  <a:xfrm>
                    <a:off x="0" y="1828839"/>
                    <a:ext cx="9144000" cy="153070"/>
                  </a:xfrm>
                  <a:prstGeom prst="rect">
                    <a:avLst/>
                  </a:prstGeom>
                  <a:solidFill>
                    <a:srgbClr val="FF0000"/>
                  </a:solidFill>
                  <a:ln/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th-TH"/>
                  </a:p>
                </p:txBody>
              </p:sp>
              <p:sp>
                <p:nvSpPr>
                  <p:cNvPr id="12" name="Rectangle 11"/>
                  <p:cNvSpPr/>
                  <p:nvPr/>
                </p:nvSpPr>
                <p:spPr>
                  <a:xfrm>
                    <a:off x="0" y="1981910"/>
                    <a:ext cx="9144000" cy="151784"/>
                  </a:xfrm>
                  <a:prstGeom prst="rect">
                    <a:avLst/>
                  </a:prstGeom>
                  <a:solidFill>
                    <a:schemeClr val="bg1"/>
                  </a:solidFill>
                  <a:ln/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th-TH"/>
                  </a:p>
                </p:txBody>
              </p:sp>
            </p:grpSp>
            <p:pic>
              <p:nvPicPr>
                <p:cNvPr id="10" name="Picture 1" descr="logo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86710" y="285728"/>
                  <a:ext cx="742563" cy="8315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reflection blurRad="6350" stA="52000" endA="300" endPos="35000" dir="5400000" sy="-100000" algn="bl" rotWithShape="0"/>
                </a:effectLst>
              </p:spPr>
            </p:pic>
          </p:grpSp>
          <p:pic>
            <p:nvPicPr>
              <p:cNvPr id="8" name="Picture 12" descr="garuda gud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00034" y="200002"/>
                <a:ext cx="857256" cy="1889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2214563" y="539750"/>
              <a:ext cx="464343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6147" name="TextBox 13"/>
          <p:cNvSpPr txBox="1">
            <a:spLocks noChangeArrowheads="1"/>
          </p:cNvSpPr>
          <p:nvPr/>
        </p:nvSpPr>
        <p:spPr bwMode="auto">
          <a:xfrm>
            <a:off x="309563" y="928691"/>
            <a:ext cx="9364266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sz="2800" b="1" dirty="0">
                <a:latin typeface="Calibri" pitchFamily="34" charset="0"/>
              </a:rPr>
              <a:t>EVALUASI PERKEMBANGAN DESA </a:t>
            </a:r>
          </a:p>
          <a:p>
            <a:pPr algn="ctr"/>
            <a:r>
              <a:rPr lang="id-ID" sz="2800" b="1" dirty="0">
                <a:latin typeface="Calibri" pitchFamily="34" charset="0"/>
              </a:rPr>
              <a:t>DAN KELURAHAN</a:t>
            </a:r>
          </a:p>
        </p:txBody>
      </p:sp>
      <p:sp>
        <p:nvSpPr>
          <p:cNvPr id="6148" name="TextBox 15"/>
          <p:cNvSpPr txBox="1">
            <a:spLocks noChangeArrowheads="1"/>
          </p:cNvSpPr>
          <p:nvPr/>
        </p:nvSpPr>
        <p:spPr bwMode="auto">
          <a:xfrm>
            <a:off x="896559" y="2348885"/>
            <a:ext cx="828079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2000" b="1" i="1" dirty="0" smtClean="0">
                <a:solidFill>
                  <a:srgbClr val="C00000"/>
                </a:solidFill>
                <a:latin typeface="Calibri" pitchFamily="34" charset="0"/>
              </a:rPr>
              <a:t>Definisi</a:t>
            </a:r>
            <a:endParaRPr lang="id-ID" sz="2000" b="1" i="1" dirty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id-ID" sz="2000" b="1" i="1" dirty="0">
                <a:solidFill>
                  <a:schemeClr val="tx2"/>
                </a:solidFill>
                <a:latin typeface="Calibri" pitchFamily="34" charset="0"/>
              </a:rPr>
              <a:t>Suatu </a:t>
            </a:r>
            <a:r>
              <a:rPr lang="id-ID" sz="2000" b="1" i="1" u="sng" dirty="0">
                <a:solidFill>
                  <a:schemeClr val="tx2"/>
                </a:solidFill>
                <a:latin typeface="Calibri" pitchFamily="34" charset="0"/>
              </a:rPr>
              <a:t>upaya penilaian </a:t>
            </a:r>
            <a:r>
              <a:rPr lang="id-ID" sz="2000" b="1" i="1" dirty="0">
                <a:solidFill>
                  <a:schemeClr val="tx2"/>
                </a:solidFill>
                <a:latin typeface="Calibri" pitchFamily="34" charset="0"/>
              </a:rPr>
              <a:t>tingkat penyelenggaraan pemerintahanan, kewilayahan, dan kemasyarakatan yang didasarkan pada </a:t>
            </a:r>
            <a:r>
              <a:rPr lang="id-ID" sz="2000" b="1" i="1" u="sng" dirty="0">
                <a:solidFill>
                  <a:schemeClr val="tx2"/>
                </a:solidFill>
                <a:latin typeface="Calibri" pitchFamily="34" charset="0"/>
              </a:rPr>
              <a:t>instrumen evaluasi perkembangan desa dan kelurahan</a:t>
            </a:r>
            <a:r>
              <a:rPr lang="id-ID" sz="2000" b="1" i="1" dirty="0">
                <a:solidFill>
                  <a:schemeClr val="tx2"/>
                </a:solidFill>
                <a:latin typeface="Calibri" pitchFamily="34" charset="0"/>
              </a:rPr>
              <a:t> guna mengetahui efektifitas dan status perkembangan  serta tahapan kemajuan desa dan keluarahan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1297" y="4509120"/>
            <a:ext cx="8590359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i="1" dirty="0">
                <a:solidFill>
                  <a:srgbClr val="C00000"/>
                </a:solidFill>
                <a:latin typeface="+mn-lt"/>
                <a:cs typeface="+mn-cs"/>
              </a:rPr>
              <a:t>Tujuan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i="1" dirty="0">
                <a:solidFill>
                  <a:schemeClr val="tx2"/>
                </a:solidFill>
                <a:latin typeface="+mn-lt"/>
                <a:cs typeface="+mn-cs"/>
              </a:rPr>
              <a:t>Melihat tahapan dan menentukan perkembangan kerberhasilan desa dan kelurahan dalam </a:t>
            </a:r>
            <a:r>
              <a:rPr lang="id-ID" sz="2400" b="1" i="1" u="sng" dirty="0">
                <a:solidFill>
                  <a:srgbClr val="C00000"/>
                </a:solidFill>
                <a:latin typeface="+mn-lt"/>
                <a:cs typeface="+mn-cs"/>
              </a:rPr>
              <a:t>kurun waktu januari s.d desember</a:t>
            </a:r>
            <a:endParaRPr lang="id-ID" sz="2000" b="1" i="1" u="sng" dirty="0">
              <a:solidFill>
                <a:srgbClr val="C0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1834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106" y="-27383"/>
            <a:ext cx="10065941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720" y="1196769"/>
            <a:ext cx="9906000" cy="5873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Berlin Sans FB" pitchFamily="34" charset="0"/>
              </a:rPr>
              <a:t>ASPEK EVALUASI BIDANG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165100" y="1988840"/>
            <a:ext cx="5411969" cy="44418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dirty="0" smtClean="0">
                <a:solidFill>
                  <a:srgbClr val="C00000"/>
                </a:solidFill>
                <a:latin typeface="Berlin Sans FB" pitchFamily="34" charset="0"/>
              </a:rPr>
              <a:t>Bidang Pem</a:t>
            </a:r>
            <a:r>
              <a:rPr lang="en-US" dirty="0" err="1" smtClean="0">
                <a:solidFill>
                  <a:srgbClr val="C00000"/>
                </a:solidFill>
                <a:latin typeface="Berlin Sans FB" pitchFamily="34" charset="0"/>
              </a:rPr>
              <a:t>erintahan</a:t>
            </a:r>
            <a:r>
              <a:rPr lang="id-ID" dirty="0" smtClean="0">
                <a:solidFill>
                  <a:srgbClr val="C00000"/>
                </a:solidFill>
                <a:latin typeface="Berlin Sans FB" pitchFamily="34" charset="0"/>
              </a:rPr>
              <a:t> </a:t>
            </a:r>
            <a:r>
              <a:rPr lang="id-ID" dirty="0" smtClean="0">
                <a:latin typeface="Berlin Sans FB" pitchFamily="34" charset="0"/>
              </a:rPr>
              <a:t>meliputi:</a:t>
            </a:r>
          </a:p>
          <a:p>
            <a:pPr marL="342900" indent="3175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tabLst>
                <a:tab pos="520700" algn="l"/>
              </a:tabLst>
              <a:defRPr/>
            </a:pPr>
            <a:r>
              <a:rPr lang="id-ID" dirty="0" smtClean="0">
                <a:latin typeface="Berlin Sans FB" pitchFamily="34" charset="0"/>
              </a:rPr>
              <a:t> Pemerintahan;</a:t>
            </a:r>
          </a:p>
          <a:p>
            <a:pPr marL="342900" indent="3175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tabLst>
                <a:tab pos="520700" algn="l"/>
              </a:tabLst>
              <a:defRPr/>
            </a:pPr>
            <a:r>
              <a:rPr lang="id-ID" dirty="0" smtClean="0">
                <a:latin typeface="Berlin Sans FB" pitchFamily="34" charset="0"/>
              </a:rPr>
              <a:t> Kinerja;</a:t>
            </a:r>
          </a:p>
          <a:p>
            <a:pPr marL="342900" indent="3175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tabLst>
                <a:tab pos="520700" algn="l"/>
              </a:tabLst>
              <a:defRPr/>
            </a:pPr>
            <a:r>
              <a:rPr lang="id-ID" dirty="0" smtClean="0">
                <a:latin typeface="Berlin Sans FB" pitchFamily="34" charset="0"/>
              </a:rPr>
              <a:t> Inisiatif dalam pemberdayaan masyarakat;</a:t>
            </a:r>
          </a:p>
          <a:p>
            <a:pPr marL="342900" indent="3175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tabLst>
                <a:tab pos="520700" algn="l"/>
              </a:tabLst>
              <a:defRPr/>
            </a:pPr>
            <a:r>
              <a:rPr lang="id-ID" dirty="0" smtClean="0">
                <a:latin typeface="Berlin Sans FB" pitchFamily="34" charset="0"/>
              </a:rPr>
              <a:t> Desa &amp; Kel. berbasis Teknologi Informasi </a:t>
            </a:r>
          </a:p>
          <a:p>
            <a:pPr marL="520700" indent="47625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 smtClean="0">
                <a:latin typeface="Berlin Sans FB" pitchFamily="34" charset="0"/>
              </a:rPr>
              <a:t>(E-Gov);</a:t>
            </a:r>
          </a:p>
          <a:p>
            <a:pPr marL="520700" indent="-174625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 smtClean="0">
                <a:latin typeface="Berlin Sans FB" pitchFamily="34" charset="0"/>
              </a:rPr>
              <a:t>e.	 Pelestarian adat &amp; budaya.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tabLst>
                <a:tab pos="346075" algn="l"/>
                <a:tab pos="520700" algn="l"/>
              </a:tabLst>
              <a:defRPr/>
            </a:pPr>
            <a:r>
              <a:rPr lang="id-ID" dirty="0" smtClean="0">
                <a:solidFill>
                  <a:srgbClr val="C00000"/>
                </a:solidFill>
                <a:latin typeface="Berlin Sans FB" pitchFamily="34" charset="0"/>
              </a:rPr>
              <a:t>2. </a:t>
            </a:r>
            <a:r>
              <a:rPr lang="id-ID" dirty="0" smtClean="0">
                <a:latin typeface="Berlin Sans FB" pitchFamily="34" charset="0"/>
              </a:rPr>
              <a:t>	</a:t>
            </a:r>
            <a:r>
              <a:rPr lang="en-US" dirty="0" err="1" smtClean="0">
                <a:solidFill>
                  <a:srgbClr val="C00000"/>
                </a:solidFill>
                <a:latin typeface="Berlin Sans FB" pitchFamily="34" charset="0"/>
              </a:rPr>
              <a:t>Bidang</a:t>
            </a:r>
            <a:r>
              <a:rPr lang="en-US" dirty="0" smtClean="0">
                <a:solidFill>
                  <a:srgbClr val="C00000"/>
                </a:solidFill>
                <a:latin typeface="Berlin Sans FB" pitchFamily="34" charset="0"/>
              </a:rPr>
              <a:t> </a:t>
            </a:r>
            <a:r>
              <a:rPr lang="id-ID" dirty="0" smtClean="0">
                <a:solidFill>
                  <a:srgbClr val="C00000"/>
                </a:solidFill>
                <a:latin typeface="Berlin Sans FB" pitchFamily="34" charset="0"/>
              </a:rPr>
              <a:t>Kewilayahan </a:t>
            </a:r>
            <a:r>
              <a:rPr lang="id-ID" dirty="0" smtClean="0">
                <a:latin typeface="Berlin Sans FB" pitchFamily="34" charset="0"/>
              </a:rPr>
              <a:t>meliputi:</a:t>
            </a:r>
          </a:p>
          <a:p>
            <a:pPr marL="6858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tabLst>
                <a:tab pos="520700" algn="l"/>
              </a:tabLst>
              <a:defRPr/>
            </a:pPr>
            <a:r>
              <a:rPr lang="id-ID" dirty="0" smtClean="0">
                <a:latin typeface="Berlin Sans FB" pitchFamily="34" charset="0"/>
              </a:rPr>
              <a:t>Identitas;</a:t>
            </a:r>
          </a:p>
          <a:p>
            <a:pPr marL="6858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tabLst>
                <a:tab pos="520700" algn="l"/>
              </a:tabLst>
              <a:defRPr/>
            </a:pPr>
            <a:r>
              <a:rPr lang="id-ID" dirty="0" smtClean="0">
                <a:latin typeface="Berlin Sans FB" pitchFamily="34" charset="0"/>
              </a:rPr>
              <a:t>Batas;</a:t>
            </a:r>
          </a:p>
          <a:p>
            <a:pPr marL="6858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tabLst>
                <a:tab pos="520700" algn="l"/>
              </a:tabLst>
              <a:defRPr/>
            </a:pPr>
            <a:r>
              <a:rPr lang="id-ID" dirty="0" smtClean="0">
                <a:latin typeface="Berlin Sans FB" pitchFamily="34" charset="0"/>
              </a:rPr>
              <a:t>Inovasi;</a:t>
            </a:r>
          </a:p>
          <a:p>
            <a:pPr marL="6858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tabLst>
                <a:tab pos="520700" algn="l"/>
              </a:tabLst>
              <a:defRPr/>
            </a:pPr>
            <a:r>
              <a:rPr lang="id-ID" dirty="0" smtClean="0">
                <a:latin typeface="Berlin Sans FB" pitchFamily="34" charset="0"/>
              </a:rPr>
              <a:t>Tanggap dan siaga bencana; dan </a:t>
            </a:r>
          </a:p>
          <a:p>
            <a:pPr marL="6858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tabLst>
                <a:tab pos="520700" algn="l"/>
              </a:tabLst>
              <a:defRPr/>
            </a:pPr>
            <a:r>
              <a:rPr lang="id-ID" dirty="0" smtClean="0">
                <a:latin typeface="Berlin Sans FB" pitchFamily="34" charset="0"/>
              </a:rPr>
              <a:t>Pengaturan investasi.</a:t>
            </a:r>
            <a:endParaRPr lang="id-ID" dirty="0">
              <a:latin typeface="Berlin Sans FB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3089" y="1988840"/>
            <a:ext cx="4007813" cy="44418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tabLst>
                <a:tab pos="236538" algn="l"/>
              </a:tabLst>
              <a:defRPr/>
            </a:pPr>
            <a:r>
              <a:rPr lang="id-ID" b="1" dirty="0" smtClean="0">
                <a:solidFill>
                  <a:srgbClr val="C00000"/>
                </a:solidFill>
              </a:rPr>
              <a:t>3.</a:t>
            </a:r>
            <a:r>
              <a:rPr lang="id-ID" dirty="0" smtClean="0"/>
              <a:t>	</a:t>
            </a:r>
            <a:r>
              <a:rPr lang="id-ID" dirty="0" smtClean="0">
                <a:solidFill>
                  <a:srgbClr val="C00000"/>
                </a:solidFill>
                <a:latin typeface="Berlin Sans FB" pitchFamily="34" charset="0"/>
              </a:rPr>
              <a:t>Bidang</a:t>
            </a:r>
            <a:r>
              <a:rPr lang="id-ID" dirty="0" smtClean="0">
                <a:solidFill>
                  <a:srgbClr val="C00000"/>
                </a:solidFill>
              </a:rPr>
              <a:t> </a:t>
            </a:r>
            <a:r>
              <a:rPr lang="id-ID" dirty="0" smtClean="0">
                <a:solidFill>
                  <a:srgbClr val="C00000"/>
                </a:solidFill>
                <a:latin typeface="Berlin Sans FB" pitchFamily="34" charset="0"/>
              </a:rPr>
              <a:t>Kemasyarakatan</a:t>
            </a:r>
            <a:endParaRPr lang="id-ID" dirty="0" smtClean="0">
              <a:latin typeface="Berlin Sans FB" pitchFamily="34" charset="0"/>
            </a:endParaRPr>
          </a:p>
          <a:p>
            <a:pPr marL="520700" indent="-284163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id-ID" dirty="0" smtClean="0">
                <a:latin typeface="Berlin Sans FB" pitchFamily="34" charset="0"/>
              </a:rPr>
              <a:t>Partisipasi masyarakat;</a:t>
            </a:r>
          </a:p>
          <a:p>
            <a:pPr marL="520700" indent="-284163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id-ID" dirty="0" smtClean="0">
                <a:latin typeface="Berlin Sans FB" pitchFamily="34" charset="0"/>
              </a:rPr>
              <a:t>Lembaga kemasyarakatan;</a:t>
            </a:r>
          </a:p>
          <a:p>
            <a:pPr marL="520700" indent="-284163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id-ID" dirty="0" smtClean="0">
                <a:latin typeface="Berlin Sans FB" pitchFamily="34" charset="0"/>
              </a:rPr>
              <a:t>PKK;</a:t>
            </a:r>
          </a:p>
          <a:p>
            <a:pPr marL="520700" indent="-284163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id-ID" dirty="0" smtClean="0">
                <a:latin typeface="Berlin Sans FB" pitchFamily="34" charset="0"/>
              </a:rPr>
              <a:t>Kamtib;</a:t>
            </a:r>
          </a:p>
          <a:p>
            <a:pPr marL="520700" indent="-284163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id-ID" dirty="0" smtClean="0">
                <a:latin typeface="Berlin Sans FB" pitchFamily="34" charset="0"/>
              </a:rPr>
              <a:t>Pendidikan;</a:t>
            </a:r>
          </a:p>
          <a:p>
            <a:pPr marL="520700" indent="-284163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id-ID" dirty="0" smtClean="0">
                <a:latin typeface="Berlin Sans FB" pitchFamily="34" charset="0"/>
              </a:rPr>
              <a:t>Kesehatan;</a:t>
            </a:r>
          </a:p>
          <a:p>
            <a:pPr marL="520700" indent="-284163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id-ID" dirty="0" smtClean="0">
                <a:latin typeface="Berlin Sans FB" pitchFamily="34" charset="0"/>
              </a:rPr>
              <a:t>Ekonomi;</a:t>
            </a:r>
          </a:p>
          <a:p>
            <a:pPr marL="520700" indent="-284163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id-ID" dirty="0" smtClean="0">
                <a:latin typeface="Berlin Sans FB" pitchFamily="34" charset="0"/>
              </a:rPr>
              <a:t>Penanggulangan kemiskinan; dan</a:t>
            </a:r>
          </a:p>
          <a:p>
            <a:pPr marL="520700" indent="-284163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id-ID" dirty="0" smtClean="0">
                <a:latin typeface="Berlin Sans FB" pitchFamily="34" charset="0"/>
              </a:rPr>
              <a:t>Peningkatan kapasitas masyarakat.</a:t>
            </a:r>
            <a:endParaRPr lang="id-ID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9562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4312" y="1857367"/>
          <a:ext cx="8915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1071546"/>
            <a:ext cx="9906000" cy="685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C00000"/>
                </a:solidFill>
                <a:latin typeface="Berlin Sans FB" pitchFamily="34" charset="0"/>
              </a:rPr>
              <a:t>PELAKSANAAN EVALUASI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-15479" y="92075"/>
            <a:ext cx="9921479" cy="1889124"/>
            <a:chOff x="-14288" y="96838"/>
            <a:chExt cx="9158288" cy="1889124"/>
          </a:xfrm>
          <a:effectLst>
            <a:outerShdw blurRad="50800" dist="38100" dir="2700000" algn="tl" rotWithShape="0">
              <a:srgbClr val="FF0000">
                <a:alpha val="40000"/>
              </a:srgbClr>
            </a:outerShdw>
          </a:effectLst>
        </p:grpSpPr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-14288" y="96838"/>
              <a:ext cx="9158288" cy="1889124"/>
              <a:chOff x="-14256" y="200002"/>
              <a:chExt cx="9158256" cy="1889463"/>
            </a:xfrm>
          </p:grpSpPr>
          <p:grpSp>
            <p:nvGrpSpPr>
              <p:cNvPr id="6" name="Group 22"/>
              <p:cNvGrpSpPr>
                <a:grpSpLocks/>
              </p:cNvGrpSpPr>
              <p:nvPr/>
            </p:nvGrpSpPr>
            <p:grpSpPr bwMode="auto">
              <a:xfrm>
                <a:off x="-14256" y="285728"/>
                <a:ext cx="9158256" cy="831568"/>
                <a:chOff x="-14256" y="285728"/>
                <a:chExt cx="9158256" cy="831568"/>
              </a:xfrm>
            </p:grpSpPr>
            <p:grpSp>
              <p:nvGrpSpPr>
                <p:cNvPr id="7" name="Group 15"/>
                <p:cNvGrpSpPr>
                  <a:grpSpLocks/>
                </p:cNvGrpSpPr>
                <p:nvPr/>
              </p:nvGrpSpPr>
              <p:grpSpPr bwMode="auto">
                <a:xfrm>
                  <a:off x="-14256" y="500090"/>
                  <a:ext cx="9158256" cy="376306"/>
                  <a:chOff x="0" y="1828839"/>
                  <a:chExt cx="9144000" cy="304855"/>
                </a:xfrm>
              </p:grpSpPr>
              <p:sp>
                <p:nvSpPr>
                  <p:cNvPr id="13" name="Rectangle 12"/>
                  <p:cNvSpPr/>
                  <p:nvPr/>
                </p:nvSpPr>
                <p:spPr>
                  <a:xfrm>
                    <a:off x="0" y="1828839"/>
                    <a:ext cx="9144000" cy="153070"/>
                  </a:xfrm>
                  <a:prstGeom prst="rect">
                    <a:avLst/>
                  </a:prstGeom>
                  <a:solidFill>
                    <a:srgbClr val="FF0000"/>
                  </a:solidFill>
                  <a:ln/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th-TH"/>
                  </a:p>
                </p:txBody>
              </p:sp>
              <p:sp>
                <p:nvSpPr>
                  <p:cNvPr id="14" name="Rectangle 13"/>
                  <p:cNvSpPr/>
                  <p:nvPr/>
                </p:nvSpPr>
                <p:spPr>
                  <a:xfrm>
                    <a:off x="0" y="1981910"/>
                    <a:ext cx="9144000" cy="151784"/>
                  </a:xfrm>
                  <a:prstGeom prst="rect">
                    <a:avLst/>
                  </a:prstGeom>
                  <a:solidFill>
                    <a:schemeClr val="bg1"/>
                  </a:solidFill>
                  <a:ln/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th-TH"/>
                  </a:p>
                </p:txBody>
              </p:sp>
            </p:grpSp>
            <p:pic>
              <p:nvPicPr>
                <p:cNvPr id="12" name="Picture 1" descr="logo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7786710" y="285728"/>
                  <a:ext cx="742563" cy="8315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reflection blurRad="6350" stA="52000" endA="300" endPos="35000" dir="5400000" sy="-100000" algn="bl" rotWithShape="0"/>
                </a:effectLst>
              </p:spPr>
            </p:pic>
          </p:grpSp>
          <p:pic>
            <p:nvPicPr>
              <p:cNvPr id="10" name="Picture 12" descr="garuda gud.png"/>
              <p:cNvPicPr>
                <a:picLocks noChangeAspect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00034" y="200002"/>
                <a:ext cx="857256" cy="1889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8" name="Rectangle 2"/>
            <p:cNvSpPr txBox="1">
              <a:spLocks noChangeArrowheads="1"/>
            </p:cNvSpPr>
            <p:nvPr/>
          </p:nvSpPr>
          <p:spPr bwMode="auto">
            <a:xfrm>
              <a:off x="2214563" y="539750"/>
              <a:ext cx="464343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838075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-15479" y="96839"/>
            <a:ext cx="9921479" cy="2108025"/>
            <a:chOff x="-14288" y="96838"/>
            <a:chExt cx="9158288" cy="1889125"/>
          </a:xfrm>
          <a:effectLst>
            <a:outerShdw blurRad="50800" dist="38100" dir="2700000" algn="tl" rotWithShape="0">
              <a:srgbClr val="FF0000">
                <a:alpha val="40000"/>
              </a:srgbClr>
            </a:outerShdw>
          </a:effectLst>
        </p:grpSpPr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-14288" y="96838"/>
              <a:ext cx="9158288" cy="1889124"/>
              <a:chOff x="-14256" y="200002"/>
              <a:chExt cx="9158256" cy="1889463"/>
            </a:xfrm>
          </p:grpSpPr>
          <p:grpSp>
            <p:nvGrpSpPr>
              <p:cNvPr id="4" name="Group 22"/>
              <p:cNvGrpSpPr>
                <a:grpSpLocks/>
              </p:cNvGrpSpPr>
              <p:nvPr/>
            </p:nvGrpSpPr>
            <p:grpSpPr bwMode="auto">
              <a:xfrm>
                <a:off x="-14256" y="285728"/>
                <a:ext cx="9158256" cy="831568"/>
                <a:chOff x="-14256" y="285728"/>
                <a:chExt cx="9158256" cy="831568"/>
              </a:xfrm>
            </p:grpSpPr>
            <p:grpSp>
              <p:nvGrpSpPr>
                <p:cNvPr id="5" name="Group 15"/>
                <p:cNvGrpSpPr>
                  <a:grpSpLocks/>
                </p:cNvGrpSpPr>
                <p:nvPr/>
              </p:nvGrpSpPr>
              <p:grpSpPr bwMode="auto">
                <a:xfrm>
                  <a:off x="-14256" y="500090"/>
                  <a:ext cx="9158256" cy="376306"/>
                  <a:chOff x="0" y="1828839"/>
                  <a:chExt cx="9144000" cy="304855"/>
                </a:xfrm>
              </p:grpSpPr>
              <p:sp>
                <p:nvSpPr>
                  <p:cNvPr id="11" name="Rectangle 10"/>
                  <p:cNvSpPr/>
                  <p:nvPr/>
                </p:nvSpPr>
                <p:spPr>
                  <a:xfrm>
                    <a:off x="0" y="1828839"/>
                    <a:ext cx="9144000" cy="153070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rgbClr val="9BBB59">
                        <a:shade val="95000"/>
                        <a:satMod val="105000"/>
                      </a:srgbClr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th-TH" kern="0">
                      <a:solidFill>
                        <a:sysClr val="window" lastClr="FFFFFF"/>
                      </a:solidFill>
                      <a:latin typeface="Calibri"/>
                      <a:cs typeface="Cordia New"/>
                    </a:endParaRPr>
                  </a:p>
                </p:txBody>
              </p:sp>
              <p:sp>
                <p:nvSpPr>
                  <p:cNvPr id="12" name="Rectangle 11"/>
                  <p:cNvSpPr/>
                  <p:nvPr/>
                </p:nvSpPr>
                <p:spPr>
                  <a:xfrm>
                    <a:off x="0" y="1981910"/>
                    <a:ext cx="9144000" cy="151784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9525" cap="flat" cmpd="sng" algn="ctr">
                    <a:solidFill>
                      <a:srgbClr val="9BBB59">
                        <a:shade val="95000"/>
                        <a:satMod val="105000"/>
                      </a:srgbClr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th-TH" kern="0">
                      <a:solidFill>
                        <a:sysClr val="window" lastClr="FFFFFF"/>
                      </a:solidFill>
                      <a:latin typeface="Calibri"/>
                      <a:cs typeface="Cordia New"/>
                    </a:endParaRPr>
                  </a:p>
                </p:txBody>
              </p:sp>
            </p:grpSp>
            <p:pic>
              <p:nvPicPr>
                <p:cNvPr id="10" name="Picture 1" descr="logo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86710" y="285728"/>
                  <a:ext cx="742563" cy="8315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reflection blurRad="6350" stA="52000" endA="300" endPos="35000" dir="5400000" sy="-100000" algn="bl" rotWithShape="0"/>
                </a:effectLst>
              </p:spPr>
            </p:pic>
          </p:grpSp>
          <p:pic>
            <p:nvPicPr>
              <p:cNvPr id="8" name="Picture 12" descr="garuda gud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00034" y="200002"/>
                <a:ext cx="857256" cy="1889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2214563" y="539750"/>
              <a:ext cx="464343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kern="0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kern="0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0" y="1447800"/>
            <a:ext cx="9906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Berlin Sans FB" pitchFamily="34" charset="0"/>
              </a:rPr>
              <a:t>INSTRUMEN EVALUASI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6071" y="2348881"/>
            <a:ext cx="8506090" cy="35185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 smtClean="0">
              <a:latin typeface="+mj-lt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2400" dirty="0" smtClean="0">
              <a:latin typeface="+mj-lt"/>
            </a:endParaRPr>
          </a:p>
          <a:p>
            <a:pPr marL="630238" lvl="1" indent="-284163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tabLst>
                <a:tab pos="630238" algn="l"/>
              </a:tabLst>
              <a:defRPr/>
            </a:pPr>
            <a:r>
              <a:rPr lang="id-ID" sz="2400" b="1" dirty="0" smtClean="0">
                <a:solidFill>
                  <a:srgbClr val="C00000"/>
                </a:solidFill>
                <a:latin typeface="+mj-lt"/>
              </a:rPr>
              <a:t>Instrumen pemantauan</a:t>
            </a:r>
            <a:r>
              <a:rPr lang="en-US" sz="24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(</a:t>
            </a:r>
            <a:r>
              <a:rPr lang="en-US" sz="2400" dirty="0" err="1" smtClean="0">
                <a:latin typeface="+mj-lt"/>
              </a:rPr>
              <a:t>Lampiran</a:t>
            </a:r>
            <a:r>
              <a:rPr lang="en-US" sz="2400" dirty="0" smtClean="0">
                <a:latin typeface="+mj-lt"/>
              </a:rPr>
              <a:t> I)</a:t>
            </a:r>
            <a:r>
              <a:rPr lang="id-ID" sz="2400" dirty="0" smtClean="0">
                <a:latin typeface="+mj-lt"/>
              </a:rPr>
              <a:t>;</a:t>
            </a:r>
            <a:endParaRPr lang="en-US" sz="2400" dirty="0" smtClean="0">
              <a:latin typeface="+mj-lt"/>
            </a:endParaRPr>
          </a:p>
          <a:p>
            <a:pPr marL="630238" lvl="1" indent="-284163" algn="just" fontAlgn="auto">
              <a:spcBef>
                <a:spcPts val="0"/>
              </a:spcBef>
              <a:spcAft>
                <a:spcPts val="0"/>
              </a:spcAft>
              <a:tabLst>
                <a:tab pos="630238" algn="l"/>
              </a:tabLst>
              <a:defRPr/>
            </a:pPr>
            <a:r>
              <a:rPr lang="en-US" sz="2400" dirty="0" smtClean="0">
                <a:latin typeface="+mj-lt"/>
              </a:rPr>
              <a:t>	</a:t>
            </a:r>
            <a:r>
              <a:rPr lang="id-ID" sz="2400" dirty="0" smtClean="0">
                <a:latin typeface="+mj-lt"/>
              </a:rPr>
              <a:t>digunakan oleh Kemendagri, Provinsi dan Kab/Kota</a:t>
            </a:r>
            <a:endParaRPr lang="en-US" sz="2400" dirty="0" smtClean="0">
              <a:latin typeface="+mj-lt"/>
            </a:endParaRPr>
          </a:p>
          <a:p>
            <a:pPr marL="630238" lvl="1" indent="-284163" algn="just" fontAlgn="auto">
              <a:spcBef>
                <a:spcPts val="0"/>
              </a:spcBef>
              <a:spcAft>
                <a:spcPts val="0"/>
              </a:spcAft>
              <a:tabLst>
                <a:tab pos="630238" algn="l"/>
              </a:tabLst>
              <a:defRPr/>
            </a:pPr>
            <a:endParaRPr lang="en-US" sz="2400" dirty="0" smtClean="0">
              <a:latin typeface="+mj-lt"/>
            </a:endParaRPr>
          </a:p>
          <a:p>
            <a:pPr marL="630238" lvl="1" indent="-284163" algn="just" fontAlgn="auto">
              <a:spcBef>
                <a:spcPts val="0"/>
              </a:spcBef>
              <a:spcAft>
                <a:spcPts val="0"/>
              </a:spcAft>
              <a:tabLst>
                <a:tab pos="630238" algn="l"/>
              </a:tabLst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+mj-lt"/>
              </a:rPr>
              <a:t>b.</a:t>
            </a:r>
            <a:r>
              <a:rPr lang="id-ID" sz="2400" b="1" dirty="0" smtClean="0">
                <a:solidFill>
                  <a:srgbClr val="C00000"/>
                </a:solidFill>
                <a:latin typeface="+mj-lt"/>
              </a:rPr>
              <a:t>Instrumen pengungkap data &amp; nilai perkembangan Desa dan Kelurahan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(</a:t>
            </a:r>
            <a:r>
              <a:rPr lang="en-US" sz="2400" dirty="0" err="1" smtClean="0">
                <a:latin typeface="+mj-lt"/>
              </a:rPr>
              <a:t>Lampiran</a:t>
            </a:r>
            <a:r>
              <a:rPr lang="en-US" sz="2400" dirty="0" smtClean="0">
                <a:latin typeface="+mj-lt"/>
              </a:rPr>
              <a:t> II)</a:t>
            </a:r>
          </a:p>
          <a:p>
            <a:pPr marL="630238" lvl="1" indent="-284163" algn="just" fontAlgn="auto">
              <a:spcBef>
                <a:spcPts val="0"/>
              </a:spcBef>
              <a:spcAft>
                <a:spcPts val="0"/>
              </a:spcAft>
              <a:tabLst>
                <a:tab pos="630238" algn="l"/>
              </a:tabLst>
              <a:defRPr/>
            </a:pPr>
            <a:r>
              <a:rPr lang="en-US" sz="2400" dirty="0" smtClean="0">
                <a:latin typeface="+mj-lt"/>
              </a:rPr>
              <a:t>	</a:t>
            </a:r>
            <a:r>
              <a:rPr lang="id-ID" sz="2400" dirty="0" smtClean="0">
                <a:latin typeface="+mj-lt"/>
              </a:rPr>
              <a:t>digunakan oleh Kemendagri, Prov, Kab/Kota, Kecamatan serta Desa dan Kelurahan.</a:t>
            </a:r>
            <a:endParaRPr lang="en-US" sz="2400" dirty="0" smtClean="0">
              <a:latin typeface="+mj-lt"/>
            </a:endParaRPr>
          </a:p>
          <a:p>
            <a:pPr marL="630238" lvl="1" indent="-284163" algn="just" fontAlgn="auto">
              <a:spcBef>
                <a:spcPts val="0"/>
              </a:spcBef>
              <a:spcAft>
                <a:spcPts val="0"/>
              </a:spcAft>
              <a:tabLst>
                <a:tab pos="630238" algn="l"/>
              </a:tabLst>
              <a:defRPr/>
            </a:pPr>
            <a:endParaRPr lang="en-US" sz="2400" dirty="0" smtClean="0">
              <a:latin typeface="+mj-lt"/>
            </a:endParaRPr>
          </a:p>
          <a:p>
            <a:pPr marL="630238" lvl="1" indent="-284163" algn="just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tabLst>
                <a:tab pos="630238" algn="l"/>
              </a:tabLst>
              <a:defRPr/>
            </a:pPr>
            <a:endParaRPr lang="id-ID" sz="2400" dirty="0" smtClean="0">
              <a:latin typeface="+mj-lt"/>
            </a:endParaRPr>
          </a:p>
          <a:p>
            <a:pPr marL="346075" indent="-346075" algn="just" fontAlgn="auto">
              <a:spcBef>
                <a:spcPts val="0"/>
              </a:spcBef>
              <a:spcAft>
                <a:spcPts val="0"/>
              </a:spcAft>
              <a:tabLst>
                <a:tab pos="346075" algn="l"/>
              </a:tabLst>
              <a:defRPr/>
            </a:pPr>
            <a:endParaRPr lang="id-ID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56926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-15479" y="92075"/>
            <a:ext cx="9921479" cy="1889125"/>
            <a:chOff x="-14288" y="96838"/>
            <a:chExt cx="9158288" cy="1889125"/>
          </a:xfrm>
          <a:effectLst>
            <a:outerShdw blurRad="50800" dist="38100" dir="2700000" algn="tl" rotWithShape="0">
              <a:srgbClr val="FF0000">
                <a:alpha val="40000"/>
              </a:srgbClr>
            </a:outerShdw>
          </a:effectLst>
        </p:grpSpPr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-14288" y="96838"/>
              <a:ext cx="9158288" cy="1889124"/>
              <a:chOff x="-14256" y="200002"/>
              <a:chExt cx="9158256" cy="1889463"/>
            </a:xfrm>
          </p:grpSpPr>
          <p:grpSp>
            <p:nvGrpSpPr>
              <p:cNvPr id="4" name="Group 22"/>
              <p:cNvGrpSpPr>
                <a:grpSpLocks/>
              </p:cNvGrpSpPr>
              <p:nvPr/>
            </p:nvGrpSpPr>
            <p:grpSpPr bwMode="auto">
              <a:xfrm>
                <a:off x="-14256" y="285728"/>
                <a:ext cx="9158256" cy="831568"/>
                <a:chOff x="-14256" y="285728"/>
                <a:chExt cx="9158256" cy="831568"/>
              </a:xfrm>
            </p:grpSpPr>
            <p:grpSp>
              <p:nvGrpSpPr>
                <p:cNvPr id="5" name="Group 15"/>
                <p:cNvGrpSpPr>
                  <a:grpSpLocks/>
                </p:cNvGrpSpPr>
                <p:nvPr/>
              </p:nvGrpSpPr>
              <p:grpSpPr bwMode="auto">
                <a:xfrm>
                  <a:off x="-14256" y="500090"/>
                  <a:ext cx="9158256" cy="376306"/>
                  <a:chOff x="0" y="1828839"/>
                  <a:chExt cx="9144000" cy="304855"/>
                </a:xfrm>
              </p:grpSpPr>
              <p:sp>
                <p:nvSpPr>
                  <p:cNvPr id="11" name="Rectangle 10"/>
                  <p:cNvSpPr/>
                  <p:nvPr/>
                </p:nvSpPr>
                <p:spPr>
                  <a:xfrm>
                    <a:off x="0" y="1828839"/>
                    <a:ext cx="9144000" cy="153070"/>
                  </a:xfrm>
                  <a:prstGeom prst="rect">
                    <a:avLst/>
                  </a:prstGeom>
                  <a:solidFill>
                    <a:srgbClr val="FF0000"/>
                  </a:solidFill>
                  <a:ln/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th-TH"/>
                  </a:p>
                </p:txBody>
              </p:sp>
              <p:sp>
                <p:nvSpPr>
                  <p:cNvPr id="12" name="Rectangle 11"/>
                  <p:cNvSpPr/>
                  <p:nvPr/>
                </p:nvSpPr>
                <p:spPr>
                  <a:xfrm>
                    <a:off x="0" y="1981910"/>
                    <a:ext cx="9144000" cy="151784"/>
                  </a:xfrm>
                  <a:prstGeom prst="rect">
                    <a:avLst/>
                  </a:prstGeom>
                  <a:solidFill>
                    <a:schemeClr val="bg1"/>
                  </a:solidFill>
                  <a:ln/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th-TH"/>
                  </a:p>
                </p:txBody>
              </p:sp>
            </p:grpSp>
            <p:pic>
              <p:nvPicPr>
                <p:cNvPr id="10" name="Picture 1" descr="logo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86710" y="285728"/>
                  <a:ext cx="742563" cy="8315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reflection blurRad="6350" stA="52000" endA="300" endPos="35000" dir="5400000" sy="-100000" algn="bl" rotWithShape="0"/>
                </a:effectLst>
              </p:spPr>
            </p:pic>
          </p:grpSp>
          <p:pic>
            <p:nvPicPr>
              <p:cNvPr id="8" name="Picture 12" descr="garuda gud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00034" y="200002"/>
                <a:ext cx="857256" cy="1889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2214563" y="539750"/>
              <a:ext cx="464343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6387" name="TextBox 13"/>
          <p:cNvSpPr txBox="1">
            <a:spLocks noChangeArrowheads="1"/>
          </p:cNvSpPr>
          <p:nvPr/>
        </p:nvSpPr>
        <p:spPr bwMode="auto">
          <a:xfrm>
            <a:off x="309563" y="928691"/>
            <a:ext cx="9364266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sz="2800" b="1" dirty="0">
                <a:latin typeface="Calibri" pitchFamily="34" charset="0"/>
              </a:rPr>
              <a:t>HASIL EVALUASI PERKEMBANGAN </a:t>
            </a:r>
          </a:p>
          <a:p>
            <a:pPr algn="ctr"/>
            <a:r>
              <a:rPr lang="id-ID" sz="2800" b="1" dirty="0">
                <a:latin typeface="Calibri" pitchFamily="34" charset="0"/>
              </a:rPr>
              <a:t>DESA DAN KELURAHAN</a:t>
            </a:r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xmlns="" val="1300164188"/>
              </p:ext>
            </p:extLst>
          </p:nvPr>
        </p:nvGraphicFramePr>
        <p:xfrm>
          <a:off x="412750" y="2455866"/>
          <a:ext cx="8667750" cy="3563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389" name="TextBox 17"/>
          <p:cNvSpPr txBox="1">
            <a:spLocks noChangeArrowheads="1"/>
          </p:cNvSpPr>
          <p:nvPr/>
        </p:nvSpPr>
        <p:spPr bwMode="auto">
          <a:xfrm>
            <a:off x="3415506" y="3648087"/>
            <a:ext cx="2863454" cy="369888"/>
          </a:xfrm>
          <a:prstGeom prst="rect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b="1" dirty="0">
                <a:latin typeface="Calibri" pitchFamily="34" charset="0"/>
              </a:rPr>
              <a:t>KURANG BERKEMBANG</a:t>
            </a:r>
          </a:p>
        </p:txBody>
      </p:sp>
      <p:sp>
        <p:nvSpPr>
          <p:cNvPr id="16390" name="TextBox 18"/>
          <p:cNvSpPr txBox="1">
            <a:spLocks noChangeArrowheads="1"/>
          </p:cNvSpPr>
          <p:nvPr/>
        </p:nvSpPr>
        <p:spPr bwMode="auto">
          <a:xfrm>
            <a:off x="3420666" y="4576792"/>
            <a:ext cx="2863453" cy="369887"/>
          </a:xfrm>
          <a:prstGeom prst="rect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b="1" dirty="0">
                <a:latin typeface="Calibri" pitchFamily="34" charset="0"/>
              </a:rPr>
              <a:t>BERKEMBANG</a:t>
            </a:r>
          </a:p>
        </p:txBody>
      </p:sp>
      <p:sp>
        <p:nvSpPr>
          <p:cNvPr id="16391" name="TextBox 19"/>
          <p:cNvSpPr txBox="1">
            <a:spLocks noChangeArrowheads="1"/>
          </p:cNvSpPr>
          <p:nvPr/>
        </p:nvSpPr>
        <p:spPr bwMode="auto">
          <a:xfrm>
            <a:off x="3415506" y="5505462"/>
            <a:ext cx="2863454" cy="369888"/>
          </a:xfrm>
          <a:prstGeom prst="rect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9525"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b="1" dirty="0">
                <a:latin typeface="Calibri" pitchFamily="34" charset="0"/>
              </a:rPr>
              <a:t>CEPAT BERKEMBANG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67100" y="2505104"/>
            <a:ext cx="2863454" cy="830263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dirty="0"/>
              <a:t>Kategori Tingkat Perkembangan</a:t>
            </a:r>
          </a:p>
        </p:txBody>
      </p:sp>
      <p:sp>
        <p:nvSpPr>
          <p:cNvPr id="28" name="Left Arrow 27"/>
          <p:cNvSpPr/>
          <p:nvPr/>
        </p:nvSpPr>
        <p:spPr>
          <a:xfrm>
            <a:off x="6294442" y="3729049"/>
            <a:ext cx="619129" cy="214314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29" name="Left Arrow 28"/>
          <p:cNvSpPr/>
          <p:nvPr/>
        </p:nvSpPr>
        <p:spPr>
          <a:xfrm>
            <a:off x="6294442" y="4657743"/>
            <a:ext cx="619129" cy="214314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0" name="Left Arrow 29"/>
          <p:cNvSpPr/>
          <p:nvPr/>
        </p:nvSpPr>
        <p:spPr>
          <a:xfrm>
            <a:off x="6294442" y="5586437"/>
            <a:ext cx="619129" cy="214314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27" name="Left Arrow 26"/>
          <p:cNvSpPr/>
          <p:nvPr/>
        </p:nvSpPr>
        <p:spPr>
          <a:xfrm rot="10800000">
            <a:off x="2786067" y="3724287"/>
            <a:ext cx="619129" cy="214314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1" name="Left Arrow 30"/>
          <p:cNvSpPr/>
          <p:nvPr/>
        </p:nvSpPr>
        <p:spPr>
          <a:xfrm rot="10800000">
            <a:off x="2786067" y="4652981"/>
            <a:ext cx="619129" cy="214314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2" name="Left Arrow 31"/>
          <p:cNvSpPr/>
          <p:nvPr/>
        </p:nvSpPr>
        <p:spPr>
          <a:xfrm rot="10800000">
            <a:off x="2786067" y="5581675"/>
            <a:ext cx="619129" cy="214314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4612740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515" y="1578496"/>
            <a:ext cx="8760618" cy="375550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00050" indent="-400050" algn="just">
              <a:buFontTx/>
              <a:buChar char="-"/>
            </a:pPr>
            <a:r>
              <a:rPr lang="id-ID" sz="2400" dirty="0"/>
              <a:t>Terhadap desa dan kelurahan yang kurang berkembang dilakukan pembinaan khusus melalui </a:t>
            </a:r>
            <a:r>
              <a:rPr lang="id-ID" sz="2400" dirty="0" smtClean="0"/>
              <a:t>program/kegiatan di masing-masing tingkat pemerintahan;</a:t>
            </a:r>
            <a:endParaRPr lang="id-ID" sz="2400" dirty="0"/>
          </a:p>
          <a:p>
            <a:pPr marL="400050" indent="-400050" algn="just">
              <a:buFontTx/>
              <a:buChar char="-"/>
            </a:pPr>
            <a:r>
              <a:rPr lang="id-ID" sz="2400" dirty="0"/>
              <a:t>Untuk desa yang berkembang dan cepat berkembang dapat diikutsertakan dalam lomba </a:t>
            </a:r>
            <a:r>
              <a:rPr lang="id-ID" sz="2400" dirty="0" smtClean="0"/>
              <a:t>desa/kelurahan;</a:t>
            </a:r>
          </a:p>
          <a:p>
            <a:pPr marL="400050" indent="-400050" algn="just">
              <a:buFontTx/>
              <a:buChar char="-"/>
            </a:pPr>
            <a:r>
              <a:rPr lang="en-US" sz="2400" dirty="0" smtClean="0"/>
              <a:t>H</a:t>
            </a:r>
            <a:r>
              <a:rPr lang="id-ID" sz="2400" dirty="0" smtClean="0"/>
              <a:t>asil analisis dan validasi penilaian perkembangan desa dan kelurahan secara nasional dijadikan sumber data perkembangan desa dan kelurahan secara nasional oleh Kementerian dalam Negeri dan K/L lainnya.</a:t>
            </a:r>
            <a:endParaRPr lang="id-ID" sz="2400" dirty="0"/>
          </a:p>
          <a:p>
            <a:pPr marL="0" indent="0" algn="just">
              <a:buNone/>
            </a:pPr>
            <a:endParaRPr lang="id-ID" sz="2000" dirty="0"/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-15479" y="92075"/>
            <a:ext cx="9921479" cy="1889125"/>
            <a:chOff x="-14288" y="96838"/>
            <a:chExt cx="9158288" cy="1889125"/>
          </a:xfrm>
          <a:effectLst>
            <a:outerShdw blurRad="50800" dist="38100" dir="2700000" algn="tl" rotWithShape="0">
              <a:srgbClr val="FF0000">
                <a:alpha val="40000"/>
              </a:srgbClr>
            </a:outerShdw>
          </a:effectLst>
        </p:grpSpPr>
        <p:grpSp>
          <p:nvGrpSpPr>
            <p:cNvPr id="4" name="Group 23"/>
            <p:cNvGrpSpPr>
              <a:grpSpLocks/>
            </p:cNvGrpSpPr>
            <p:nvPr/>
          </p:nvGrpSpPr>
          <p:grpSpPr bwMode="auto">
            <a:xfrm>
              <a:off x="-14288" y="96838"/>
              <a:ext cx="9158288" cy="1889124"/>
              <a:chOff x="-14256" y="200002"/>
              <a:chExt cx="9158256" cy="1889463"/>
            </a:xfrm>
          </p:grpSpPr>
          <p:grpSp>
            <p:nvGrpSpPr>
              <p:cNvPr id="5" name="Group 22"/>
              <p:cNvGrpSpPr>
                <a:grpSpLocks/>
              </p:cNvGrpSpPr>
              <p:nvPr/>
            </p:nvGrpSpPr>
            <p:grpSpPr bwMode="auto">
              <a:xfrm>
                <a:off x="-14256" y="285728"/>
                <a:ext cx="9158256" cy="831568"/>
                <a:chOff x="-14256" y="285728"/>
                <a:chExt cx="9158256" cy="831568"/>
              </a:xfrm>
            </p:grpSpPr>
            <p:grpSp>
              <p:nvGrpSpPr>
                <p:cNvPr id="7" name="Group 15"/>
                <p:cNvGrpSpPr>
                  <a:grpSpLocks/>
                </p:cNvGrpSpPr>
                <p:nvPr/>
              </p:nvGrpSpPr>
              <p:grpSpPr bwMode="auto">
                <a:xfrm>
                  <a:off x="-14256" y="500090"/>
                  <a:ext cx="9158256" cy="376306"/>
                  <a:chOff x="0" y="1828839"/>
                  <a:chExt cx="9144000" cy="304855"/>
                </a:xfrm>
              </p:grpSpPr>
              <p:sp>
                <p:nvSpPr>
                  <p:cNvPr id="11" name="Rectangle 10"/>
                  <p:cNvSpPr/>
                  <p:nvPr/>
                </p:nvSpPr>
                <p:spPr>
                  <a:xfrm>
                    <a:off x="0" y="1828839"/>
                    <a:ext cx="9144000" cy="153070"/>
                  </a:xfrm>
                  <a:prstGeom prst="rect">
                    <a:avLst/>
                  </a:prstGeom>
                  <a:solidFill>
                    <a:srgbClr val="FF0000"/>
                  </a:solidFill>
                  <a:ln/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th-TH"/>
                  </a:p>
                </p:txBody>
              </p:sp>
              <p:sp>
                <p:nvSpPr>
                  <p:cNvPr id="12" name="Rectangle 11"/>
                  <p:cNvSpPr/>
                  <p:nvPr/>
                </p:nvSpPr>
                <p:spPr>
                  <a:xfrm>
                    <a:off x="0" y="1981910"/>
                    <a:ext cx="9144000" cy="151784"/>
                  </a:xfrm>
                  <a:prstGeom prst="rect">
                    <a:avLst/>
                  </a:prstGeom>
                  <a:solidFill>
                    <a:schemeClr val="bg1"/>
                  </a:solidFill>
                  <a:ln/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th-TH"/>
                  </a:p>
                </p:txBody>
              </p:sp>
            </p:grpSp>
            <p:pic>
              <p:nvPicPr>
                <p:cNvPr id="10" name="Picture 1" descr="logo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86710" y="285728"/>
                  <a:ext cx="742563" cy="8315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reflection blurRad="6350" stA="52000" endA="300" endPos="35000" dir="5400000" sy="-100000" algn="bl" rotWithShape="0"/>
                </a:effectLst>
              </p:spPr>
            </p:pic>
          </p:grpSp>
          <p:pic>
            <p:nvPicPr>
              <p:cNvPr id="8" name="Picture 12" descr="garuda gud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00034" y="200002"/>
                <a:ext cx="857256" cy="1889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2214563" y="539750"/>
              <a:ext cx="464343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id-ID" sz="1550" dirty="0">
                  <a:solidFill>
                    <a:srgbClr val="000000"/>
                  </a:solidFill>
                  <a:latin typeface="Rockwell Extra Bold" pitchFamily="18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dirty="0">
                <a:solidFill>
                  <a:srgbClr val="000000"/>
                </a:solidFill>
                <a:latin typeface="Rockwell Extra Bold" pitchFamily="18" charset="0"/>
                <a:ea typeface="Verdana" pitchFamily="34" charset="0"/>
                <a:cs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21849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9541" y="1857364"/>
          <a:ext cx="9286936" cy="48189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2202"/>
                <a:gridCol w="1520944"/>
                <a:gridCol w="1000122"/>
                <a:gridCol w="1000132"/>
                <a:gridCol w="1214446"/>
                <a:gridCol w="1214446"/>
                <a:gridCol w="1357322"/>
                <a:gridCol w="1357322"/>
              </a:tblGrid>
              <a:tr h="536011"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No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Provinsi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Kab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Kota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Kec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Desa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Kel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Jumlah</a:t>
                      </a:r>
                    </a:p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Desa &amp;Kel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14173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1.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DKI</a:t>
                      </a:r>
                      <a:r>
                        <a:rPr lang="id-ID" sz="16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JAKARTA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44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-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267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267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514173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2.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JAWA</a:t>
                      </a:r>
                      <a:r>
                        <a:rPr lang="id-ID" sz="16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BARAT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18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627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5.312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645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5.957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536011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3.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JAWA</a:t>
                      </a:r>
                      <a:r>
                        <a:rPr lang="id-ID" sz="16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TENGAH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29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573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7.809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750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8.559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536011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4.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D.I.Y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78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392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46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438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514173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5.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JAWA</a:t>
                      </a:r>
                      <a:r>
                        <a:rPr lang="id-ID" sz="16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TMUR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29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666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7.724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777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8.501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536011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6.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BANTEN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155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1.238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313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1.551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514173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7.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BALI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57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636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80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716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514173">
                <a:tc grid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Jumlah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93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2.200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23.111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2.878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25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.</a:t>
                      </a:r>
                      <a:r>
                        <a:rPr lang="id-ID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989</a:t>
                      </a:r>
                      <a:endParaRPr lang="id-ID" sz="20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9095" y="928673"/>
            <a:ext cx="8745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 smtClean="0">
                <a:latin typeface="Calibri" pitchFamily="34" charset="0"/>
                <a:cs typeface="Calibri" pitchFamily="34" charset="0"/>
              </a:rPr>
              <a:t>J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u</a:t>
            </a:r>
            <a:r>
              <a:rPr lang="id-ID" sz="2400" b="1" dirty="0" smtClean="0">
                <a:latin typeface="Calibri" pitchFamily="34" charset="0"/>
                <a:cs typeface="Calibri" pitchFamily="34" charset="0"/>
              </a:rPr>
              <a:t>mlah Desa dan Kelurahan</a:t>
            </a:r>
          </a:p>
          <a:p>
            <a:pPr algn="ctr"/>
            <a:r>
              <a:rPr lang="id-ID" sz="2400" b="1" dirty="0" smtClean="0">
                <a:latin typeface="Calibri" pitchFamily="34" charset="0"/>
                <a:cs typeface="Calibri" pitchFamily="34" charset="0"/>
              </a:rPr>
              <a:t> Menurut Permendagri Nomor 137 tahun 2017</a:t>
            </a:r>
            <a:endParaRPr lang="id-ID" sz="24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4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95746" y="0"/>
            <a:ext cx="1643074" cy="1071546"/>
          </a:xfrm>
          <a:prstGeom prst="rect">
            <a:avLst/>
          </a:prstGeom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1142984"/>
          <a:ext cx="9906000" cy="571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89527" y="5000653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b="1" dirty="0" smtClean="0">
                <a:solidFill>
                  <a:srgbClr val="FF0000"/>
                </a:solidFill>
              </a:rPr>
              <a:t>267</a:t>
            </a:r>
            <a:endParaRPr lang="id-ID" sz="1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3875" y="2857513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b="1" dirty="0" smtClean="0">
                <a:solidFill>
                  <a:srgbClr val="FF0000"/>
                </a:solidFill>
              </a:rPr>
              <a:t>5.</a:t>
            </a:r>
            <a:r>
              <a:rPr lang="en-US" sz="1200" b="1" dirty="0" smtClean="0">
                <a:solidFill>
                  <a:srgbClr val="FF0000"/>
                </a:solidFill>
              </a:rPr>
              <a:t>312</a:t>
            </a:r>
            <a:endParaRPr lang="id-ID" sz="1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63439" y="4929215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645</a:t>
            </a:r>
            <a:endParaRPr lang="id-ID" sz="1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05186" y="2143133"/>
            <a:ext cx="5116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7809</a:t>
            </a:r>
            <a:endParaRPr lang="id-ID" sz="1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14741" y="5000653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750</a:t>
            </a:r>
            <a:endParaRPr lang="id-ID" sz="1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56480" y="5214967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392</a:t>
            </a:r>
            <a:endParaRPr lang="id-ID" sz="1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3436" y="5357843"/>
            <a:ext cx="348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46</a:t>
            </a:r>
            <a:endParaRPr lang="id-ID" sz="12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7792" y="2214571"/>
            <a:ext cx="5116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7724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7347" y="5143529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777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36486" y="5072091"/>
            <a:ext cx="5116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1238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23432" y="5429281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313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65170" y="5429281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63</a:t>
            </a:r>
            <a:r>
              <a:rPr lang="id-ID" sz="1200" b="1" dirty="0" smtClean="0">
                <a:solidFill>
                  <a:srgbClr val="FF0000"/>
                </a:solidFill>
              </a:rPr>
              <a:t>6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52126" y="5643595"/>
            <a:ext cx="348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80</a:t>
            </a:r>
            <a:endParaRPr lang="en-US" sz="1200" b="1" dirty="0">
              <a:solidFill>
                <a:srgbClr val="FF0000"/>
              </a:solidFill>
            </a:endParaRPr>
          </a:p>
        </p:txBody>
      </p:sp>
      <p:pic>
        <p:nvPicPr>
          <p:cNvPr id="20" name="Picture 19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38621" y="0"/>
            <a:ext cx="1571636" cy="1000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844" y="714356"/>
            <a:ext cx="8933260" cy="774720"/>
          </a:xfrm>
        </p:spPr>
        <p:txBody>
          <a:bodyPr numCol="1" anchor="ctr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2400" b="1" spc="0" dirty="0" smtClean="0">
                <a:ln w="50800"/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PROGRES INPUT DATA EVALUASI PERKEMBANGAN DESA </a:t>
            </a:r>
            <a:br>
              <a:rPr lang="id-ID" sz="2400" b="1" spc="0" dirty="0" smtClean="0">
                <a:ln w="50800"/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</a:br>
            <a:r>
              <a:rPr lang="id-ID" sz="2400" b="1" spc="0" dirty="0" smtClean="0">
                <a:ln w="50800"/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MENURUT PERMENDAGRI NO 81 TAHUN 2015</a:t>
            </a:r>
            <a:endParaRPr lang="id-ID" sz="2400" b="1" spc="0" dirty="0">
              <a:ln w="50800"/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67415325"/>
              </p:ext>
            </p:extLst>
          </p:nvPr>
        </p:nvGraphicFramePr>
        <p:xfrm>
          <a:off x="1" y="1495490"/>
          <a:ext cx="9927732" cy="51046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460"/>
                <a:gridCol w="853851"/>
                <a:gridCol w="816028"/>
                <a:gridCol w="785818"/>
                <a:gridCol w="928694"/>
                <a:gridCol w="785818"/>
                <a:gridCol w="857256"/>
                <a:gridCol w="928694"/>
                <a:gridCol w="739215"/>
                <a:gridCol w="874618"/>
                <a:gridCol w="1026640"/>
                <a:gridCol w="1026640"/>
              </a:tblGrid>
              <a:tr h="71082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000" b="1" dirty="0" smtClean="0">
                          <a:solidFill>
                            <a:schemeClr val="bg1"/>
                          </a:solidFill>
                        </a:rPr>
                        <a:t>Provinsi</a:t>
                      </a:r>
                      <a:endParaRPr lang="id-ID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000" b="1" dirty="0" smtClean="0">
                          <a:solidFill>
                            <a:schemeClr val="bg1"/>
                          </a:solidFill>
                        </a:rPr>
                        <a:t>Jumlah Desa</a:t>
                      </a:r>
                      <a:endParaRPr lang="id-ID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 Desa Sudah</a:t>
                      </a:r>
                    </a:p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Entry Data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C00000"/>
                          </a:solidFill>
                        </a:rPr>
                        <a:t>Prosentase Desa Sudah Entry</a:t>
                      </a:r>
                      <a:endParaRPr lang="id-ID" sz="1100" b="1" dirty="0">
                        <a:solidFill>
                          <a:srgbClr val="C00000"/>
                        </a:solidFill>
                      </a:endParaRPr>
                    </a:p>
                  </a:txBody>
                  <a:tcPr marL="18000" marR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Jumlah Desa Belum Entry Data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9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Prosentase Desa Belum Entry</a:t>
                      </a:r>
                      <a:endParaRPr kumimoji="0" lang="id-ID" sz="9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chemeClr val="bg1"/>
                          </a:solidFill>
                        </a:rPr>
                        <a:t>Jumlah Kelurahan</a:t>
                      </a:r>
                      <a:endParaRPr lang="id-ID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chemeClr val="bg1"/>
                          </a:solidFill>
                        </a:rPr>
                        <a:t>Jumlah Kelurahan Sudah Entry</a:t>
                      </a:r>
                      <a:endParaRPr lang="id-ID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0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Prosentase Kel.  Sudah Entry</a:t>
                      </a:r>
                    </a:p>
                    <a:p>
                      <a:pPr marL="0" algn="ctr" rtl="0" eaLnBrk="1" fontAlgn="b" latinLnBrk="0" hangingPunct="1"/>
                      <a:endParaRPr kumimoji="0" lang="id-ID" sz="12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Kelurahan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18000" marR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Prosentase Kel.  Belum Entry</a:t>
                      </a:r>
                    </a:p>
                    <a:p>
                      <a:pPr marL="0" algn="ctr" rtl="0" eaLnBrk="1" fontAlgn="b" latinLnBrk="0" hangingPunct="1"/>
                      <a:endParaRPr kumimoji="0" lang="id-ID" sz="12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11146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DKI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JAKARTA</a:t>
                      </a:r>
                      <a:endParaRPr lang="id-ID" sz="12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267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0%</a:t>
                      </a:r>
                      <a:endParaRPr kumimoji="0" lang="id-ID" sz="1600" b="1" i="0" u="none" strike="noStrike" kern="1200" dirty="0">
                        <a:solidFill>
                          <a:srgbClr val="C0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267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100%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11146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JAWA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BARAT</a:t>
                      </a:r>
                      <a:endParaRPr lang="id-ID" sz="12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5.312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5.018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94.46%</a:t>
                      </a:r>
                      <a:endParaRPr kumimoji="0" lang="id-ID" sz="1600" b="1" i="0" u="none" strike="noStrike" kern="1200" dirty="0">
                        <a:solidFill>
                          <a:srgbClr val="C0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5.54%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645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212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32.87%</a:t>
                      </a:r>
                      <a:endParaRPr kumimoji="0" lang="id-ID" sz="1600" b="1" i="0" u="none" strike="noStrike" kern="1200" dirty="0">
                        <a:solidFill>
                          <a:srgbClr val="C0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433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67.13%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11146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JAWA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TENGAH</a:t>
                      </a:r>
                      <a:endParaRPr lang="id-ID" sz="12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7.809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2.178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27.89%</a:t>
                      </a:r>
                      <a:endParaRPr kumimoji="0" lang="id-ID" sz="1600" b="1" i="0" u="none" strike="noStrike" kern="1200" dirty="0">
                        <a:solidFill>
                          <a:srgbClr val="C0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5.631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72.11%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750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129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17.20%</a:t>
                      </a:r>
                      <a:endParaRPr kumimoji="0" lang="id-ID" sz="1600" b="1" i="0" u="none" strike="noStrike" kern="1200" dirty="0">
                        <a:solidFill>
                          <a:srgbClr val="C0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621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82.80%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11146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D.I.Y</a:t>
                      </a:r>
                      <a:endParaRPr lang="id-ID" sz="12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392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382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97.44%</a:t>
                      </a:r>
                      <a:endParaRPr kumimoji="0" lang="id-ID" sz="1600" b="1" i="0" u="none" strike="noStrike" kern="1200" dirty="0">
                        <a:solidFill>
                          <a:srgbClr val="C0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2.56%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46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46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100%</a:t>
                      </a:r>
                      <a:endParaRPr kumimoji="0" lang="id-ID" sz="1600" b="1" i="0" u="none" strike="noStrike" kern="1200" dirty="0">
                        <a:solidFill>
                          <a:srgbClr val="C0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0%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20780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JAWA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TMUR</a:t>
                      </a:r>
                      <a:endParaRPr lang="id-ID" sz="12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7.724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2.970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600" b="1" i="0" u="none" strike="noStrike" kern="120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38.45%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4.754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61.55%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777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75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9.65%</a:t>
                      </a:r>
                      <a:endParaRPr kumimoji="0" lang="id-ID" sz="1600" b="1" i="0" u="none" strike="noStrike" kern="1200" dirty="0">
                        <a:solidFill>
                          <a:srgbClr val="C0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702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90.35%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11146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BANTEN</a:t>
                      </a:r>
                      <a:endParaRPr lang="id-ID" sz="12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1.238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1.017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82.14%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17.86%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313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600" b="1" i="0" u="none" strike="noStrike" kern="120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0%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313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100%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11146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BALI</a:t>
                      </a:r>
                      <a:endParaRPr lang="id-ID" sz="12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636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636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100%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0%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80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80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100%</a:t>
                      </a:r>
                      <a:endParaRPr kumimoji="0" lang="id-ID" sz="1600" b="1" i="0" u="none" strike="noStrike" kern="1200" dirty="0">
                        <a:solidFill>
                          <a:srgbClr val="C0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0%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11146">
                <a:tc grid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Jumlah</a:t>
                      </a:r>
                      <a:endParaRPr lang="id-ID" sz="12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23.111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12.201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52.79%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10.910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47.21%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2.878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542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18.83%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2.336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81.17%</a:t>
                      </a:r>
                      <a:endParaRPr kumimoji="0" lang="id-ID" sz="16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Picture 5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01703" y="0"/>
            <a:ext cx="1393040" cy="857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88402049"/>
              </p:ext>
            </p:extLst>
          </p:nvPr>
        </p:nvGraphicFramePr>
        <p:xfrm>
          <a:off x="-762035" y="928670"/>
          <a:ext cx="11221719" cy="571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09730" y="4429148"/>
            <a:ext cx="464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b="1" dirty="0" smtClean="0"/>
              <a:t>0%</a:t>
            </a:r>
            <a:endParaRPr lang="id-ID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952742" y="3929066"/>
            <a:ext cx="7470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100" b="1" dirty="0" smtClean="0"/>
              <a:t>27.89%</a:t>
            </a:r>
            <a:endParaRPr lang="id-ID" sz="11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809998" y="2214570"/>
            <a:ext cx="707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b="1" dirty="0" smtClean="0"/>
              <a:t>97.44%</a:t>
            </a:r>
            <a:endParaRPr lang="id-ID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38686" y="3857628"/>
            <a:ext cx="6607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100" b="1" dirty="0" smtClean="0"/>
              <a:t>38.45%</a:t>
            </a:r>
            <a:endParaRPr lang="id-ID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933509" y="4558156"/>
            <a:ext cx="707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b="1" dirty="0" smtClean="0"/>
              <a:t>17.86%</a:t>
            </a:r>
            <a:endParaRPr lang="id-ID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024702" y="4929214"/>
            <a:ext cx="642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b="1" dirty="0" smtClean="0"/>
              <a:t>0%</a:t>
            </a:r>
            <a:endParaRPr lang="id-ID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810388" y="2071678"/>
            <a:ext cx="5261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050" b="1" dirty="0" smtClean="0"/>
              <a:t>100%</a:t>
            </a:r>
            <a:endParaRPr lang="id-ID" sz="1200" b="1" dirty="0"/>
          </a:p>
        </p:txBody>
      </p:sp>
      <p:pic>
        <p:nvPicPr>
          <p:cNvPr id="13" name="Picture 12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79088" y="0"/>
            <a:ext cx="1315650" cy="9286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52547" y="2000244"/>
            <a:ext cx="5116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000" b="1" dirty="0" smtClean="0"/>
              <a:t>100%</a:t>
            </a:r>
            <a:endParaRPr lang="id-ID" sz="1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095752" y="4643462"/>
            <a:ext cx="5469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000" b="1" dirty="0" smtClean="0"/>
              <a:t>2.56%</a:t>
            </a:r>
            <a:endParaRPr lang="id-ID" sz="1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167319" y="4572024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9.65</a:t>
            </a:r>
            <a:r>
              <a:rPr lang="id-ID" sz="1200" b="1" dirty="0" smtClean="0"/>
              <a:t>%</a:t>
            </a:r>
            <a:endParaRPr lang="id-ID" sz="9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810256" y="2643198"/>
            <a:ext cx="6190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000" b="1" dirty="0" smtClean="0"/>
              <a:t>82.14%</a:t>
            </a:r>
            <a:endParaRPr lang="id-ID" sz="1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881174" y="2000244"/>
            <a:ext cx="5116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000" b="1" dirty="0" smtClean="0"/>
              <a:t>100%</a:t>
            </a:r>
            <a:endParaRPr lang="id-ID" sz="1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452542" y="4357710"/>
            <a:ext cx="464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b="1" dirty="0" smtClean="0"/>
              <a:t>0%</a:t>
            </a:r>
            <a:endParaRPr lang="id-ID" sz="1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244309" y="2337681"/>
            <a:ext cx="6190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000" b="1" dirty="0" smtClean="0"/>
              <a:t>94.46%</a:t>
            </a:r>
            <a:endParaRPr lang="id-ID" sz="1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2452670" y="3786194"/>
            <a:ext cx="6190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000" b="1" dirty="0" smtClean="0"/>
              <a:t>3</a:t>
            </a:r>
            <a:r>
              <a:rPr lang="en-US" sz="1000" b="1" dirty="0" smtClean="0"/>
              <a:t>2.87</a:t>
            </a:r>
            <a:r>
              <a:rPr lang="id-ID" sz="1000" b="1" dirty="0" smtClean="0"/>
              <a:t>%</a:t>
            </a:r>
            <a:endParaRPr lang="id-ID" sz="1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595546" y="2857512"/>
            <a:ext cx="6190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000" b="1" dirty="0" smtClean="0"/>
              <a:t>67</a:t>
            </a:r>
            <a:r>
              <a:rPr lang="en-US" sz="1000" b="1" dirty="0" smtClean="0"/>
              <a:t>.13</a:t>
            </a:r>
            <a:r>
              <a:rPr lang="id-ID" sz="1000" b="1" dirty="0" smtClean="0"/>
              <a:t>%</a:t>
            </a:r>
            <a:endParaRPr lang="id-ID" sz="1000" b="1" dirty="0"/>
          </a:p>
        </p:txBody>
      </p:sp>
      <p:sp>
        <p:nvSpPr>
          <p:cNvPr id="27" name="TextBox 15"/>
          <p:cNvSpPr txBox="1"/>
          <p:nvPr/>
        </p:nvSpPr>
        <p:spPr>
          <a:xfrm>
            <a:off x="6167446" y="4857776"/>
            <a:ext cx="404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d-ID" sz="1200" b="1" dirty="0" smtClean="0"/>
              <a:t>0%</a:t>
            </a:r>
            <a:endParaRPr lang="id-ID" sz="900" b="1" dirty="0"/>
          </a:p>
        </p:txBody>
      </p:sp>
      <p:sp>
        <p:nvSpPr>
          <p:cNvPr id="28" name="TextBox 15"/>
          <p:cNvSpPr txBox="1"/>
          <p:nvPr/>
        </p:nvSpPr>
        <p:spPr>
          <a:xfrm>
            <a:off x="7239015" y="5072090"/>
            <a:ext cx="404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d-ID" sz="1200" b="1" dirty="0" smtClean="0"/>
              <a:t>0%</a:t>
            </a:r>
            <a:endParaRPr lang="id-ID" sz="900" b="1" dirty="0"/>
          </a:p>
        </p:txBody>
      </p:sp>
      <p:sp>
        <p:nvSpPr>
          <p:cNvPr id="26" name="TextBox 7"/>
          <p:cNvSpPr txBox="1"/>
          <p:nvPr/>
        </p:nvSpPr>
        <p:spPr>
          <a:xfrm>
            <a:off x="6381761" y="2143116"/>
            <a:ext cx="5261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d-ID" sz="1050" b="1" dirty="0" smtClean="0"/>
              <a:t>100%</a:t>
            </a:r>
            <a:endParaRPr lang="id-ID" sz="1200" b="1" dirty="0"/>
          </a:p>
        </p:txBody>
      </p:sp>
      <p:sp>
        <p:nvSpPr>
          <p:cNvPr id="29" name="TextBox 7"/>
          <p:cNvSpPr txBox="1"/>
          <p:nvPr/>
        </p:nvSpPr>
        <p:spPr>
          <a:xfrm>
            <a:off x="7381892" y="2071678"/>
            <a:ext cx="5261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d-ID" sz="1050" b="1" dirty="0" smtClean="0"/>
              <a:t>100%</a:t>
            </a:r>
            <a:endParaRPr lang="id-ID" sz="1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191264084"/>
              </p:ext>
            </p:extLst>
          </p:nvPr>
        </p:nvGraphicFramePr>
        <p:xfrm>
          <a:off x="232146" y="1560602"/>
          <a:ext cx="9401384" cy="41726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1111"/>
                <a:gridCol w="1603476"/>
                <a:gridCol w="1170130"/>
                <a:gridCol w="1092121"/>
                <a:gridCol w="1014113"/>
                <a:gridCol w="1248139"/>
                <a:gridCol w="1326147"/>
                <a:gridCol w="1326147"/>
              </a:tblGrid>
              <a:tr h="484840">
                <a:tc row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No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Provinsi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Jumlah</a:t>
                      </a:r>
                      <a:r>
                        <a:rPr lang="id-ID" sz="16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Desa 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Desa Sudah Entry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Desa Belum Entry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Status Perkembangan Desa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604076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Cepat Berkembang</a:t>
                      </a:r>
                      <a:endParaRPr lang="id-ID" sz="15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Berkembang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Kurang Berkembang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1.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DKI</a:t>
                      </a:r>
                      <a:r>
                        <a:rPr lang="id-ID" sz="18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JAKARTA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-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-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-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-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-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-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2.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JAWA</a:t>
                      </a:r>
                      <a:r>
                        <a:rPr lang="id-ID" sz="18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BARAT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5.312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5.018</a:t>
                      </a:r>
                      <a:endParaRPr kumimoji="0" lang="id-ID" sz="18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1.031</a:t>
                      </a:r>
                      <a:endParaRPr kumimoji="0" lang="id-ID" sz="18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3.628</a:t>
                      </a:r>
                      <a:endParaRPr kumimoji="0" lang="id-ID" sz="18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359</a:t>
                      </a:r>
                      <a:endParaRPr kumimoji="0" lang="id-ID" sz="18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3.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JAWA</a:t>
                      </a:r>
                      <a:r>
                        <a:rPr lang="id-ID" sz="18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TENGAH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7.809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2.178</a:t>
                      </a:r>
                      <a:endParaRPr kumimoji="0" lang="id-ID" sz="18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5.631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210</a:t>
                      </a:r>
                      <a:endParaRPr kumimoji="0" lang="id-ID" sz="18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1.871</a:t>
                      </a:r>
                      <a:endParaRPr kumimoji="0" lang="id-ID" sz="18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97</a:t>
                      </a:r>
                      <a:endParaRPr kumimoji="0" lang="id-ID" sz="18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D.I.Y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392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382</a:t>
                      </a:r>
                      <a:endParaRPr kumimoji="0" lang="id-ID" sz="18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170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209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JAWA</a:t>
                      </a:r>
                      <a:r>
                        <a:rPr lang="id-ID" sz="18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TMUR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7.724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2.970</a:t>
                      </a:r>
                      <a:endParaRPr kumimoji="0" lang="id-ID" sz="18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4.754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453</a:t>
                      </a:r>
                      <a:endParaRPr kumimoji="0" lang="id-ID" sz="18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1.836</a:t>
                      </a:r>
                      <a:endParaRPr kumimoji="0" lang="id-ID" sz="18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681</a:t>
                      </a:r>
                      <a:endParaRPr kumimoji="0" lang="id-ID" sz="18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BANTEN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1.238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1.017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179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766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72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BALI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636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636</a:t>
                      </a:r>
                      <a:endParaRPr kumimoji="0" lang="id-ID" sz="18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  <a:endParaRPr kumimoji="0" lang="id-ID" sz="18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218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418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420196">
                <a:tc gridSpan="2">
                  <a:txBody>
                    <a:bodyPr/>
                    <a:lstStyle/>
                    <a:p>
                      <a:pPr algn="ctr"/>
                      <a:r>
                        <a:rPr lang="id-ID" sz="18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JUMLAH</a:t>
                      </a:r>
                      <a:endParaRPr lang="id-ID" sz="1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23.111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12.201</a:t>
                      </a:r>
                      <a:endParaRPr kumimoji="0" lang="id-ID" sz="18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10.910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2.261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8.728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id-ID" sz="1800" b="1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1.212</a:t>
                      </a:r>
                      <a:endParaRPr kumimoji="0" lang="id-ID" sz="1800" b="1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541704" y="714356"/>
            <a:ext cx="8915400" cy="774720"/>
          </a:xfrm>
          <a:prstGeom prst="rect">
            <a:avLst/>
          </a:prstGeom>
        </p:spPr>
        <p:txBody>
          <a:bodyPr numCol="1" anchor="ctr"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2400" b="1" dirty="0" smtClean="0">
                <a:ln w="50800"/>
                <a:latin typeface="Calibri" pitchFamily="34" charset="0"/>
                <a:ea typeface="+mj-ea"/>
                <a:cs typeface="Calibri" pitchFamily="34" charset="0"/>
              </a:rPr>
              <a:t>DATA INPUT STATUS PERKEMBANGAN DESA</a:t>
            </a:r>
            <a:endParaRPr lang="id-ID" sz="2400" b="1" dirty="0">
              <a:ln w="50800"/>
              <a:latin typeface="Calibri" pitchFamily="34" charset="0"/>
              <a:ea typeface="+mj-ea"/>
              <a:cs typeface="Calibri" pitchFamily="34" charset="0"/>
            </a:endParaRPr>
          </a:p>
        </p:txBody>
      </p:sp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79088" y="-27384"/>
            <a:ext cx="1393041" cy="927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41704" y="714356"/>
            <a:ext cx="8915400" cy="774720"/>
          </a:xfrm>
          <a:prstGeom prst="rect">
            <a:avLst/>
          </a:prstGeom>
        </p:spPr>
        <p:txBody>
          <a:bodyPr num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2400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  <a:ea typeface="+mj-ea"/>
                <a:cs typeface="Calibri" pitchFamily="34" charset="0"/>
              </a:rPr>
              <a:t>MATRIKS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2400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  <a:ea typeface="+mj-ea"/>
                <a:cs typeface="Calibri" pitchFamily="34" charset="0"/>
              </a:rPr>
              <a:t>DATA  INPUT  STATUS PERKEMBANGAN DESA</a:t>
            </a:r>
            <a:endParaRPr kumimoji="0" lang="id-ID" sz="24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="" xmlns:p14="http://schemas.microsoft.com/office/powerpoint/2010/main" val="3037299256"/>
              </p:ext>
            </p:extLst>
          </p:nvPr>
        </p:nvGraphicFramePr>
        <p:xfrm>
          <a:off x="619095" y="1397000"/>
          <a:ext cx="9828678" cy="5103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21967" y="-27383"/>
            <a:ext cx="1202539" cy="84791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6371271"/>
              </p:ext>
            </p:extLst>
          </p:nvPr>
        </p:nvGraphicFramePr>
        <p:xfrm>
          <a:off x="232140" y="1714488"/>
          <a:ext cx="9507206" cy="4087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1111"/>
                <a:gridCol w="1527981"/>
                <a:gridCol w="1245625"/>
                <a:gridCol w="1016579"/>
                <a:gridCol w="1089655"/>
                <a:gridCol w="1363049"/>
                <a:gridCol w="1357322"/>
                <a:gridCol w="1285884"/>
              </a:tblGrid>
              <a:tr h="484840">
                <a:tc row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No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Provinsi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Jumlah</a:t>
                      </a:r>
                      <a:r>
                        <a:rPr lang="id-ID" sz="16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Kelurahan 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Kelurahan Sudah Entry</a:t>
                      </a:r>
                      <a:endParaRPr lang="id-ID" sz="14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Kelurahan Belum Entry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Status Perkembangan Kelurahan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604076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Cepat Berkembang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Berkembang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Kurang Berkembang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1.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DKI</a:t>
                      </a:r>
                      <a:r>
                        <a:rPr lang="id-ID" sz="16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JAKARTA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267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-</a:t>
                      </a:r>
                      <a:endParaRPr kumimoji="0" lang="id-ID" sz="1600" b="1" kern="1200" dirty="0">
                        <a:solidFill>
                          <a:schemeClr val="bg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267</a:t>
                      </a:r>
                      <a:endParaRPr kumimoji="0" lang="id-ID" sz="1600" b="1" kern="1200" dirty="0">
                        <a:solidFill>
                          <a:schemeClr val="bg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-</a:t>
                      </a:r>
                      <a:endParaRPr kumimoji="0" lang="id-ID" sz="1600" b="1" kern="1200" dirty="0">
                        <a:solidFill>
                          <a:schemeClr val="bg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-</a:t>
                      </a:r>
                      <a:endParaRPr kumimoji="0" lang="id-ID" sz="1600" b="1" kern="1200" dirty="0">
                        <a:solidFill>
                          <a:schemeClr val="bg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-</a:t>
                      </a:r>
                      <a:endParaRPr kumimoji="0" lang="id-ID" sz="1600" b="1" kern="1200" dirty="0">
                        <a:solidFill>
                          <a:schemeClr val="bg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2.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JAWA</a:t>
                      </a:r>
                      <a:r>
                        <a:rPr lang="id-ID" sz="16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BARAT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645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212</a:t>
                      </a:r>
                      <a:endParaRPr kumimoji="0" lang="id-ID" sz="1600" b="1" kern="1200" dirty="0">
                        <a:solidFill>
                          <a:schemeClr val="bg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433</a:t>
                      </a:r>
                      <a:endParaRPr kumimoji="0" lang="id-ID" sz="1600" b="1" kern="1200" dirty="0">
                        <a:solidFill>
                          <a:schemeClr val="bg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101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107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3.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JAWA</a:t>
                      </a:r>
                      <a:r>
                        <a:rPr lang="id-ID" sz="16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TENGAH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750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129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621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58 </a:t>
                      </a:r>
                      <a:endParaRPr kumimoji="0" lang="id-ID" sz="1600" b="1" kern="1200" dirty="0">
                        <a:solidFill>
                          <a:schemeClr val="bg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71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D.I.Y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46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46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41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JAWA</a:t>
                      </a:r>
                      <a:r>
                        <a:rPr lang="id-ID" sz="1600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 TMUR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777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75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702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39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31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BANTEN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313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313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7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cs typeface="Calibri" pitchFamily="34" charset="0"/>
                        </a:rPr>
                        <a:t>BALI</a:t>
                      </a:r>
                      <a:endParaRPr lang="id-ID" sz="16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193144">
                <a:tc gridSpan="2">
                  <a:txBody>
                    <a:bodyPr/>
                    <a:lstStyle/>
                    <a:p>
                      <a:pPr algn="ctr"/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JUMLAH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2.878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2.336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b="1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541704" y="714356"/>
            <a:ext cx="8915400" cy="774720"/>
          </a:xfrm>
          <a:prstGeom prst="rect">
            <a:avLst/>
          </a:prstGeom>
        </p:spPr>
        <p:txBody>
          <a:bodyPr numCol="1" anchor="ctr"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b="1" dirty="0" smtClean="0">
                <a:ln w="50800"/>
                <a:ea typeface="+mj-ea"/>
                <a:cs typeface="+mj-cs"/>
              </a:rPr>
              <a:t>DATA  INPUT  STATUS  PERKEMBANGAN  KELURAHAN </a:t>
            </a:r>
            <a:endParaRPr kumimoji="0" lang="id-ID" sz="1800" b="1" i="0" u="none" strike="noStrike" kern="1200" normalizeH="0" noProof="0" dirty="0">
              <a:ln w="50800"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79088" y="-27384"/>
            <a:ext cx="1393041" cy="927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41704" y="714356"/>
            <a:ext cx="8915400" cy="774720"/>
          </a:xfrm>
          <a:prstGeom prst="rect">
            <a:avLst/>
          </a:prstGeom>
        </p:spPr>
        <p:txBody>
          <a:bodyPr numCol="1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206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  <a:cs typeface="+mj-cs"/>
              </a:rPr>
              <a:t>MATRIKS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206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  <a:cs typeface="+mj-cs"/>
              </a:rPr>
              <a:t>DATA INPUT STATUS PERKEMBANGAN KELURAHAN</a:t>
            </a:r>
            <a:endParaRPr kumimoji="0" lang="id-ID" sz="18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="" xmlns:p14="http://schemas.microsoft.com/office/powerpoint/2010/main" val="4290812852"/>
              </p:ext>
            </p:extLst>
          </p:nvPr>
        </p:nvGraphicFramePr>
        <p:xfrm>
          <a:off x="541708" y="1500174"/>
          <a:ext cx="8977375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79088" y="-27384"/>
            <a:ext cx="1393041" cy="92716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8497" y="836712"/>
            <a:ext cx="8915400" cy="442930"/>
          </a:xfrm>
        </p:spPr>
        <p:txBody>
          <a:bodyPr anchor="ctr">
            <a:noAutofit/>
          </a:bodyPr>
          <a:lstStyle/>
          <a:p>
            <a:pPr algn="ctr"/>
            <a:r>
              <a:rPr lang="nn-NO" sz="2000" b="1" dirty="0" smtClean="0">
                <a:solidFill>
                  <a:schemeClr val="tx1"/>
                </a:solidFill>
              </a:rPr>
              <a:t>PROGRES </a:t>
            </a:r>
            <a:r>
              <a:rPr lang="id-ID" sz="2000" b="1" dirty="0" smtClean="0">
                <a:solidFill>
                  <a:schemeClr val="tx1"/>
                </a:solidFill>
              </a:rPr>
              <a:t>STATUS PERKEMBANGAN DESA</a:t>
            </a:r>
            <a:br>
              <a:rPr lang="id-ID" sz="2000" b="1" dirty="0" smtClean="0">
                <a:solidFill>
                  <a:schemeClr val="tx1"/>
                </a:solidFill>
              </a:rPr>
            </a:br>
            <a:r>
              <a:rPr lang="nn-NO" sz="2000" b="1" dirty="0" smtClean="0">
                <a:solidFill>
                  <a:schemeClr val="tx1"/>
                </a:solidFill>
              </a:rPr>
              <a:t>PROVINSI </a:t>
            </a:r>
            <a:r>
              <a:rPr lang="id-ID" sz="2000" b="1" dirty="0" smtClean="0">
                <a:solidFill>
                  <a:schemeClr val="tx1"/>
                </a:solidFill>
              </a:rPr>
              <a:t>JAWA BARAT</a:t>
            </a:r>
            <a:endParaRPr lang="id-ID" sz="2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1426992035"/>
              </p:ext>
            </p:extLst>
          </p:nvPr>
        </p:nvGraphicFramePr>
        <p:xfrm>
          <a:off x="232141" y="1412776"/>
          <a:ext cx="9479386" cy="52795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3897"/>
                <a:gridCol w="1524667"/>
                <a:gridCol w="1170130"/>
                <a:gridCol w="1092121"/>
                <a:gridCol w="1170130"/>
                <a:gridCol w="1404156"/>
                <a:gridCol w="1248139"/>
                <a:gridCol w="1326146"/>
              </a:tblGrid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Desa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Desa Sudah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Desa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Status Perkembangan Desa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28860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2060"/>
                          </a:solidFill>
                        </a:rPr>
                        <a:t>1.</a:t>
                      </a:r>
                      <a:endParaRPr lang="en-US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</a:t>
                      </a:r>
                      <a:r>
                        <a:rPr lang="id-ID" sz="1200" b="1" baseline="0" dirty="0" smtClean="0">
                          <a:solidFill>
                            <a:srgbClr val="002060"/>
                          </a:solidFill>
                        </a:rPr>
                        <a:t> Sukabumi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381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381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16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346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19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2060"/>
                          </a:solidFill>
                        </a:rPr>
                        <a:t>2.</a:t>
                      </a:r>
                      <a:endParaRPr lang="en-US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</a:t>
                      </a:r>
                      <a:r>
                        <a:rPr lang="id-ID" sz="1200" b="1" baseline="0" dirty="0" smtClean="0">
                          <a:solidFill>
                            <a:srgbClr val="002060"/>
                          </a:solidFill>
                        </a:rPr>
                        <a:t> Bandung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270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270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43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227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2060"/>
                          </a:solidFill>
                        </a:rPr>
                        <a:t>3.</a:t>
                      </a:r>
                      <a:endParaRPr lang="en-US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 Garut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421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451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94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357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2060"/>
                          </a:solidFill>
                        </a:rPr>
                        <a:t>4.</a:t>
                      </a:r>
                      <a:endParaRPr lang="en-US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 Tasikmalaya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351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351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23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220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108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2060"/>
                          </a:solidFill>
                        </a:rPr>
                        <a:t>5.</a:t>
                      </a:r>
                      <a:endParaRPr lang="en-US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 Kuningan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361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361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32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329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2060"/>
                          </a:solidFill>
                        </a:rPr>
                        <a:t>6.</a:t>
                      </a:r>
                      <a:endParaRPr lang="en-US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 Cirebon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412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412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398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14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073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7.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 Majalengka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330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330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257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53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073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8.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</a:t>
                      </a:r>
                      <a:r>
                        <a:rPr lang="id-ID" sz="1200" b="1" baseline="0" dirty="0" smtClean="0">
                          <a:solidFill>
                            <a:srgbClr val="002060"/>
                          </a:solidFill>
                        </a:rPr>
                        <a:t> Sumedang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270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270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69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117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84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073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9. 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 Subang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245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254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21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218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15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073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10.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 Purwakarta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183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183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073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11.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 Karawang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297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297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284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073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12.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 Bekasi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180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180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176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073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13.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</a:t>
                      </a:r>
                      <a:r>
                        <a:rPr lang="id-ID" sz="1200" b="1" baseline="0" dirty="0" smtClean="0">
                          <a:solidFill>
                            <a:srgbClr val="002060"/>
                          </a:solidFill>
                        </a:rPr>
                        <a:t>. Pangandaran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93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93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86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073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14.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 Bandung Barat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165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168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15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92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61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073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15.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</a:t>
                      </a:r>
                      <a:r>
                        <a:rPr lang="id-ID" sz="1200" b="1" baseline="0" dirty="0" smtClean="0">
                          <a:solidFill>
                            <a:srgbClr val="002060"/>
                          </a:solidFill>
                        </a:rPr>
                        <a:t> Bogor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416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263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36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37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217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5" name="Picture 4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79088" y="-27384"/>
            <a:ext cx="1393041" cy="927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3757832958"/>
              </p:ext>
            </p:extLst>
          </p:nvPr>
        </p:nvGraphicFramePr>
        <p:xfrm>
          <a:off x="232136" y="791296"/>
          <a:ext cx="9401384" cy="59140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1111"/>
                <a:gridCol w="1603476"/>
                <a:gridCol w="1170130"/>
                <a:gridCol w="1092121"/>
                <a:gridCol w="1014113"/>
                <a:gridCol w="1248139"/>
                <a:gridCol w="1326147"/>
                <a:gridCol w="1326147"/>
              </a:tblGrid>
              <a:tr h="484840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Desa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Desa Sudah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Desa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Status Perkembangan Desa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604076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16.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 Cianjur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354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354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93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261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17.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 Ciamis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258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258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116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smtClean="0">
                          <a:solidFill>
                            <a:srgbClr val="002060"/>
                          </a:solidFill>
                        </a:rPr>
                        <a:t>142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18.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Kab. Indramayu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309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309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25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284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19.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Kota. Tasikmalaya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20.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Kota. Cimahi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21.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Kota. Bogor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22.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Kota.</a:t>
                      </a:r>
                      <a:r>
                        <a:rPr lang="id-ID" sz="1200" b="1" baseline="0" dirty="0" smtClean="0">
                          <a:solidFill>
                            <a:srgbClr val="002060"/>
                          </a:solidFill>
                        </a:rPr>
                        <a:t> Bandung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23.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Kota.</a:t>
                      </a:r>
                      <a:r>
                        <a:rPr lang="id-ID" sz="1200" b="1" baseline="0" dirty="0" smtClean="0">
                          <a:solidFill>
                            <a:srgbClr val="002060"/>
                          </a:solidFill>
                        </a:rPr>
                        <a:t> Bekasi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24.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Kota.</a:t>
                      </a:r>
                      <a:r>
                        <a:rPr lang="id-ID" sz="1200" b="1" baseline="0" dirty="0" smtClean="0">
                          <a:solidFill>
                            <a:srgbClr val="002060"/>
                          </a:solidFill>
                        </a:rPr>
                        <a:t> Depok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25.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Kota. Banjar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16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16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15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26.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Kota. Cirebon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506">
                <a:tc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rgbClr val="002060"/>
                          </a:solidFill>
                        </a:rPr>
                        <a:t>27.</a:t>
                      </a:r>
                      <a:endParaRPr lang="id-ID" sz="11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Kota. Sukabumi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44">
                <a:tc gridSpan="2">
                  <a:txBody>
                    <a:bodyPr/>
                    <a:lstStyle/>
                    <a:p>
                      <a:pPr algn="ctr"/>
                      <a:r>
                        <a:rPr lang="id-ID" sz="1100" b="1" dirty="0" smtClean="0">
                          <a:solidFill>
                            <a:schemeClr val="tx1"/>
                          </a:solidFill>
                        </a:rPr>
                        <a:t>JUMLAH</a:t>
                      </a:r>
                      <a:endParaRPr lang="id-ID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5.312</a:t>
                      </a:r>
                      <a:endParaRPr kumimoji="0" lang="id-ID" sz="1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5.018</a:t>
                      </a:r>
                      <a:endParaRPr kumimoji="0" lang="id-ID" sz="1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  <a:endParaRPr kumimoji="0" lang="id-ID" sz="1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1.031</a:t>
                      </a:r>
                      <a:endParaRPr kumimoji="0" lang="id-ID" sz="1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3.628</a:t>
                      </a:r>
                      <a:endParaRPr kumimoji="0" lang="id-ID" sz="1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  <a:endParaRPr kumimoji="0" lang="id-ID" sz="1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4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95321" y="1"/>
            <a:ext cx="1369714" cy="7881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13847670"/>
              </p:ext>
            </p:extLst>
          </p:nvPr>
        </p:nvGraphicFramePr>
        <p:xfrm>
          <a:off x="-386991" y="-171400"/>
          <a:ext cx="10292991" cy="9429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5328" y="0"/>
            <a:ext cx="1522026" cy="9297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40830" y="857232"/>
            <a:ext cx="3259226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id-ID" b="1" dirty="0" smtClean="0">
                <a:solidFill>
                  <a:schemeClr val="bg1"/>
                </a:solidFill>
              </a:rPr>
              <a:t>Matriks </a:t>
            </a:r>
          </a:p>
          <a:p>
            <a:pPr algn="ctr">
              <a:lnSpc>
                <a:spcPts val="1600"/>
              </a:lnSpc>
            </a:pPr>
            <a:r>
              <a:rPr lang="id-ID" b="1" dirty="0" smtClean="0">
                <a:solidFill>
                  <a:schemeClr val="bg1"/>
                </a:solidFill>
              </a:rPr>
              <a:t>Status Perkembangan Desa</a:t>
            </a:r>
          </a:p>
          <a:p>
            <a:pPr algn="ctr">
              <a:lnSpc>
                <a:spcPts val="1600"/>
              </a:lnSpc>
            </a:pPr>
            <a:r>
              <a:rPr lang="id-ID" b="1" dirty="0" smtClean="0">
                <a:solidFill>
                  <a:schemeClr val="bg1"/>
                </a:solidFill>
              </a:rPr>
              <a:t>Provinsi Jawa Barat</a:t>
            </a:r>
            <a:endParaRPr lang="id-ID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5917411"/>
              </p:ext>
            </p:extLst>
          </p:nvPr>
        </p:nvGraphicFramePr>
        <p:xfrm>
          <a:off x="154750" y="1285860"/>
          <a:ext cx="9556161" cy="5354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302"/>
                <a:gridCol w="1633611"/>
                <a:gridCol w="1189395"/>
                <a:gridCol w="1110101"/>
                <a:gridCol w="1110101"/>
                <a:gridCol w="1347981"/>
                <a:gridCol w="1268688"/>
                <a:gridCol w="1347982"/>
              </a:tblGrid>
              <a:tr h="267015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Kelurahan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Sudah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Status Perkembangan Kelurahan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445025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29668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1.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</a:t>
                      </a:r>
                      <a:r>
                        <a:rPr lang="id-ID" sz="1200" baseline="0" dirty="0" smtClean="0">
                          <a:solidFill>
                            <a:schemeClr val="bg1"/>
                          </a:solidFill>
                        </a:rPr>
                        <a:t> Sukabumi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668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2.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</a:t>
                      </a:r>
                      <a:r>
                        <a:rPr lang="id-ID" sz="1200" baseline="0" dirty="0" smtClean="0">
                          <a:solidFill>
                            <a:schemeClr val="bg1"/>
                          </a:solidFill>
                        </a:rPr>
                        <a:t> Bandung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668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3.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 Garut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21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21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668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4.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 Tasikmalaya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668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5.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 Kuningan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668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6.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 Cirebon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6683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7.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 Majalengka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6683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8.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</a:t>
                      </a:r>
                      <a:r>
                        <a:rPr lang="id-ID" sz="1200" baseline="0" dirty="0" smtClean="0">
                          <a:solidFill>
                            <a:schemeClr val="bg1"/>
                          </a:solidFill>
                        </a:rPr>
                        <a:t> Sumedang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6683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9. 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 Subang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6683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10.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 Purwakarta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6683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11.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 Karawang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6683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12.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 Bekasi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6683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13.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</a:t>
                      </a:r>
                      <a:r>
                        <a:rPr lang="id-ID" sz="1200" baseline="0" dirty="0" smtClean="0">
                          <a:solidFill>
                            <a:schemeClr val="bg1"/>
                          </a:solidFill>
                        </a:rPr>
                        <a:t>. Pangandaran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6683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14.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 Bandung Barat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2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15.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</a:t>
                      </a:r>
                      <a:r>
                        <a:rPr lang="id-ID" sz="1200" baseline="0" dirty="0" smtClean="0">
                          <a:solidFill>
                            <a:schemeClr val="bg1"/>
                          </a:solidFill>
                        </a:rPr>
                        <a:t> Bogor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19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id-ID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kumimoji="0" lang="id-ID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id-ID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id-ID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>
          <a:xfrm>
            <a:off x="464312" y="857232"/>
            <a:ext cx="8915400" cy="4429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1800"/>
              </a:lnSpc>
            </a:pPr>
            <a:r>
              <a:rPr lang="nn-NO" sz="2000" b="1" dirty="0" smtClean="0">
                <a:solidFill>
                  <a:schemeClr val="tx1"/>
                </a:solidFill>
              </a:rPr>
              <a:t>PROGRES </a:t>
            </a:r>
            <a:r>
              <a:rPr lang="id-ID" sz="2000" b="1" dirty="0" smtClean="0">
                <a:solidFill>
                  <a:schemeClr val="tx1"/>
                </a:solidFill>
              </a:rPr>
              <a:t>STATUS PERKEMBANGAN KELURAHAN</a:t>
            </a:r>
            <a:br>
              <a:rPr lang="id-ID" sz="2000" b="1" dirty="0" smtClean="0">
                <a:solidFill>
                  <a:schemeClr val="tx1"/>
                </a:solidFill>
              </a:rPr>
            </a:br>
            <a:r>
              <a:rPr lang="nn-NO" sz="2000" b="1" dirty="0" smtClean="0">
                <a:solidFill>
                  <a:schemeClr val="tx1"/>
                </a:solidFill>
              </a:rPr>
              <a:t>PROVINSI </a:t>
            </a:r>
            <a:r>
              <a:rPr lang="id-ID" sz="2000" b="1" dirty="0" smtClean="0">
                <a:solidFill>
                  <a:schemeClr val="tx1"/>
                </a:solidFill>
              </a:rPr>
              <a:t>JAWA BARAT</a:t>
            </a:r>
            <a:endParaRPr lang="id-ID" sz="2000" dirty="0"/>
          </a:p>
        </p:txBody>
      </p:sp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56479" y="1"/>
            <a:ext cx="1286593" cy="8563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64264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782305841"/>
              </p:ext>
            </p:extLst>
          </p:nvPr>
        </p:nvGraphicFramePr>
        <p:xfrm>
          <a:off x="232143" y="857232"/>
          <a:ext cx="9323375" cy="58841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5957"/>
                <a:gridCol w="1530621"/>
                <a:gridCol w="1092121"/>
                <a:gridCol w="1170130"/>
                <a:gridCol w="1092121"/>
                <a:gridCol w="1248139"/>
                <a:gridCol w="1326147"/>
                <a:gridCol w="1248139"/>
              </a:tblGrid>
              <a:tr h="475417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Kelurahan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Sudah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Status Perkembangan Kelurahan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92335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7311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16.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 Cianjur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1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17.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 Ciamis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1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18.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Kab. Indramayu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1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19.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Kota. Tasikmalaya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69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69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1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20.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Kota. Cimahi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1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21.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Kota. Bogor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68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68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37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31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1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22.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Kota.</a:t>
                      </a:r>
                      <a:r>
                        <a:rPr lang="id-ID" sz="1200" baseline="0" dirty="0" smtClean="0">
                          <a:solidFill>
                            <a:schemeClr val="bg1"/>
                          </a:solidFill>
                        </a:rPr>
                        <a:t> Bandung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151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151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1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23.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Kota.</a:t>
                      </a:r>
                      <a:r>
                        <a:rPr lang="id-ID" sz="1200" baseline="0" dirty="0" smtClean="0">
                          <a:solidFill>
                            <a:schemeClr val="bg1"/>
                          </a:solidFill>
                        </a:rPr>
                        <a:t> Bekasi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56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56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29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27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1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24.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Kota.</a:t>
                      </a:r>
                      <a:r>
                        <a:rPr lang="id-ID" sz="1200" baseline="0" dirty="0" smtClean="0">
                          <a:solidFill>
                            <a:schemeClr val="bg1"/>
                          </a:solidFill>
                        </a:rPr>
                        <a:t> Depok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63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63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1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25.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Kota. Banjar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1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26.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Kota. Cirebon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22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22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1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bg1"/>
                          </a:solidFill>
                        </a:rPr>
                        <a:t>27.</a:t>
                      </a:r>
                      <a:endParaRPr lang="id-ID" sz="11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Kota. Sukabumi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33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33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24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060">
                <a:tc gridSpan="2"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chemeClr val="tx1"/>
                          </a:solidFill>
                        </a:rPr>
                        <a:t>JUMLAH</a:t>
                      </a:r>
                      <a:endParaRPr lang="id-ID" sz="11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C00000"/>
                          </a:solidFill>
                        </a:rPr>
                        <a:t>645</a:t>
                      </a:r>
                      <a:endParaRPr lang="id-ID" sz="1600" dirty="0">
                        <a:solidFill>
                          <a:srgbClr val="C0000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  <a:endParaRPr kumimoji="0" lang="id-ID" sz="1600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  <a:endParaRPr kumimoji="0" lang="id-ID" sz="1600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Picture 2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42903" y="33507"/>
            <a:ext cx="1286593" cy="8563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95956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2904579493"/>
              </p:ext>
            </p:extLst>
          </p:nvPr>
        </p:nvGraphicFramePr>
        <p:xfrm>
          <a:off x="-386991" y="-642966"/>
          <a:ext cx="10292991" cy="10072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5328" y="0"/>
            <a:ext cx="1522026" cy="9297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40830" y="857232"/>
            <a:ext cx="4078231" cy="51065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id-ID" b="1" dirty="0" smtClean="0"/>
              <a:t>Matriks Status Perkembangan Kelurahan</a:t>
            </a:r>
          </a:p>
          <a:p>
            <a:pPr algn="ctr">
              <a:lnSpc>
                <a:spcPts val="1600"/>
              </a:lnSpc>
            </a:pPr>
            <a:r>
              <a:rPr lang="id-ID" b="1" dirty="0" smtClean="0"/>
              <a:t>Provinsi Jawa Barat</a:t>
            </a:r>
            <a:endParaRPr lang="id-ID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23844" y="642918"/>
            <a:ext cx="8915400" cy="585806"/>
          </a:xfrm>
        </p:spPr>
        <p:txBody>
          <a:bodyPr anchor="ctr">
            <a:noAutofit/>
          </a:bodyPr>
          <a:lstStyle/>
          <a:p>
            <a:pPr algn="ctr"/>
            <a:r>
              <a:rPr lang="nn-NO" sz="1800" b="1" dirty="0" smtClean="0">
                <a:solidFill>
                  <a:srgbClr val="002060"/>
                </a:solidFill>
              </a:rPr>
              <a:t>PROGRES </a:t>
            </a:r>
            <a:r>
              <a:rPr lang="id-ID" sz="1800" b="1" dirty="0" smtClean="0">
                <a:solidFill>
                  <a:srgbClr val="002060"/>
                </a:solidFill>
              </a:rPr>
              <a:t>DATA STATUS PERKEMBANGAN DESA </a:t>
            </a:r>
            <a:br>
              <a:rPr lang="id-ID" sz="1800" b="1" dirty="0" smtClean="0">
                <a:solidFill>
                  <a:srgbClr val="002060"/>
                </a:solidFill>
              </a:rPr>
            </a:br>
            <a:r>
              <a:rPr lang="nn-NO" sz="1800" b="1" dirty="0" smtClean="0">
                <a:solidFill>
                  <a:srgbClr val="002060"/>
                </a:solidFill>
              </a:rPr>
              <a:t>PROVINSI </a:t>
            </a:r>
            <a:r>
              <a:rPr lang="id-ID" sz="1800" b="1" dirty="0" smtClean="0">
                <a:solidFill>
                  <a:srgbClr val="002060"/>
                </a:solidFill>
              </a:rPr>
              <a:t>JAWA TENGAH</a:t>
            </a:r>
            <a:endParaRPr lang="id-ID" sz="1800" dirty="0">
              <a:solidFill>
                <a:srgbClr val="00206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363554049"/>
              </p:ext>
            </p:extLst>
          </p:nvPr>
        </p:nvGraphicFramePr>
        <p:xfrm>
          <a:off x="166654" y="1150620"/>
          <a:ext cx="9556784" cy="5707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534"/>
                <a:gridCol w="1953662"/>
                <a:gridCol w="1194598"/>
                <a:gridCol w="1194598"/>
                <a:gridCol w="1194598"/>
                <a:gridCol w="1194598"/>
                <a:gridCol w="1194598"/>
                <a:gridCol w="1194598"/>
              </a:tblGrid>
              <a:tr h="200064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rgbClr val="002060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rgbClr val="002060"/>
                          </a:solidFill>
                        </a:rPr>
                        <a:t> Desa 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Desa Sudah Entry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Desa Belum Entry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Status Perkembangan Desa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40060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</a:rPr>
                        <a:t>1.</a:t>
                      </a:r>
                      <a:endParaRPr lang="en-US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Cilacap 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269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266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</a:rPr>
                        <a:t>2.</a:t>
                      </a:r>
                      <a:endParaRPr lang="en-US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Banyumas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301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301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</a:rPr>
                        <a:t>3.</a:t>
                      </a:r>
                      <a:endParaRPr lang="en-US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 Purbalingga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224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224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</a:rPr>
                        <a:t>4.</a:t>
                      </a:r>
                      <a:endParaRPr lang="en-US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Banjarnegara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266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266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</a:rPr>
                        <a:t>5.</a:t>
                      </a:r>
                      <a:endParaRPr lang="en-US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Wonosobo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236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236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</a:rPr>
                        <a:t>6.</a:t>
                      </a:r>
                      <a:endParaRPr lang="en-US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Boyolali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261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261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rgbClr val="002060"/>
                          </a:solidFill>
                        </a:rPr>
                        <a:t>7.</a:t>
                      </a:r>
                      <a:endParaRPr lang="id-ID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Klaten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391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391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rgbClr val="002060"/>
                          </a:solidFill>
                        </a:rPr>
                        <a:t>8.</a:t>
                      </a:r>
                      <a:endParaRPr lang="id-ID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Wonogiri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251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251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rgbClr val="002060"/>
                          </a:solidFill>
                        </a:rPr>
                        <a:t>9. </a:t>
                      </a:r>
                      <a:endParaRPr lang="id-ID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Sragen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196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196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rgbClr val="002060"/>
                          </a:solidFill>
                        </a:rPr>
                        <a:t>10.</a:t>
                      </a:r>
                      <a:endParaRPr lang="id-ID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Grobogan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273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273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273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rgbClr val="002060"/>
                          </a:solidFill>
                        </a:rPr>
                        <a:t>11.</a:t>
                      </a:r>
                      <a:endParaRPr lang="id-ID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Blora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271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271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rgbClr val="002060"/>
                          </a:solidFill>
                        </a:rPr>
                        <a:t>12.</a:t>
                      </a:r>
                      <a:endParaRPr lang="id-ID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Rembang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287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287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rgbClr val="002060"/>
                          </a:solidFill>
                        </a:rPr>
                        <a:t>13.</a:t>
                      </a:r>
                      <a:endParaRPr lang="id-ID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Pati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401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401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36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336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29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rgbClr val="002060"/>
                          </a:solidFill>
                        </a:rPr>
                        <a:t>14.</a:t>
                      </a:r>
                      <a:endParaRPr lang="id-ID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Kudus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123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123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rgbClr val="002060"/>
                          </a:solidFill>
                        </a:rPr>
                        <a:t>15.</a:t>
                      </a:r>
                      <a:endParaRPr lang="id-ID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Jepara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184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184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rgbClr val="002060"/>
                          </a:solidFill>
                        </a:rPr>
                        <a:t>16.</a:t>
                      </a:r>
                      <a:endParaRPr lang="id-ID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Semarang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208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208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100" dirty="0" smtClean="0">
                          <a:solidFill>
                            <a:srgbClr val="002060"/>
                          </a:solidFill>
                        </a:rPr>
                        <a:t>17.</a:t>
                      </a:r>
                      <a:endParaRPr lang="id-ID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Kab. Kendal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266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266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5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25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67188" y="-27383"/>
            <a:ext cx="1143009" cy="78959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875420665"/>
              </p:ext>
            </p:extLst>
          </p:nvPr>
        </p:nvGraphicFramePr>
        <p:xfrm>
          <a:off x="232134" y="785792"/>
          <a:ext cx="9401386" cy="5686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1094"/>
                <a:gridCol w="1406964"/>
                <a:gridCol w="919351"/>
                <a:gridCol w="1095955"/>
                <a:gridCol w="1252521"/>
                <a:gridCol w="1327586"/>
                <a:gridCol w="1672200"/>
                <a:gridCol w="1305715"/>
              </a:tblGrid>
              <a:tr h="404317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rgbClr val="002060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rgbClr val="002060"/>
                          </a:solidFill>
                        </a:rPr>
                        <a:t> Desa 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Desa Sudah Entry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Desa Belum Entry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Status Perkembangan Desa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611367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rgbClr val="002060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01438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18.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olidFill>
                            <a:srgbClr val="002060"/>
                          </a:solidFill>
                        </a:rPr>
                        <a:t>Kab. Pekalongan</a:t>
                      </a:r>
                      <a:endParaRPr lang="id-ID" sz="13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272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273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17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216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40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739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19.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olidFill>
                            <a:srgbClr val="002060"/>
                          </a:solidFill>
                        </a:rPr>
                        <a:t>Kab. Tegal</a:t>
                      </a:r>
                      <a:endParaRPr lang="id-ID" sz="13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281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281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739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20.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olidFill>
                            <a:srgbClr val="002060"/>
                          </a:solidFill>
                        </a:rPr>
                        <a:t>Kab. Brebes</a:t>
                      </a:r>
                      <a:endParaRPr lang="id-ID" sz="13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292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292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289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852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21.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olidFill>
                            <a:srgbClr val="002060"/>
                          </a:solidFill>
                        </a:rPr>
                        <a:t>Kab. Pemalang</a:t>
                      </a:r>
                      <a:endParaRPr lang="id-ID" sz="13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211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211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852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22.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olidFill>
                            <a:srgbClr val="002060"/>
                          </a:solidFill>
                        </a:rPr>
                        <a:t>Kab. Kebumen</a:t>
                      </a:r>
                      <a:endParaRPr lang="id-ID" sz="13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449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449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852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23.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olidFill>
                            <a:srgbClr val="002060"/>
                          </a:solidFill>
                        </a:rPr>
                        <a:t>Kab. Purworejo</a:t>
                      </a:r>
                      <a:endParaRPr lang="id-ID" sz="13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469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469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852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24.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olidFill>
                            <a:srgbClr val="002060"/>
                          </a:solidFill>
                        </a:rPr>
                        <a:t>Kab. Magelang</a:t>
                      </a:r>
                      <a:endParaRPr lang="id-ID" sz="13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367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367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852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25.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olidFill>
                            <a:srgbClr val="002060"/>
                          </a:solidFill>
                        </a:rPr>
                        <a:t>Kab. Sukoharjo</a:t>
                      </a:r>
                      <a:endParaRPr lang="id-ID" sz="13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150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150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438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26.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olidFill>
                            <a:srgbClr val="002060"/>
                          </a:solidFill>
                        </a:rPr>
                        <a:t>Kab. Karanganyar</a:t>
                      </a:r>
                      <a:endParaRPr lang="id-ID" sz="13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162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162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852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27.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olidFill>
                            <a:srgbClr val="002060"/>
                          </a:solidFill>
                        </a:rPr>
                        <a:t>Kab.</a:t>
                      </a:r>
                      <a:r>
                        <a:rPr lang="id-ID" sz="1300" baseline="0" dirty="0" smtClean="0">
                          <a:solidFill>
                            <a:srgbClr val="002060"/>
                          </a:solidFill>
                        </a:rPr>
                        <a:t> Demak</a:t>
                      </a:r>
                      <a:endParaRPr lang="id-ID" sz="13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243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243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219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21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438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28.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olidFill>
                            <a:srgbClr val="002060"/>
                          </a:solidFill>
                        </a:rPr>
                        <a:t>Kab. Temanggung</a:t>
                      </a:r>
                      <a:endParaRPr lang="id-ID" sz="13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266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266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64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201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852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29.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olidFill>
                            <a:srgbClr val="002060"/>
                          </a:solidFill>
                        </a:rPr>
                        <a:t>Kab. Batang</a:t>
                      </a:r>
                      <a:endParaRPr lang="id-ID" sz="13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239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239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5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5" y="-20660"/>
            <a:ext cx="1315650" cy="8778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1344761129"/>
              </p:ext>
            </p:extLst>
          </p:nvPr>
        </p:nvGraphicFramePr>
        <p:xfrm>
          <a:off x="452407" y="1500174"/>
          <a:ext cx="9138220" cy="386523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88142"/>
                <a:gridCol w="1696413"/>
                <a:gridCol w="925006"/>
                <a:gridCol w="888099"/>
                <a:gridCol w="864096"/>
                <a:gridCol w="1440160"/>
                <a:gridCol w="1296144"/>
                <a:gridCol w="1440160"/>
              </a:tblGrid>
              <a:tr h="412099">
                <a:tc rowSpan="2"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id-ID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rgbClr val="002060"/>
                          </a:solidFill>
                        </a:rPr>
                        <a:t>Kabupaten</a:t>
                      </a:r>
                      <a:r>
                        <a:rPr lang="en-US" sz="1400" b="1" baseline="0" dirty="0" smtClean="0">
                          <a:solidFill>
                            <a:srgbClr val="002060"/>
                          </a:solidFill>
                        </a:rPr>
                        <a:t> / Kota</a:t>
                      </a:r>
                      <a:endParaRPr lang="id-ID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rgbClr val="002060"/>
                          </a:solidFill>
                        </a:rPr>
                        <a:t>Jumlah</a:t>
                      </a:r>
                      <a:r>
                        <a:rPr lang="id-ID" sz="1400" b="1" baseline="0" dirty="0" smtClean="0">
                          <a:solidFill>
                            <a:srgbClr val="002060"/>
                          </a:solidFill>
                        </a:rPr>
                        <a:t> Desa </a:t>
                      </a:r>
                      <a:endParaRPr lang="id-ID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rgbClr val="002060"/>
                          </a:solidFill>
                        </a:rPr>
                        <a:t>Desa Sudah Entry</a:t>
                      </a:r>
                      <a:endParaRPr lang="id-ID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rgbClr val="002060"/>
                          </a:solidFill>
                        </a:rPr>
                        <a:t>Desa Belum Entry</a:t>
                      </a:r>
                      <a:endParaRPr lang="id-ID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rgbClr val="002060"/>
                          </a:solidFill>
                        </a:rPr>
                        <a:t>Status Perkembangan Desa</a:t>
                      </a:r>
                      <a:endParaRPr lang="id-ID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57257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rgbClr val="002060"/>
                          </a:solidFill>
                        </a:rPr>
                        <a:t>Cepat Berkembang</a:t>
                      </a:r>
                      <a:endParaRPr lang="id-ID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rgbClr val="002060"/>
                          </a:solidFill>
                        </a:rPr>
                        <a:t>Berkembang</a:t>
                      </a:r>
                      <a:endParaRPr lang="id-ID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rgbClr val="002060"/>
                          </a:solidFill>
                        </a:rPr>
                        <a:t>Kurang Berkembang</a:t>
                      </a:r>
                      <a:endParaRPr lang="id-ID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30.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Kota. Tegal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31.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Kota. Magelang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32.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Kota. Surakarta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33.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Kota. Salatiga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34.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Kota. Semarang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rgbClr val="002060"/>
                          </a:solidFill>
                        </a:rPr>
                        <a:t>35.</a:t>
                      </a:r>
                      <a:endParaRPr lang="id-ID" sz="12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Kota. Pekalongan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id-ID" sz="1400" dirty="0">
                        <a:solidFill>
                          <a:srgbClr val="00206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C00000"/>
                          </a:solidFill>
                        </a:rPr>
                        <a:t>JUMLAH</a:t>
                      </a:r>
                      <a:endParaRPr lang="id-ID" sz="1400" dirty="0">
                        <a:solidFill>
                          <a:srgbClr val="C0000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C00000"/>
                          </a:solidFill>
                        </a:rPr>
                        <a:t>7.809</a:t>
                      </a:r>
                      <a:endParaRPr lang="id-ID" sz="1400" dirty="0">
                        <a:solidFill>
                          <a:srgbClr val="C0000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rgbClr val="C00000"/>
                          </a:solidFill>
                        </a:rPr>
                        <a:t>1.751</a:t>
                      </a:r>
                      <a:endParaRPr lang="id-ID" sz="1400" dirty="0">
                        <a:solidFill>
                          <a:srgbClr val="C0000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4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6.058</a:t>
                      </a:r>
                      <a:endParaRPr kumimoji="0" lang="id-ID" sz="1400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4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  <a:endParaRPr kumimoji="0" lang="id-ID" sz="1400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4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1.534</a:t>
                      </a:r>
                      <a:endParaRPr kumimoji="0" lang="id-ID" sz="1400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4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  <a:endParaRPr kumimoji="0" lang="id-ID" sz="1400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Picture 4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14455" y="0"/>
            <a:ext cx="1367244" cy="92867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76365490"/>
              </p:ext>
            </p:extLst>
          </p:nvPr>
        </p:nvGraphicFramePr>
        <p:xfrm>
          <a:off x="0" y="1357298"/>
          <a:ext cx="11144293" cy="5500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5328" y="-71462"/>
            <a:ext cx="1831593" cy="10715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82392" y="908724"/>
            <a:ext cx="5928658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id-ID" b="1" dirty="0" smtClean="0">
                <a:solidFill>
                  <a:srgbClr val="002060"/>
                </a:solidFill>
              </a:rPr>
              <a:t>Matriks </a:t>
            </a:r>
          </a:p>
          <a:p>
            <a:pPr algn="ctr">
              <a:lnSpc>
                <a:spcPts val="1500"/>
              </a:lnSpc>
            </a:pPr>
            <a:r>
              <a:rPr lang="id-ID" b="1" dirty="0" smtClean="0">
                <a:solidFill>
                  <a:srgbClr val="002060"/>
                </a:solidFill>
              </a:rPr>
              <a:t>Status Perkembangan Desa</a:t>
            </a:r>
          </a:p>
          <a:p>
            <a:pPr algn="ctr">
              <a:lnSpc>
                <a:spcPts val="1500"/>
              </a:lnSpc>
            </a:pPr>
            <a:r>
              <a:rPr lang="id-ID" b="1" dirty="0" smtClean="0">
                <a:solidFill>
                  <a:srgbClr val="002060"/>
                </a:solidFill>
              </a:rPr>
              <a:t>Provinsi Jawa Tengah  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070699742"/>
              </p:ext>
            </p:extLst>
          </p:nvPr>
        </p:nvGraphicFramePr>
        <p:xfrm>
          <a:off x="116463" y="1268760"/>
          <a:ext cx="9556784" cy="53481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534"/>
                <a:gridCol w="1953662"/>
                <a:gridCol w="1194598"/>
                <a:gridCol w="1194598"/>
                <a:gridCol w="1194598"/>
                <a:gridCol w="1194598"/>
                <a:gridCol w="1194598"/>
                <a:gridCol w="1194598"/>
              </a:tblGrid>
              <a:tr h="200064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Kelurahan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Sudah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Status Perkembangan Kelurahan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01808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1.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Cilacap 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2.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Banyumas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30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30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3.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 Purbalingga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4.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Banjarnegara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5.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Wonosobo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29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29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6.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Boyolali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7.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Klaten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8.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Wonogiri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43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43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9.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Sragen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10.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Kab. Grobogan</a:t>
                      </a:r>
                      <a:endParaRPr lang="id-ID" sz="1400" b="1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11.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Blora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24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24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12.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Rembang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13.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Pati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14.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Kudus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0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15.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Jepara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>
          <a:xfrm>
            <a:off x="471787" y="754962"/>
            <a:ext cx="8915400" cy="58580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1800"/>
              </a:lnSpc>
            </a:pPr>
            <a:r>
              <a:rPr lang="nn-NO" sz="1800" b="1" dirty="0" smtClean="0">
                <a:solidFill>
                  <a:schemeClr val="bg1"/>
                </a:solidFill>
              </a:rPr>
              <a:t>PROGRES </a:t>
            </a:r>
            <a:r>
              <a:rPr lang="id-ID" sz="1800" b="1" dirty="0" smtClean="0">
                <a:solidFill>
                  <a:schemeClr val="bg1"/>
                </a:solidFill>
              </a:rPr>
              <a:t>DATA STATUS PERKEMBANGAN KELURAHAN</a:t>
            </a:r>
          </a:p>
          <a:p>
            <a:pPr algn="ctr"/>
            <a:r>
              <a:rPr lang="nn-NO" sz="1800" b="1" dirty="0" smtClean="0">
                <a:solidFill>
                  <a:schemeClr val="bg1"/>
                </a:solidFill>
              </a:rPr>
              <a:t>PROVINSI </a:t>
            </a:r>
            <a:r>
              <a:rPr lang="id-ID" sz="1800" b="1" dirty="0" smtClean="0">
                <a:solidFill>
                  <a:schemeClr val="bg1"/>
                </a:solidFill>
              </a:rPr>
              <a:t>JAWA TENGAH</a:t>
            </a:r>
            <a:endParaRPr lang="id-ID" sz="1800" dirty="0">
              <a:solidFill>
                <a:schemeClr val="bg1"/>
              </a:solidFill>
            </a:endParaRPr>
          </a:p>
        </p:txBody>
      </p:sp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76936" y="-27384"/>
            <a:ext cx="1315650" cy="8778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101673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654630182"/>
              </p:ext>
            </p:extLst>
          </p:nvPr>
        </p:nvGraphicFramePr>
        <p:xfrm>
          <a:off x="272480" y="877894"/>
          <a:ext cx="9401386" cy="58844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1094"/>
                <a:gridCol w="1330468"/>
                <a:gridCol w="1143008"/>
                <a:gridCol w="1137878"/>
                <a:gridCol w="1296144"/>
                <a:gridCol w="1368153"/>
                <a:gridCol w="1398926"/>
                <a:gridCol w="1305715"/>
              </a:tblGrid>
              <a:tr h="462874">
                <a:tc rowSpan="2"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3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300" b="1" baseline="0" dirty="0" smtClean="0">
                          <a:solidFill>
                            <a:schemeClr val="bg1"/>
                          </a:solidFill>
                        </a:rPr>
                        <a:t> Kelurahan 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id-ID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Kelurahan Sudah Entry</a:t>
                      </a:r>
                      <a:endParaRPr kumimoji="0"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Kelurahan Belum Entry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Status Perkembangan Kelurahan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45158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4143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2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16.</a:t>
                      </a:r>
                      <a:endParaRPr kumimoji="0" lang="id-ID" sz="12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Kab. Semarang</a:t>
                      </a:r>
                      <a:endParaRPr kumimoji="0"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  <a:endParaRPr kumimoji="0"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  <a:endParaRPr kumimoji="0"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143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2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17.</a:t>
                      </a:r>
                      <a:endParaRPr kumimoji="0" lang="id-ID" sz="12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Kab. Kendal</a:t>
                      </a:r>
                      <a:endParaRPr kumimoji="0"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kumimoji="0"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kumimoji="0"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143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18.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Kab. Pekalongan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143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19.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Kab. Tegal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143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20.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Kab. Brebes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143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21.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Kab. Pemalang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143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22.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Kab. Kebumen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143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23.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Kab. Purworejo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25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143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24.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Kab. Magelang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143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25.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Kab. Sukoharjo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143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26.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Kab. Karanganyar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Picture 2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2277" y="0"/>
            <a:ext cx="1367244" cy="8778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55160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63945255"/>
              </p:ext>
            </p:extLst>
          </p:nvPr>
        </p:nvGraphicFramePr>
        <p:xfrm>
          <a:off x="238092" y="785794"/>
          <a:ext cx="9441724" cy="590805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16314"/>
                <a:gridCol w="1468244"/>
                <a:gridCol w="1224136"/>
                <a:gridCol w="1152128"/>
                <a:gridCol w="1080120"/>
                <a:gridCol w="1369481"/>
                <a:gridCol w="1315650"/>
                <a:gridCol w="1315651"/>
              </a:tblGrid>
              <a:tr h="433874">
                <a:tc rowSpan="2"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400" b="1" baseline="0" dirty="0" smtClean="0">
                          <a:solidFill>
                            <a:schemeClr val="bg1"/>
                          </a:solidFill>
                        </a:rPr>
                        <a:t> Kelurahan 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Kelurahan Sudah Entry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Kelurahan Belum Entry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Status Perkembangan Kelurahan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67750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430997">
                <a:tc>
                  <a:txBody>
                    <a:bodyPr/>
                    <a:lstStyle/>
                    <a:p>
                      <a:pPr algn="ctr"/>
                      <a:r>
                        <a:rPr lang="id-ID" sz="1200" dirty="0" smtClean="0">
                          <a:solidFill>
                            <a:schemeClr val="bg1"/>
                          </a:solidFill>
                        </a:rPr>
                        <a:t>27.</a:t>
                      </a:r>
                      <a:endParaRPr lang="id-ID" sz="1200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</a:t>
                      </a:r>
                      <a:r>
                        <a:rPr lang="id-ID" sz="1400" b="1" baseline="0" dirty="0" smtClean="0">
                          <a:solidFill>
                            <a:schemeClr val="bg1"/>
                          </a:solidFill>
                        </a:rPr>
                        <a:t> Demak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4502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28.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Temanggung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23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23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0997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29.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Kab. Batang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0997"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30.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Kota. Tegal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27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27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22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4502"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31.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Kota. Magelang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4502"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32.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Kota. Surakarta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51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5379"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33.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Kota. Salatiga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23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23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23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4502"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34.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Kota. Semarang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177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4502"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35.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Kota. Pekalongan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27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547">
                <a:tc gridSpan="2"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rgbClr val="C00000"/>
                          </a:solidFill>
                        </a:rPr>
                        <a:t>JUMLAH</a:t>
                      </a:r>
                      <a:endParaRPr lang="id-ID" sz="1400" b="1" dirty="0">
                        <a:solidFill>
                          <a:srgbClr val="C0000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rgbClr val="C00000"/>
                          </a:solidFill>
                        </a:rPr>
                        <a:t>750</a:t>
                      </a:r>
                      <a:endParaRPr lang="id-ID" sz="1400" b="1" dirty="0">
                        <a:solidFill>
                          <a:srgbClr val="C0000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rgbClr val="C00000"/>
                          </a:solidFill>
                        </a:rPr>
                        <a:t>129</a:t>
                      </a:r>
                      <a:endParaRPr lang="id-ID" sz="1400" b="1" dirty="0">
                        <a:solidFill>
                          <a:srgbClr val="C0000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dirty="0" smtClean="0">
                          <a:solidFill>
                            <a:srgbClr val="C00000"/>
                          </a:solidFill>
                        </a:rPr>
                        <a:t>621</a:t>
                      </a:r>
                      <a:endParaRPr lang="id-ID" sz="1400" b="1" dirty="0">
                        <a:solidFill>
                          <a:srgbClr val="C0000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58 </a:t>
                      </a:r>
                      <a:endParaRPr kumimoji="0" lang="id-ID" sz="1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Picture 2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24372" y="1"/>
            <a:ext cx="1202544" cy="7857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87440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74306645"/>
              </p:ext>
            </p:extLst>
          </p:nvPr>
        </p:nvGraphicFramePr>
        <p:xfrm>
          <a:off x="0" y="1357298"/>
          <a:ext cx="11840814" cy="5500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5328" y="-71462"/>
            <a:ext cx="1831593" cy="10715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82392" y="908724"/>
            <a:ext cx="5928658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id-ID" b="1" dirty="0" smtClean="0">
                <a:solidFill>
                  <a:schemeClr val="bg1"/>
                </a:solidFill>
              </a:rPr>
              <a:t>Matriks </a:t>
            </a:r>
          </a:p>
          <a:p>
            <a:pPr algn="ctr">
              <a:lnSpc>
                <a:spcPts val="1500"/>
              </a:lnSpc>
            </a:pPr>
            <a:r>
              <a:rPr lang="id-ID" b="1" dirty="0" smtClean="0">
                <a:solidFill>
                  <a:schemeClr val="bg1"/>
                </a:solidFill>
              </a:rPr>
              <a:t>Status Perkembangan Kelurahan</a:t>
            </a:r>
          </a:p>
          <a:p>
            <a:pPr algn="ctr">
              <a:lnSpc>
                <a:spcPts val="1500"/>
              </a:lnSpc>
            </a:pPr>
            <a:r>
              <a:rPr lang="id-ID" b="1" dirty="0" smtClean="0">
                <a:solidFill>
                  <a:schemeClr val="bg1"/>
                </a:solidFill>
              </a:rPr>
              <a:t>Provinsi Jawa Tengah  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1704" y="781040"/>
            <a:ext cx="8915400" cy="1219200"/>
          </a:xfrm>
        </p:spPr>
        <p:txBody>
          <a:bodyPr anchor="ctr">
            <a:normAutofit/>
          </a:bodyPr>
          <a:lstStyle/>
          <a:p>
            <a:pPr algn="ctr"/>
            <a:r>
              <a:rPr lang="nn-NO" sz="1800" b="1" dirty="0" smtClean="0">
                <a:solidFill>
                  <a:srgbClr val="C00000"/>
                </a:solidFill>
              </a:rPr>
              <a:t>PROGRES </a:t>
            </a:r>
            <a:r>
              <a:rPr lang="id-ID" sz="1800" b="1" dirty="0" smtClean="0">
                <a:solidFill>
                  <a:srgbClr val="C00000"/>
                </a:solidFill>
              </a:rPr>
              <a:t>DATA STATUS PERKEMBANGAN DESA</a:t>
            </a:r>
            <a:r>
              <a:rPr lang="nn-NO" sz="1800" b="1" dirty="0" smtClean="0">
                <a:solidFill>
                  <a:srgbClr val="C00000"/>
                </a:solidFill>
              </a:rPr>
              <a:t/>
            </a:r>
            <a:br>
              <a:rPr lang="nn-NO" sz="1800" b="1" dirty="0" smtClean="0">
                <a:solidFill>
                  <a:srgbClr val="C00000"/>
                </a:solidFill>
              </a:rPr>
            </a:br>
            <a:r>
              <a:rPr lang="nn-NO" sz="1800" b="1" dirty="0" smtClean="0">
                <a:solidFill>
                  <a:srgbClr val="C00000"/>
                </a:solidFill>
              </a:rPr>
              <a:t>PROV</a:t>
            </a:r>
            <a:r>
              <a:rPr lang="id-ID" sz="1800" b="1" dirty="0" smtClean="0">
                <a:solidFill>
                  <a:srgbClr val="C00000"/>
                </a:solidFill>
              </a:rPr>
              <a:t>INSI D.I. YOGYAKARTA</a:t>
            </a:r>
            <a:endParaRPr lang="id-ID" sz="1800" dirty="0">
              <a:solidFill>
                <a:srgbClr val="C0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239330614"/>
              </p:ext>
            </p:extLst>
          </p:nvPr>
        </p:nvGraphicFramePr>
        <p:xfrm>
          <a:off x="386954" y="2286000"/>
          <a:ext cx="9324576" cy="3053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6340"/>
                <a:gridCol w="1784804"/>
                <a:gridCol w="1165572"/>
                <a:gridCol w="1165572"/>
                <a:gridCol w="1165572"/>
                <a:gridCol w="1165572"/>
                <a:gridCol w="1165572"/>
                <a:gridCol w="1165572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Desa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Desa Sudah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Desa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Status Perkembangan Desa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Kab. Kulon Progo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87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79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Kab. Bantul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75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73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Kab. Gunung Kidul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144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smtClean="0">
                          <a:solidFill>
                            <a:schemeClr val="tx1"/>
                          </a:solidFill>
                        </a:rPr>
                        <a:t>144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Kab. Sleman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86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86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  <a:endParaRPr kumimoji="0" lang="id-ID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Kota. Yogyakarta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JUMLAH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5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5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5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5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5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5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25848" y="0"/>
            <a:ext cx="1475224" cy="980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8897" y="638164"/>
            <a:ext cx="8915400" cy="1219200"/>
          </a:xfrm>
        </p:spPr>
        <p:txBody>
          <a:bodyPr anchor="ctr">
            <a:normAutofit/>
          </a:bodyPr>
          <a:lstStyle/>
          <a:p>
            <a:pPr algn="ctr"/>
            <a:r>
              <a:rPr lang="id-ID" sz="1800" b="1" dirty="0" smtClean="0">
                <a:solidFill>
                  <a:schemeClr val="bg1"/>
                </a:solidFill>
              </a:rPr>
              <a:t>Matriks </a:t>
            </a:r>
            <a:br>
              <a:rPr lang="id-ID" sz="1800" b="1" dirty="0" smtClean="0">
                <a:solidFill>
                  <a:schemeClr val="bg1"/>
                </a:solidFill>
              </a:rPr>
            </a:br>
            <a:r>
              <a:rPr lang="id-ID" sz="1800" b="1" dirty="0" smtClean="0">
                <a:solidFill>
                  <a:schemeClr val="bg1"/>
                </a:solidFill>
              </a:rPr>
              <a:t>Status Perkembangan Desa </a:t>
            </a:r>
            <a:br>
              <a:rPr lang="id-ID" sz="1800" b="1" dirty="0" smtClean="0">
                <a:solidFill>
                  <a:schemeClr val="bg1"/>
                </a:solidFill>
              </a:rPr>
            </a:br>
            <a:r>
              <a:rPr lang="id-ID" sz="1800" b="1" dirty="0" smtClean="0">
                <a:solidFill>
                  <a:schemeClr val="bg1"/>
                </a:solidFill>
              </a:rPr>
              <a:t>Provinsi  D.I. Yogyakarta</a:t>
            </a:r>
            <a:endParaRPr lang="id-ID" sz="1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7946473"/>
              </p:ext>
            </p:extLst>
          </p:nvPr>
        </p:nvGraphicFramePr>
        <p:xfrm>
          <a:off x="0" y="1500174"/>
          <a:ext cx="9906000" cy="5357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5330" y="-71462"/>
            <a:ext cx="2141155" cy="10715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82054531"/>
              </p:ext>
            </p:extLst>
          </p:nvPr>
        </p:nvGraphicFramePr>
        <p:xfrm>
          <a:off x="7" y="2286000"/>
          <a:ext cx="9906005" cy="3053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0407"/>
                <a:gridCol w="1755136"/>
                <a:gridCol w="1127520"/>
                <a:gridCol w="1208058"/>
                <a:gridCol w="1127520"/>
                <a:gridCol w="1288595"/>
                <a:gridCol w="1369132"/>
                <a:gridCol w="1449637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Kelurahan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Sudah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Status Perkembangan Kelurahan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Kab. Kulon Progo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5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5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Kab. Bantul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5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5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Kab. Gunung Kidul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5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5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Kab. Sleman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5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5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Kota. Yogyakarta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5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5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5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5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JUMLAH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5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10319" marR="10319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5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10319" marR="10319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5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0319" marR="10319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5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10319" marR="10319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5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10319" marR="10319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5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0319" marR="10319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>
          <a:xfrm>
            <a:off x="541704" y="781040"/>
            <a:ext cx="8915400" cy="12192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n-NO" sz="1800" b="1" dirty="0" smtClean="0">
                <a:solidFill>
                  <a:schemeClr val="tx1"/>
                </a:solidFill>
              </a:rPr>
              <a:t>PROGRES </a:t>
            </a:r>
            <a:r>
              <a:rPr lang="id-ID" sz="1800" b="1" dirty="0" smtClean="0">
                <a:solidFill>
                  <a:schemeClr val="tx1"/>
                </a:solidFill>
              </a:rPr>
              <a:t>DATA STATUS PERKEMBANGAN KELURAHAN</a:t>
            </a:r>
          </a:p>
          <a:p>
            <a:pPr algn="ctr"/>
            <a:r>
              <a:rPr lang="nn-NO" sz="1800" b="1" dirty="0" smtClean="0">
                <a:solidFill>
                  <a:schemeClr val="tx1"/>
                </a:solidFill>
              </a:rPr>
              <a:t>PROV</a:t>
            </a:r>
            <a:r>
              <a:rPr lang="id-ID" sz="1800" b="1" dirty="0" smtClean="0">
                <a:solidFill>
                  <a:schemeClr val="tx1"/>
                </a:solidFill>
              </a:rPr>
              <a:t>INSI D.I. YOGYAKARTA</a:t>
            </a:r>
            <a:endParaRPr lang="id-ID" sz="1800" dirty="0">
              <a:solidFill>
                <a:schemeClr val="tx1"/>
              </a:solidFill>
            </a:endParaRPr>
          </a:p>
        </p:txBody>
      </p:sp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09825" y="0"/>
            <a:ext cx="1745254" cy="9801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33228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8897" y="638164"/>
            <a:ext cx="8915400" cy="1219200"/>
          </a:xfrm>
        </p:spPr>
        <p:txBody>
          <a:bodyPr anchor="ctr">
            <a:normAutofit/>
          </a:bodyPr>
          <a:lstStyle/>
          <a:p>
            <a:pPr algn="ctr">
              <a:lnSpc>
                <a:spcPts val="1600"/>
              </a:lnSpc>
            </a:pPr>
            <a:r>
              <a:rPr lang="id-ID" sz="1800" b="1" dirty="0" smtClean="0">
                <a:solidFill>
                  <a:srgbClr val="C00000"/>
                </a:solidFill>
              </a:rPr>
              <a:t>Matriks </a:t>
            </a:r>
            <a:br>
              <a:rPr lang="id-ID" sz="1800" b="1" dirty="0" smtClean="0">
                <a:solidFill>
                  <a:srgbClr val="C00000"/>
                </a:solidFill>
              </a:rPr>
            </a:br>
            <a:r>
              <a:rPr lang="id-ID" sz="1800" b="1" dirty="0" smtClean="0">
                <a:solidFill>
                  <a:srgbClr val="C00000"/>
                </a:solidFill>
              </a:rPr>
              <a:t>Status Perkembangan Kelurahan</a:t>
            </a:r>
            <a:br>
              <a:rPr lang="id-ID" sz="1800" b="1" dirty="0" smtClean="0">
                <a:solidFill>
                  <a:srgbClr val="C00000"/>
                </a:solidFill>
              </a:rPr>
            </a:br>
            <a:r>
              <a:rPr lang="id-ID" sz="1800" b="1" dirty="0" smtClean="0">
                <a:solidFill>
                  <a:srgbClr val="C00000"/>
                </a:solidFill>
              </a:rPr>
              <a:t> Provinsi  D.I. Yogyakarta</a:t>
            </a:r>
            <a:endParaRPr lang="id-ID" sz="1800" dirty="0">
              <a:solidFill>
                <a:srgbClr val="C0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03521668"/>
              </p:ext>
            </p:extLst>
          </p:nvPr>
        </p:nvGraphicFramePr>
        <p:xfrm>
          <a:off x="0" y="1643050"/>
          <a:ext cx="9906000" cy="4954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5330" y="-71462"/>
            <a:ext cx="2141155" cy="10715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6921" y="692696"/>
            <a:ext cx="8915400" cy="571504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nn-NO" sz="1800" b="1" dirty="0" smtClean="0">
                <a:solidFill>
                  <a:schemeClr val="tx1"/>
                </a:solidFill>
              </a:rPr>
              <a:t>PROGRES </a:t>
            </a:r>
            <a:r>
              <a:rPr lang="id-ID" sz="1800" b="1" dirty="0" smtClean="0">
                <a:solidFill>
                  <a:schemeClr val="tx1"/>
                </a:solidFill>
              </a:rPr>
              <a:t> STATUS PERKEMBANGAN DESA</a:t>
            </a:r>
            <a:r>
              <a:rPr lang="nn-NO" sz="1800" b="1" dirty="0" smtClean="0">
                <a:solidFill>
                  <a:schemeClr val="tx1"/>
                </a:solidFill>
              </a:rPr>
              <a:t/>
            </a:r>
            <a:br>
              <a:rPr lang="nn-NO" sz="1800" b="1" dirty="0" smtClean="0">
                <a:solidFill>
                  <a:schemeClr val="tx1"/>
                </a:solidFill>
              </a:rPr>
            </a:br>
            <a:r>
              <a:rPr lang="nn-NO" sz="1800" b="1" dirty="0" smtClean="0">
                <a:solidFill>
                  <a:schemeClr val="tx1"/>
                </a:solidFill>
              </a:rPr>
              <a:t>PROV</a:t>
            </a:r>
            <a:r>
              <a:rPr lang="id-ID" sz="1800" b="1" dirty="0" smtClean="0">
                <a:solidFill>
                  <a:schemeClr val="tx1"/>
                </a:solidFill>
              </a:rPr>
              <a:t>INSI JAWA TIMUR</a:t>
            </a:r>
            <a:endParaRPr lang="id-ID" sz="1800" dirty="0">
              <a:solidFill>
                <a:schemeClr val="tx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39769530"/>
              </p:ext>
            </p:extLst>
          </p:nvPr>
        </p:nvGraphicFramePr>
        <p:xfrm>
          <a:off x="232141" y="1196752"/>
          <a:ext cx="9479391" cy="5669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3979"/>
                <a:gridCol w="1564590"/>
                <a:gridCol w="1014113"/>
                <a:gridCol w="858095"/>
                <a:gridCol w="1170130"/>
                <a:gridCol w="1326147"/>
                <a:gridCol w="1326147"/>
                <a:gridCol w="1716190"/>
              </a:tblGrid>
              <a:tr h="269968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Desa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Desa Sudah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Desa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Status Perkembangan Desa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37956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Tulungagung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257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257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472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Blitar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220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220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Lumajang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198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198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Bondowoso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209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209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</a:t>
                      </a:r>
                      <a:r>
                        <a:rPr lang="id-ID" sz="1200" b="1" baseline="0" dirty="0" smtClean="0">
                          <a:solidFill>
                            <a:schemeClr val="tx1"/>
                          </a:solidFill>
                        </a:rPr>
                        <a:t> Pasuruan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341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336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</a:t>
                      </a:r>
                      <a:r>
                        <a:rPr lang="id-ID" sz="1200" b="1" baseline="0" dirty="0" smtClean="0">
                          <a:solidFill>
                            <a:schemeClr val="tx1"/>
                          </a:solidFill>
                        </a:rPr>
                        <a:t> Sidoarjo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322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322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7.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Lamongan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462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365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97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313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8.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Gresik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330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330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9.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Bangkalan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273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273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10.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Pamekasan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178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178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11.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Magetan 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207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207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12.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Tuban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311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13.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Sampang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180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180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14.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Pacitan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166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116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88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15.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Ponorogo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281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281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228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16.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Trenggalek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152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152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95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17.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Kediri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343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344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81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259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Malang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378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378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4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95322" y="-71461"/>
            <a:ext cx="1345710" cy="9081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204552854"/>
              </p:ext>
            </p:extLst>
          </p:nvPr>
        </p:nvGraphicFramePr>
        <p:xfrm>
          <a:off x="194472" y="613908"/>
          <a:ext cx="9633520" cy="61258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3584"/>
                <a:gridCol w="1352616"/>
                <a:gridCol w="1118575"/>
                <a:gridCol w="1170130"/>
                <a:gridCol w="1560173"/>
                <a:gridCol w="1326147"/>
                <a:gridCol w="1326147"/>
                <a:gridCol w="1326148"/>
              </a:tblGrid>
              <a:tr h="288032">
                <a:tc rowSpan="2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Desa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Desa Sudah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Desa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Status Perkembangan Desa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52092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19.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Jember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226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226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20.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Banyuwangi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189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189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21.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Situbondo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132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264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62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196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22.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Probolinggo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325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325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23.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Mojokerto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299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299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24.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Jombang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302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302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25.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Nganjuk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264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264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242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26.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Madiun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198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201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121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27.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Bojonegoro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419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429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115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312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28.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Kab. Ngawi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213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219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29.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Kota Sumenep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330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330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30.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Kota</a:t>
                      </a:r>
                      <a:r>
                        <a:rPr lang="id-ID" sz="1200" b="1" baseline="0" dirty="0" smtClean="0">
                          <a:solidFill>
                            <a:schemeClr val="tx1"/>
                          </a:solidFill>
                        </a:rPr>
                        <a:t> Pasuruan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31.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Kota Batu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32.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Kota. Kediri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33.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Kota. Blitar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34.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Kota. Malang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35.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Kota. Probolinggo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36.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Kota.</a:t>
                      </a:r>
                      <a:r>
                        <a:rPr lang="id-ID" sz="1200" b="1" baseline="0" dirty="0" smtClean="0">
                          <a:solidFill>
                            <a:schemeClr val="tx1"/>
                          </a:solidFill>
                        </a:rPr>
                        <a:t> Mojokerto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37.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Kota. Madiun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38.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Kota. Surabaya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 gridSpan="2"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JUMLAH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000"/>
                        </a:lnSpc>
                      </a:pPr>
                      <a:r>
                        <a:rPr kumimoji="0" lang="id-ID" sz="1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7.724</a:t>
                      </a:r>
                      <a:endParaRPr kumimoji="0" lang="id-ID" sz="12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id-ID" sz="1200" b="1" dirty="0" smtClean="0">
                          <a:solidFill>
                            <a:srgbClr val="C00000"/>
                          </a:solidFill>
                        </a:rPr>
                        <a:t>2.421</a:t>
                      </a:r>
                      <a:endParaRPr lang="id-ID" sz="1200" b="1" dirty="0">
                        <a:solidFill>
                          <a:srgbClr val="C0000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5.303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  <a:endParaRPr kumimoji="0" lang="id-ID" sz="12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1.636</a:t>
                      </a:r>
                      <a:endParaRPr kumimoji="0" lang="id-ID" sz="12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  <a:endParaRPr kumimoji="0" lang="id-ID" sz="12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4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46924" y="0"/>
            <a:ext cx="1078093" cy="66341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374908917"/>
              </p:ext>
            </p:extLst>
          </p:nvPr>
        </p:nvGraphicFramePr>
        <p:xfrm>
          <a:off x="-232206" y="1214422"/>
          <a:ext cx="11608675" cy="5643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67182" y="-6056"/>
            <a:ext cx="1172780" cy="8416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24041" y="714356"/>
            <a:ext cx="5715041" cy="6309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400"/>
              </a:lnSpc>
            </a:pPr>
            <a:r>
              <a:rPr lang="id-ID" sz="2000" b="1" dirty="0" smtClean="0"/>
              <a:t>Matriks </a:t>
            </a:r>
            <a:br>
              <a:rPr lang="id-ID" sz="2000" b="1" dirty="0" smtClean="0"/>
            </a:br>
            <a:r>
              <a:rPr lang="id-ID" sz="2000" b="1" dirty="0" smtClean="0"/>
              <a:t>Status Perkembangan Desa</a:t>
            </a:r>
          </a:p>
          <a:p>
            <a:pPr algn="ctr">
              <a:lnSpc>
                <a:spcPts val="1400"/>
              </a:lnSpc>
            </a:pPr>
            <a:r>
              <a:rPr lang="id-ID" sz="2000" b="1" dirty="0" smtClean="0"/>
              <a:t> Provinsi Jawa Timur</a:t>
            </a:r>
            <a:endParaRPr lang="id-ID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807428971"/>
              </p:ext>
            </p:extLst>
          </p:nvPr>
        </p:nvGraphicFramePr>
        <p:xfrm>
          <a:off x="272489" y="1306777"/>
          <a:ext cx="9479391" cy="52038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3979"/>
                <a:gridCol w="1564590"/>
                <a:gridCol w="1014113"/>
                <a:gridCol w="858095"/>
                <a:gridCol w="1170130"/>
                <a:gridCol w="1326147"/>
                <a:gridCol w="1326147"/>
                <a:gridCol w="1716190"/>
              </a:tblGrid>
              <a:tr h="269968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Kelurahan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Sudah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Status Perkembangan Kelurahan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27696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Kab. Tulungagung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Kab. Blitar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Kab. Lumajang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Kab. Bondowoso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Kab.</a:t>
                      </a:r>
                      <a:r>
                        <a:rPr lang="id-ID" sz="1400" b="1" baseline="0" dirty="0" smtClean="0">
                          <a:solidFill>
                            <a:schemeClr val="tx1"/>
                          </a:solidFill>
                        </a:rPr>
                        <a:t> Pasuruan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Kab.</a:t>
                      </a:r>
                      <a:r>
                        <a:rPr lang="id-ID" sz="1400" b="1" baseline="0" dirty="0" smtClean="0">
                          <a:solidFill>
                            <a:schemeClr val="tx1"/>
                          </a:solidFill>
                        </a:rPr>
                        <a:t> Sidoarjo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7.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Kab. Lamongan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8.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Kab. Gresik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9.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Kab. Bangkalan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10.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Kab. Pamekasan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11.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Kab. Magetan 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12.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Kab. Tuban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13.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Kab. Sampang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14.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Kab. Pacitan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15.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Kab. Ponorogo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16.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Kab. Trenggalek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17.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Kab. Kediri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Kab. Malang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84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19.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Kab. Jember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900"/>
                        </a:lnSpc>
                      </a:pPr>
                      <a:r>
                        <a:rPr kumimoji="0" lang="id-ID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>
          <a:xfrm>
            <a:off x="386921" y="764704"/>
            <a:ext cx="8915400" cy="571504"/>
          </a:xfrm>
          <a:prstGeom prst="rect">
            <a:avLst/>
          </a:prstGeom>
        </p:spPr>
        <p:txBody>
          <a:bodyPr anchor="ctr"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n-NO" sz="1800" b="1" dirty="0" smtClean="0">
                <a:solidFill>
                  <a:schemeClr val="tx1"/>
                </a:solidFill>
              </a:rPr>
              <a:t>PROGRES </a:t>
            </a:r>
            <a:r>
              <a:rPr lang="id-ID" sz="1800" b="1" dirty="0" smtClean="0">
                <a:solidFill>
                  <a:schemeClr val="tx1"/>
                </a:solidFill>
              </a:rPr>
              <a:t> STATUS PERKEMBANGAN KELURAHAN</a:t>
            </a:r>
            <a:r>
              <a:rPr lang="nn-NO" sz="1800" b="1" dirty="0" smtClean="0">
                <a:solidFill>
                  <a:schemeClr val="tx1"/>
                </a:solidFill>
              </a:rPr>
              <a:t/>
            </a:r>
            <a:br>
              <a:rPr lang="nn-NO" sz="1800" b="1" dirty="0" smtClean="0">
                <a:solidFill>
                  <a:schemeClr val="tx1"/>
                </a:solidFill>
              </a:rPr>
            </a:br>
            <a:r>
              <a:rPr lang="nn-NO" sz="1800" b="1" dirty="0" smtClean="0">
                <a:solidFill>
                  <a:schemeClr val="tx1"/>
                </a:solidFill>
              </a:rPr>
              <a:t>PROV</a:t>
            </a:r>
            <a:r>
              <a:rPr lang="id-ID" sz="1800" b="1" dirty="0" smtClean="0">
                <a:solidFill>
                  <a:schemeClr val="tx1"/>
                </a:solidFill>
              </a:rPr>
              <a:t>INSI JAWA TIMUR</a:t>
            </a:r>
            <a:endParaRPr lang="id-ID" sz="1800" dirty="0">
              <a:solidFill>
                <a:schemeClr val="tx1"/>
              </a:solidFill>
            </a:endParaRPr>
          </a:p>
        </p:txBody>
      </p:sp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62941" y="0"/>
            <a:ext cx="1366125" cy="9087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665878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802018476"/>
              </p:ext>
            </p:extLst>
          </p:nvPr>
        </p:nvGraphicFramePr>
        <p:xfrm>
          <a:off x="4" y="583001"/>
          <a:ext cx="9789538" cy="60688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0930"/>
                <a:gridCol w="1322131"/>
                <a:gridCol w="1189081"/>
                <a:gridCol w="1189081"/>
                <a:gridCol w="1585441"/>
                <a:gridCol w="1347624"/>
                <a:gridCol w="1347624"/>
                <a:gridCol w="1347626"/>
              </a:tblGrid>
              <a:tr h="194364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Kelurahan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Sudah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Status Perkembangan Kelurahan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20.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Kab. Banyuwangi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21.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Kab. Situbondo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22.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Kab. Probolinggo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23.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Kab. Mojokerto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24.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Kab. Jombang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25.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Kab. Nganjuk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26.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Kab. Madiun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27.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Kab. Bojonegoro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28.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Kab. Ngawi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29.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Kota Sumenep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30.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Kota</a:t>
                      </a:r>
                      <a:r>
                        <a:rPr lang="id-ID" sz="1300" b="1" baseline="0" dirty="0" smtClean="0">
                          <a:solidFill>
                            <a:schemeClr val="tx1"/>
                          </a:solidFill>
                        </a:rPr>
                        <a:t> Pasuruan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31.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Kota Batu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32.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Kota. Kediri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46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33.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Kota. Blitar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34.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Kota. Malang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57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35.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Kota. Probolinggo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36.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Kota.</a:t>
                      </a:r>
                      <a:r>
                        <a:rPr lang="id-ID" sz="1300" b="1" baseline="0" dirty="0" smtClean="0">
                          <a:solidFill>
                            <a:schemeClr val="tx1"/>
                          </a:solidFill>
                        </a:rPr>
                        <a:t> Mojokerto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37.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Kota. Madiun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200" b="1" dirty="0" smtClean="0">
                          <a:solidFill>
                            <a:schemeClr val="tx1"/>
                          </a:solidFill>
                        </a:rPr>
                        <a:t>38.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Kota. Surabaya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154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227">
                <a:tc gridSpan="2"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chemeClr val="tx1"/>
                          </a:solidFill>
                        </a:rPr>
                        <a:t>JUMLAH</a:t>
                      </a:r>
                      <a:endParaRPr lang="id-ID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700"/>
                        </a:lnSpc>
                      </a:pPr>
                      <a:r>
                        <a:rPr kumimoji="0" lang="id-ID" sz="13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  <a:endParaRPr kumimoji="0" lang="id-ID" sz="13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lang="id-ID" sz="1300" b="1" dirty="0" smtClean="0">
                          <a:solidFill>
                            <a:srgbClr val="C00000"/>
                          </a:solidFill>
                        </a:rPr>
                        <a:t>75</a:t>
                      </a:r>
                      <a:endParaRPr lang="id-ID" sz="1300" b="1" dirty="0">
                        <a:solidFill>
                          <a:srgbClr val="C0000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3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lnSpc>
                          <a:spcPts val="700"/>
                        </a:lnSpc>
                      </a:pPr>
                      <a:r>
                        <a:rPr kumimoji="0" lang="id-ID" sz="13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lnSpc>
                          <a:spcPts val="700"/>
                        </a:lnSpc>
                      </a:pPr>
                      <a:r>
                        <a:rPr kumimoji="0" lang="id-ID" sz="13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lnSpc>
                          <a:spcPts val="700"/>
                        </a:lnSpc>
                      </a:pPr>
                      <a:r>
                        <a:rPr kumimoji="0" lang="id-ID" sz="13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Picture 2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88903" y="-94014"/>
            <a:ext cx="1152129" cy="7089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099195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606592786"/>
              </p:ext>
            </p:extLst>
          </p:nvPr>
        </p:nvGraphicFramePr>
        <p:xfrm>
          <a:off x="0" y="1214422"/>
          <a:ext cx="11686066" cy="5643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5326" y="-6056"/>
            <a:ext cx="1681748" cy="8416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59992" y="785474"/>
            <a:ext cx="4455066" cy="68223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id-ID" b="1" dirty="0" smtClean="0">
                <a:solidFill>
                  <a:srgbClr val="002060"/>
                </a:solidFill>
              </a:rPr>
              <a:t>Matriks </a:t>
            </a:r>
            <a:br>
              <a:rPr lang="id-ID" b="1" dirty="0" smtClean="0">
                <a:solidFill>
                  <a:srgbClr val="002060"/>
                </a:solidFill>
              </a:rPr>
            </a:br>
            <a:r>
              <a:rPr lang="id-ID" b="1" dirty="0" smtClean="0">
                <a:solidFill>
                  <a:srgbClr val="002060"/>
                </a:solidFill>
              </a:rPr>
              <a:t>Status Perkembangan Kelurahan</a:t>
            </a:r>
          </a:p>
          <a:p>
            <a:pPr algn="ctr">
              <a:lnSpc>
                <a:spcPts val="1400"/>
              </a:lnSpc>
            </a:pPr>
            <a:r>
              <a:rPr lang="id-ID" b="1" dirty="0" smtClean="0">
                <a:solidFill>
                  <a:srgbClr val="002060"/>
                </a:solidFill>
              </a:rPr>
              <a:t> Provinsi Jawa Timur</a:t>
            </a:r>
            <a:endParaRPr lang="id-ID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1704" y="620688"/>
            <a:ext cx="8915400" cy="792088"/>
          </a:xfrm>
        </p:spPr>
        <p:txBody>
          <a:bodyPr anchor="ctr">
            <a:normAutofit/>
          </a:bodyPr>
          <a:lstStyle/>
          <a:p>
            <a:pPr algn="ctr"/>
            <a:r>
              <a:rPr lang="nn-NO" sz="1800" b="1" dirty="0" smtClean="0"/>
              <a:t>PROGRES </a:t>
            </a:r>
            <a:r>
              <a:rPr lang="id-ID" sz="1800" b="1" dirty="0" smtClean="0"/>
              <a:t>STATUS PERKEMBANGAN DESA</a:t>
            </a:r>
            <a:r>
              <a:rPr lang="nn-NO" sz="1800" b="1" dirty="0" smtClean="0"/>
              <a:t/>
            </a:r>
            <a:br>
              <a:rPr lang="nn-NO" sz="1800" b="1" dirty="0" smtClean="0"/>
            </a:br>
            <a:r>
              <a:rPr lang="nn-NO" sz="1800" b="1" dirty="0" smtClean="0"/>
              <a:t>PROV</a:t>
            </a:r>
            <a:r>
              <a:rPr lang="id-ID" sz="1800" b="1" dirty="0" smtClean="0"/>
              <a:t>INSI BANTEN</a:t>
            </a:r>
            <a:endParaRPr lang="id-ID" sz="1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297966445"/>
              </p:ext>
            </p:extLst>
          </p:nvPr>
        </p:nvGraphicFramePr>
        <p:xfrm>
          <a:off x="541700" y="1285860"/>
          <a:ext cx="9091816" cy="54644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3371"/>
                <a:gridCol w="1353639"/>
                <a:gridCol w="1248139"/>
                <a:gridCol w="1248139"/>
                <a:gridCol w="858095"/>
                <a:gridCol w="1326147"/>
                <a:gridCol w="1326147"/>
                <a:gridCol w="1248139"/>
              </a:tblGrid>
              <a:tr h="270932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Desa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Desa Sudah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Desa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Status Perkembangan Desa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28660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85246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Kab. Pandeglang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326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105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221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75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48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Kab. Lebak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340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340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281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246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Kab. Tangerang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246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246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205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48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Kab. Serang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326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326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94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205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008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Kota. Tangerang</a:t>
                      </a:r>
                      <a:r>
                        <a:rPr lang="id-ID" sz="1600" baseline="0" dirty="0" smtClean="0">
                          <a:solidFill>
                            <a:schemeClr val="tx1"/>
                          </a:solidFill>
                        </a:rPr>
                        <a:t> Selatan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246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Kota. Cilegon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48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7.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Kota. Serang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246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8.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Kota. Tangerang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48">
                <a:tc gridSpan="2"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JUMLAH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1.238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1.017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6724" y="1"/>
            <a:ext cx="1297789" cy="774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1583614350"/>
              </p:ext>
            </p:extLst>
          </p:nvPr>
        </p:nvGraphicFramePr>
        <p:xfrm>
          <a:off x="3" y="1142984"/>
          <a:ext cx="10292991" cy="571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56481" y="0"/>
            <a:ext cx="1522026" cy="91971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66679" y="773764"/>
            <a:ext cx="5908899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id-ID" b="1" dirty="0" smtClean="0">
                <a:solidFill>
                  <a:srgbClr val="002060"/>
                </a:solidFill>
              </a:rPr>
              <a:t>Matriks </a:t>
            </a:r>
            <a:br>
              <a:rPr lang="id-ID" b="1" dirty="0" smtClean="0">
                <a:solidFill>
                  <a:srgbClr val="002060"/>
                </a:solidFill>
              </a:rPr>
            </a:br>
            <a:r>
              <a:rPr lang="id-ID" b="1" dirty="0" smtClean="0">
                <a:solidFill>
                  <a:srgbClr val="002060"/>
                </a:solidFill>
              </a:rPr>
              <a:t>Status Perkembangan Desa</a:t>
            </a:r>
          </a:p>
          <a:p>
            <a:pPr algn="ctr">
              <a:lnSpc>
                <a:spcPts val="1600"/>
              </a:lnSpc>
            </a:pPr>
            <a:r>
              <a:rPr lang="id-ID" b="1" dirty="0" smtClean="0">
                <a:solidFill>
                  <a:srgbClr val="002060"/>
                </a:solidFill>
              </a:rPr>
              <a:t>Provinsi Banten </a:t>
            </a:r>
            <a:endParaRPr lang="id-ID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806523474"/>
              </p:ext>
            </p:extLst>
          </p:nvPr>
        </p:nvGraphicFramePr>
        <p:xfrm>
          <a:off x="380968" y="1285863"/>
          <a:ext cx="9358374" cy="55915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7542"/>
                <a:gridCol w="1393326"/>
                <a:gridCol w="1204437"/>
                <a:gridCol w="1124140"/>
                <a:gridCol w="1124140"/>
                <a:gridCol w="1365028"/>
                <a:gridCol w="1365028"/>
                <a:gridCol w="1284733"/>
              </a:tblGrid>
              <a:tr h="269025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Kelurahan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Sudah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Status Perkembangan Kelurahan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627725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7395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1.</a:t>
                      </a:r>
                      <a:endParaRPr lang="id-ID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Kab. Pandeglang</a:t>
                      </a:r>
                      <a:endParaRPr kumimoji="0" lang="id-ID" sz="14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67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2.</a:t>
                      </a:r>
                      <a:endParaRPr lang="id-ID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Kab. Lebak</a:t>
                      </a:r>
                      <a:endParaRPr kumimoji="0" lang="id-ID" sz="14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95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3.</a:t>
                      </a:r>
                      <a:endParaRPr lang="id-ID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Kab. Tangerang</a:t>
                      </a:r>
                      <a:endParaRPr kumimoji="0" lang="id-ID" sz="14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67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4.</a:t>
                      </a:r>
                      <a:endParaRPr lang="id-ID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Kab. Serang</a:t>
                      </a:r>
                      <a:endParaRPr kumimoji="0" lang="id-ID" sz="14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-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4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5.</a:t>
                      </a:r>
                      <a:endParaRPr lang="id-ID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Kota. Tangerang Selatan</a:t>
                      </a:r>
                      <a:endParaRPr kumimoji="0" lang="id-ID" sz="14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54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54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95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6.</a:t>
                      </a:r>
                      <a:endParaRPr lang="id-ID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Kota. Cilegon</a:t>
                      </a:r>
                      <a:endParaRPr kumimoji="0" lang="id-ID" sz="14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43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43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159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7.</a:t>
                      </a:r>
                      <a:endParaRPr lang="id-ID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Kota. Serang</a:t>
                      </a:r>
                      <a:endParaRPr kumimoji="0" lang="id-ID" sz="14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66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66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95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8.</a:t>
                      </a:r>
                      <a:endParaRPr lang="id-ID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4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Kota. Tangerang</a:t>
                      </a:r>
                      <a:endParaRPr kumimoji="0" lang="id-ID" sz="14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54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54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677">
                <a:tc gridSpan="2"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JUMLAH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en-US" sz="16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  <a:endParaRPr kumimoji="0" lang="id-ID" sz="1600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6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Picture 2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46915" y="0"/>
            <a:ext cx="1160868" cy="714356"/>
          </a:xfrm>
          <a:prstGeom prst="rect">
            <a:avLst/>
          </a:prstGeom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541704" y="620688"/>
            <a:ext cx="8915400" cy="79208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n-NO" sz="1800" b="1" dirty="0" smtClean="0">
                <a:solidFill>
                  <a:schemeClr val="bg2">
                    <a:lumMod val="25000"/>
                  </a:schemeClr>
                </a:solidFill>
              </a:rPr>
              <a:t>PROGRES </a:t>
            </a:r>
            <a:r>
              <a:rPr lang="id-ID" sz="1800" b="1" dirty="0" smtClean="0">
                <a:solidFill>
                  <a:schemeClr val="bg2">
                    <a:lumMod val="25000"/>
                  </a:schemeClr>
                </a:solidFill>
              </a:rPr>
              <a:t>STATUS PERKEMBANGAN KELURAHAN</a:t>
            </a:r>
            <a:r>
              <a:rPr lang="nn-NO" sz="18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nn-NO" sz="18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nn-NO" sz="1800" b="1" dirty="0" smtClean="0">
                <a:solidFill>
                  <a:schemeClr val="bg2">
                    <a:lumMod val="25000"/>
                  </a:schemeClr>
                </a:solidFill>
              </a:rPr>
              <a:t>PROV</a:t>
            </a:r>
            <a:r>
              <a:rPr lang="id-ID" sz="1800" b="1" dirty="0" smtClean="0">
                <a:solidFill>
                  <a:schemeClr val="bg2">
                    <a:lumMod val="25000"/>
                  </a:schemeClr>
                </a:solidFill>
              </a:rPr>
              <a:t>INSI BANTEN</a:t>
            </a:r>
            <a:endParaRPr lang="id-ID" sz="1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4367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92002044"/>
              </p:ext>
            </p:extLst>
          </p:nvPr>
        </p:nvGraphicFramePr>
        <p:xfrm>
          <a:off x="0" y="1428736"/>
          <a:ext cx="9906000" cy="5429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32919" y="-71462"/>
            <a:ext cx="1500168" cy="91971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66679" y="773764"/>
            <a:ext cx="5908899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id-ID" b="1" dirty="0" smtClean="0">
                <a:solidFill>
                  <a:schemeClr val="bg1"/>
                </a:solidFill>
              </a:rPr>
              <a:t>Matriks </a:t>
            </a:r>
            <a:br>
              <a:rPr lang="id-ID" b="1" dirty="0" smtClean="0">
                <a:solidFill>
                  <a:schemeClr val="bg1"/>
                </a:solidFill>
              </a:rPr>
            </a:br>
            <a:r>
              <a:rPr lang="id-ID" b="1" dirty="0" smtClean="0">
                <a:solidFill>
                  <a:schemeClr val="bg1"/>
                </a:solidFill>
              </a:rPr>
              <a:t>Status Perkembangan Kelurahan</a:t>
            </a:r>
          </a:p>
          <a:p>
            <a:pPr algn="ctr">
              <a:lnSpc>
                <a:spcPts val="1600"/>
              </a:lnSpc>
            </a:pPr>
            <a:r>
              <a:rPr lang="id-ID" b="1" dirty="0" smtClean="0">
                <a:solidFill>
                  <a:schemeClr val="bg1"/>
                </a:solidFill>
              </a:rPr>
              <a:t>Provinsi Banten 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89527" y="909096"/>
            <a:ext cx="5572164" cy="647696"/>
          </a:xfrm>
        </p:spPr>
        <p:txBody>
          <a:bodyPr anchor="ctr">
            <a:normAutofit/>
          </a:bodyPr>
          <a:lstStyle/>
          <a:p>
            <a:pPr algn="ctr">
              <a:lnSpc>
                <a:spcPts val="1700"/>
              </a:lnSpc>
            </a:pPr>
            <a:r>
              <a:rPr lang="nn-NO" sz="1800" b="1" dirty="0" smtClean="0">
                <a:solidFill>
                  <a:schemeClr val="bg2">
                    <a:lumMod val="25000"/>
                  </a:schemeClr>
                </a:solidFill>
              </a:rPr>
              <a:t>PROGRES </a:t>
            </a:r>
            <a:r>
              <a:rPr lang="id-ID" sz="1800" b="1" dirty="0" smtClean="0">
                <a:solidFill>
                  <a:schemeClr val="bg2">
                    <a:lumMod val="25000"/>
                  </a:schemeClr>
                </a:solidFill>
              </a:rPr>
              <a:t>STATUS PERKEMBANGAN DESA </a:t>
            </a:r>
            <a:r>
              <a:rPr lang="nn-NO" sz="18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nn-NO" sz="18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nn-NO" sz="1800" b="1" dirty="0" smtClean="0">
                <a:solidFill>
                  <a:schemeClr val="bg2">
                    <a:lumMod val="25000"/>
                  </a:schemeClr>
                </a:solidFill>
              </a:rPr>
              <a:t>PROV</a:t>
            </a:r>
            <a:r>
              <a:rPr lang="id-ID" sz="1800" b="1" dirty="0" smtClean="0">
                <a:solidFill>
                  <a:schemeClr val="bg2">
                    <a:lumMod val="25000"/>
                  </a:schemeClr>
                </a:solidFill>
              </a:rPr>
              <a:t>INSI BALI</a:t>
            </a:r>
            <a:endParaRPr lang="id-ID" sz="18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3126358983"/>
              </p:ext>
            </p:extLst>
          </p:nvPr>
        </p:nvGraphicFramePr>
        <p:xfrm>
          <a:off x="309530" y="1525202"/>
          <a:ext cx="9323990" cy="5392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568"/>
                <a:gridCol w="1594607"/>
                <a:gridCol w="1170130"/>
                <a:gridCol w="1248139"/>
                <a:gridCol w="1092121"/>
                <a:gridCol w="1326147"/>
                <a:gridCol w="1248139"/>
                <a:gridCol w="1248139"/>
              </a:tblGrid>
              <a:tr h="258181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Desa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Desa Sudah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Desa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Status Perkembangan Desa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87917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81576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Jembrana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41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41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22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19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576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Gianyar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64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64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64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576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3.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Bangli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68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8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8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68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189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4.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Karangasem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75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75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75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576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5.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Buleleng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129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129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50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79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189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6.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Klungkung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53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53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7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46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576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7.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Badung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46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46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38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8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189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8.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Tabanan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133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133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131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189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9.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Kota. Denpasar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27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27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27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0</a:t>
                      </a:r>
                      <a:endParaRPr lang="id-ID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925">
                <a:tc gridSpan="2">
                  <a:txBody>
                    <a:bodyPr/>
                    <a:lstStyle/>
                    <a:p>
                      <a:pPr algn="ctr"/>
                      <a:r>
                        <a:rPr lang="id-ID" sz="1400" dirty="0" smtClean="0">
                          <a:solidFill>
                            <a:schemeClr val="tx1"/>
                          </a:solidFill>
                        </a:rPr>
                        <a:t>JUMLAH</a:t>
                      </a:r>
                      <a:endParaRPr lang="id-ID" sz="14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rgbClr val="C00000"/>
                          </a:solidFill>
                        </a:rPr>
                        <a:t>636</a:t>
                      </a:r>
                      <a:endParaRPr lang="id-ID" sz="1800" dirty="0">
                        <a:solidFill>
                          <a:srgbClr val="C0000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solidFill>
                            <a:srgbClr val="C00000"/>
                          </a:solidFill>
                        </a:rPr>
                        <a:t>636</a:t>
                      </a:r>
                      <a:endParaRPr lang="id-ID" sz="1800" dirty="0">
                        <a:solidFill>
                          <a:srgbClr val="C00000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id-ID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67190" y="-71462"/>
            <a:ext cx="1565905" cy="10715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1704" y="1071546"/>
            <a:ext cx="8915400" cy="442930"/>
          </a:xfrm>
        </p:spPr>
        <p:txBody>
          <a:bodyPr anchor="ctr">
            <a:noAutofit/>
          </a:bodyPr>
          <a:lstStyle/>
          <a:p>
            <a:pPr algn="ctr"/>
            <a:r>
              <a:rPr lang="id-ID" sz="1800" b="1" dirty="0" smtClean="0">
                <a:solidFill>
                  <a:schemeClr val="bg1"/>
                </a:solidFill>
              </a:rPr>
              <a:t>Matriks </a:t>
            </a:r>
            <a:br>
              <a:rPr lang="id-ID" sz="1800" b="1" dirty="0" smtClean="0">
                <a:solidFill>
                  <a:schemeClr val="bg1"/>
                </a:solidFill>
              </a:rPr>
            </a:br>
            <a:r>
              <a:rPr lang="id-ID" sz="1800" b="1" dirty="0" smtClean="0">
                <a:solidFill>
                  <a:schemeClr val="bg1"/>
                </a:solidFill>
              </a:rPr>
              <a:t>Status Perkembangan Desa </a:t>
            </a:r>
            <a:br>
              <a:rPr lang="id-ID" sz="1800" b="1" dirty="0" smtClean="0">
                <a:solidFill>
                  <a:schemeClr val="bg1"/>
                </a:solidFill>
              </a:rPr>
            </a:br>
            <a:r>
              <a:rPr lang="id-ID" sz="1800" b="1" dirty="0" smtClean="0">
                <a:solidFill>
                  <a:schemeClr val="bg1"/>
                </a:solidFill>
              </a:rPr>
              <a:t>Provinsi Bali </a:t>
            </a:r>
            <a:r>
              <a:rPr lang="id-ID" sz="1800" dirty="0" smtClean="0"/>
              <a:t/>
            </a:r>
            <a:br>
              <a:rPr lang="id-ID" sz="1800" dirty="0" smtClean="0"/>
            </a:br>
            <a:endParaRPr lang="id-ID" sz="1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695787811"/>
              </p:ext>
            </p:extLst>
          </p:nvPr>
        </p:nvGraphicFramePr>
        <p:xfrm>
          <a:off x="495300" y="1524000"/>
          <a:ext cx="94107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503" y="-71462"/>
            <a:ext cx="1435600" cy="908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933121928"/>
              </p:ext>
            </p:extLst>
          </p:nvPr>
        </p:nvGraphicFramePr>
        <p:xfrm>
          <a:off x="193618" y="1437275"/>
          <a:ext cx="9323990" cy="54254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568"/>
                <a:gridCol w="1594607"/>
                <a:gridCol w="1170130"/>
                <a:gridCol w="1248139"/>
                <a:gridCol w="1092121"/>
                <a:gridCol w="1326147"/>
                <a:gridCol w="1248139"/>
                <a:gridCol w="1248139"/>
              </a:tblGrid>
              <a:tr h="276679"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bg1"/>
                          </a:solidFill>
                        </a:rPr>
                        <a:t>Kabupaten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/ Kota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Jumlah</a:t>
                      </a:r>
                      <a:r>
                        <a:rPr lang="id-ID" sz="1200" b="1" baseline="0" dirty="0" smtClean="0">
                          <a:solidFill>
                            <a:schemeClr val="bg1"/>
                          </a:solidFill>
                        </a:rPr>
                        <a:t> Kelurahan 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Sudah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Kelurahan Belum Entry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Status Perkembangan Kelurahan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92112"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Cepat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Kurang Berkembang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84856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Jembrana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856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Gianyar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214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3.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Bangli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834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4.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Karangasem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856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5.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Buleleng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911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6.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Klungkung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856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7.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Badung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911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8.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Kab. Tabanan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911"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9.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Kota. Denpasar</a:t>
                      </a:r>
                      <a:endParaRPr lang="id-ID" sz="16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30">
                <a:tc gridSpan="2">
                  <a:txBody>
                    <a:bodyPr/>
                    <a:lstStyle/>
                    <a:p>
                      <a:pPr algn="ctr"/>
                      <a:r>
                        <a:rPr lang="id-ID" sz="1600" dirty="0" smtClean="0">
                          <a:solidFill>
                            <a:schemeClr val="tx1"/>
                          </a:solidFill>
                        </a:rPr>
                        <a:t>JUMLAH</a:t>
                      </a:r>
                      <a:endParaRPr lang="id-ID" sz="1600" dirty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kumimoji="0" lang="id-ID" sz="16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kumimoji="0" lang="id-ID" sz="16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id-ID" sz="16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  <a:endParaRPr kumimoji="0" lang="id-ID" sz="16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kumimoji="0" lang="id-ID" sz="16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id-ID" sz="1600" b="1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id-ID" sz="16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>
          <a:xfrm>
            <a:off x="2069531" y="764704"/>
            <a:ext cx="5572164" cy="647696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n-NO" sz="1800" b="1" dirty="0" smtClean="0">
                <a:solidFill>
                  <a:schemeClr val="bg2">
                    <a:lumMod val="25000"/>
                  </a:schemeClr>
                </a:solidFill>
              </a:rPr>
              <a:t>PROGRES </a:t>
            </a:r>
            <a:r>
              <a:rPr lang="id-ID" sz="1800" b="1" dirty="0" smtClean="0">
                <a:solidFill>
                  <a:schemeClr val="bg2">
                    <a:lumMod val="25000"/>
                  </a:schemeClr>
                </a:solidFill>
              </a:rPr>
              <a:t>STATUS PERKEMBANGAN KELURAHAN</a:t>
            </a:r>
            <a:r>
              <a:rPr lang="nn-NO" sz="18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nn-NO" sz="18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nn-NO" sz="1800" b="1" dirty="0" smtClean="0">
                <a:solidFill>
                  <a:schemeClr val="bg2">
                    <a:lumMod val="25000"/>
                  </a:schemeClr>
                </a:solidFill>
              </a:rPr>
              <a:t>PROV</a:t>
            </a:r>
            <a:r>
              <a:rPr lang="id-ID" sz="1800" b="1" dirty="0" smtClean="0">
                <a:solidFill>
                  <a:schemeClr val="bg2">
                    <a:lumMod val="25000"/>
                  </a:schemeClr>
                </a:solidFill>
              </a:rPr>
              <a:t>INSI BALI</a:t>
            </a:r>
            <a:endParaRPr lang="id-ID" sz="1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Picture 3" descr="logo kemendag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95321" y="-71462"/>
            <a:ext cx="1603740" cy="9350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25786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1704" y="1071546"/>
            <a:ext cx="8915400" cy="442930"/>
          </a:xfrm>
        </p:spPr>
        <p:txBody>
          <a:bodyPr anchor="ctr">
            <a:noAutofit/>
          </a:bodyPr>
          <a:lstStyle/>
          <a:p>
            <a:pPr algn="ctr"/>
            <a:r>
              <a:rPr lang="id-ID" sz="1800" b="1" dirty="0" smtClean="0">
                <a:solidFill>
                  <a:schemeClr val="bg1"/>
                </a:solidFill>
              </a:rPr>
              <a:t>Matriks </a:t>
            </a:r>
            <a:br>
              <a:rPr lang="id-ID" sz="1800" b="1" dirty="0" smtClean="0">
                <a:solidFill>
                  <a:schemeClr val="bg1"/>
                </a:solidFill>
              </a:rPr>
            </a:br>
            <a:r>
              <a:rPr lang="id-ID" sz="1800" b="1" dirty="0" smtClean="0">
                <a:solidFill>
                  <a:schemeClr val="bg1"/>
                </a:solidFill>
              </a:rPr>
              <a:t>Status Perkembangan  Kelurahan </a:t>
            </a:r>
            <a:br>
              <a:rPr lang="id-ID" sz="1800" b="1" dirty="0" smtClean="0">
                <a:solidFill>
                  <a:schemeClr val="bg1"/>
                </a:solidFill>
              </a:rPr>
            </a:br>
            <a:r>
              <a:rPr lang="id-ID" sz="1800" b="1" dirty="0" smtClean="0">
                <a:solidFill>
                  <a:schemeClr val="bg1"/>
                </a:solidFill>
              </a:rPr>
              <a:t>Provinsi Bali </a:t>
            </a:r>
            <a:r>
              <a:rPr lang="id-ID" sz="1800" dirty="0" smtClean="0"/>
              <a:t/>
            </a:r>
            <a:br>
              <a:rPr lang="id-ID" sz="1800" dirty="0" smtClean="0"/>
            </a:br>
            <a:endParaRPr lang="id-ID" sz="1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45593811"/>
              </p:ext>
            </p:extLst>
          </p:nvPr>
        </p:nvGraphicFramePr>
        <p:xfrm>
          <a:off x="495300" y="1524000"/>
          <a:ext cx="94107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logo kemendag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503" y="-71462"/>
            <a:ext cx="1435600" cy="90817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1532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W371313_09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66852" y="1571612"/>
            <a:ext cx="6572296" cy="3929080"/>
          </a:xfrm>
          <a:prstGeom prst="rect">
            <a:avLst/>
          </a:prstGeom>
        </p:spPr>
      </p:pic>
      <p:pic>
        <p:nvPicPr>
          <p:cNvPr id="4" name="Picture 3" descr="firework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69851" y="3695331"/>
            <a:ext cx="3336149" cy="3162669"/>
          </a:xfrm>
          <a:prstGeom prst="rect">
            <a:avLst/>
          </a:prstGeom>
        </p:spPr>
      </p:pic>
      <p:pic>
        <p:nvPicPr>
          <p:cNvPr id="5" name="Picture 4" descr="firework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9530" y="-8792"/>
            <a:ext cx="3143272" cy="3509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theme1.xml><?xml version="1.0" encoding="utf-8"?>
<a:theme xmlns:a="http://schemas.openxmlformats.org/drawingml/2006/main" name="Verv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di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Urban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6787</TotalTime>
  <Words>4130</Words>
  <Application>Microsoft Office PowerPoint</Application>
  <PresentationFormat>A4 Paper (210x297 mm)</PresentationFormat>
  <Paragraphs>2712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16</vt:i4>
      </vt:variant>
      <vt:variant>
        <vt:lpstr>Slide Titles</vt:lpstr>
      </vt:variant>
      <vt:variant>
        <vt:i4>48</vt:i4>
      </vt:variant>
    </vt:vector>
  </HeadingPairs>
  <TitlesOfParts>
    <vt:vector size="64" baseType="lpstr">
      <vt:lpstr>Verve</vt:lpstr>
      <vt:lpstr>Median</vt:lpstr>
      <vt:lpstr>1_Verve</vt:lpstr>
      <vt:lpstr>Foundry</vt:lpstr>
      <vt:lpstr>Concourse</vt:lpstr>
      <vt:lpstr>2_Verve</vt:lpstr>
      <vt:lpstr>Apex</vt:lpstr>
      <vt:lpstr>Civic</vt:lpstr>
      <vt:lpstr>1_Civic</vt:lpstr>
      <vt:lpstr>2_Civic</vt:lpstr>
      <vt:lpstr>Aspect</vt:lpstr>
      <vt:lpstr>1_Apex</vt:lpstr>
      <vt:lpstr>Office Theme</vt:lpstr>
      <vt:lpstr>Oriel</vt:lpstr>
      <vt:lpstr>Opulent</vt:lpstr>
      <vt:lpstr>Origin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PROGRES INPUT DATA EVALUASI PERKEMBANGAN DESA  MENURUT PERMENDAGRI NO 81 TAHUN 2015</vt:lpstr>
      <vt:lpstr>Slide 11</vt:lpstr>
      <vt:lpstr>Slide 12</vt:lpstr>
      <vt:lpstr>Slide 13</vt:lpstr>
      <vt:lpstr>Slide 14</vt:lpstr>
      <vt:lpstr>Slide 15</vt:lpstr>
      <vt:lpstr>PROGRES STATUS PERKEMBANGAN DESA PROVINSI JAWA BARAT</vt:lpstr>
      <vt:lpstr>Slide 17</vt:lpstr>
      <vt:lpstr>Slide 18</vt:lpstr>
      <vt:lpstr>Slide 19</vt:lpstr>
      <vt:lpstr>Slide 20</vt:lpstr>
      <vt:lpstr>Slide 21</vt:lpstr>
      <vt:lpstr>PROGRES DATA STATUS PERKEMBANGAN DESA  PROVINSI JAWA TENGAH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PROGRES DATA STATUS PERKEMBANGAN DESA PROVINSI D.I. YOGYAKARTA</vt:lpstr>
      <vt:lpstr>Matriks  Status Perkembangan Desa  Provinsi  D.I. Yogyakarta</vt:lpstr>
      <vt:lpstr>Slide 32</vt:lpstr>
      <vt:lpstr>Matriks  Status Perkembangan Kelurahan  Provinsi  D.I. Yogyakarta</vt:lpstr>
      <vt:lpstr>PROGRES  STATUS PERKEMBANGAN DESA PROVINSI JAWA TIMUR</vt:lpstr>
      <vt:lpstr>Slide 35</vt:lpstr>
      <vt:lpstr>Slide 36</vt:lpstr>
      <vt:lpstr>Slide 37</vt:lpstr>
      <vt:lpstr>Slide 38</vt:lpstr>
      <vt:lpstr>Slide 39</vt:lpstr>
      <vt:lpstr>PROGRES STATUS PERKEMBANGAN DESA PROVINSI BANTEN</vt:lpstr>
      <vt:lpstr>Slide 41</vt:lpstr>
      <vt:lpstr>Slide 42</vt:lpstr>
      <vt:lpstr>Slide 43</vt:lpstr>
      <vt:lpstr>PROGRES STATUS PERKEMBANGAN DESA  PROVINSI BALI</vt:lpstr>
      <vt:lpstr>Matriks  Status Perkembangan Desa  Provinsi Bali  </vt:lpstr>
      <vt:lpstr>Slide 46</vt:lpstr>
      <vt:lpstr>Matriks  Status Perkembangan  Kelurahan  Provinsi Bali  </vt:lpstr>
      <vt:lpstr>Slide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 Pentium</dc:creator>
  <cp:lastModifiedBy>ASUS</cp:lastModifiedBy>
  <cp:revision>570</cp:revision>
  <dcterms:created xsi:type="dcterms:W3CDTF">2018-11-06T01:10:37Z</dcterms:created>
  <dcterms:modified xsi:type="dcterms:W3CDTF">2019-03-22T04:45:44Z</dcterms:modified>
</cp:coreProperties>
</file>