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8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304" r:id="rId42"/>
    <p:sldId id="305" r:id="rId43"/>
    <p:sldId id="306" r:id="rId44"/>
    <p:sldId id="307" r:id="rId45"/>
  </p:sldIdLst>
  <p:sldSz cx="9144000" cy="6858000" type="screen4x3"/>
  <p:notesSz cx="9144000" cy="6858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1208" y="-2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06-Jun-17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153656" y="6181344"/>
            <a:ext cx="1831848" cy="4907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095" y="6492240"/>
            <a:ext cx="7004304" cy="1097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06-Jun-17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06-Jun-17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06-Jun-17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06-Jun-17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93521" y="476884"/>
            <a:ext cx="7756956" cy="711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06-Jun-17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g"/><Relationship Id="rId11" Type="http://schemas.openxmlformats.org/officeDocument/2006/relationships/image" Target="../media/image11.png"/><Relationship Id="rId5" Type="http://schemas.openxmlformats.org/officeDocument/2006/relationships/image" Target="../media/image2.png"/><Relationship Id="rId15" Type="http://schemas.openxmlformats.org/officeDocument/2006/relationships/image" Target="../media/image15.jpg"/><Relationship Id="rId10" Type="http://schemas.openxmlformats.org/officeDocument/2006/relationships/image" Target="../media/image10.jpg"/><Relationship Id="rId4" Type="http://schemas.openxmlformats.org/officeDocument/2006/relationships/image" Target="../media/image5.jp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hyperlink" Target="http://www.dimata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hyperlink" Target="http://www.dimata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g"/><Relationship Id="rId5" Type="http://schemas.openxmlformats.org/officeDocument/2006/relationships/hyperlink" Target="http://www.dimata.com/" TargetMode="Externa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g"/><Relationship Id="rId5" Type="http://schemas.openxmlformats.org/officeDocument/2006/relationships/hyperlink" Target="http://www.dimata.com/" TargetMode="Externa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2.jpg"/><Relationship Id="rId5" Type="http://schemas.openxmlformats.org/officeDocument/2006/relationships/hyperlink" Target="http://www.dimata.com/" TargetMode="External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3.jpg"/><Relationship Id="rId5" Type="http://schemas.openxmlformats.org/officeDocument/2006/relationships/image" Target="../media/image62.jpg"/><Relationship Id="rId4" Type="http://schemas.openxmlformats.org/officeDocument/2006/relationships/hyperlink" Target="http://www.dimata.com/" TargetMode="Externa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1.jpg"/><Relationship Id="rId7" Type="http://schemas.openxmlformats.org/officeDocument/2006/relationships/image" Target="../media/image65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5.xml"/><Relationship Id="rId6" Type="http://schemas.openxmlformats.org/officeDocument/2006/relationships/hyperlink" Target="mailto:marketing@dimata.com" TargetMode="External"/><Relationship Id="rId5" Type="http://schemas.openxmlformats.org/officeDocument/2006/relationships/hyperlink" Target="http://www.dimata.com/" TargetMode="External"/><Relationship Id="rId10" Type="http://schemas.openxmlformats.org/officeDocument/2006/relationships/image" Target="../media/image68.png"/><Relationship Id="rId4" Type="http://schemas.openxmlformats.org/officeDocument/2006/relationships/image" Target="../media/image2.png"/><Relationship Id="rId9" Type="http://schemas.openxmlformats.org/officeDocument/2006/relationships/image" Target="../media/image67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g"/><Relationship Id="rId3" Type="http://schemas.openxmlformats.org/officeDocument/2006/relationships/hyperlink" Target="mailto:marketing@dimata.com" TargetMode="External"/><Relationship Id="rId7" Type="http://schemas.openxmlformats.org/officeDocument/2006/relationships/image" Target="../media/image72.png"/><Relationship Id="rId2" Type="http://schemas.openxmlformats.org/officeDocument/2006/relationships/hyperlink" Target="http://www.dimata.com/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1.png"/><Relationship Id="rId11" Type="http://schemas.openxmlformats.org/officeDocument/2006/relationships/image" Target="../media/image74.jpg"/><Relationship Id="rId5" Type="http://schemas.openxmlformats.org/officeDocument/2006/relationships/image" Target="../media/image70.png"/><Relationship Id="rId10" Type="http://schemas.openxmlformats.org/officeDocument/2006/relationships/image" Target="../media/image2.png"/><Relationship Id="rId4" Type="http://schemas.openxmlformats.org/officeDocument/2006/relationships/image" Target="../media/image69.png"/><Relationship Id="rId9" Type="http://schemas.openxmlformats.org/officeDocument/2006/relationships/image" Target="../media/image1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6.jpg"/><Relationship Id="rId5" Type="http://schemas.openxmlformats.org/officeDocument/2006/relationships/image" Target="../media/image75.jpg"/><Relationship Id="rId4" Type="http://schemas.openxmlformats.org/officeDocument/2006/relationships/hyperlink" Target="http://www.dimata.com/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7.jpg"/><Relationship Id="rId5" Type="http://schemas.openxmlformats.org/officeDocument/2006/relationships/image" Target="../media/image75.jpg"/><Relationship Id="rId4" Type="http://schemas.openxmlformats.org/officeDocument/2006/relationships/hyperlink" Target="http://www.dimata.com/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8.jpg"/><Relationship Id="rId5" Type="http://schemas.openxmlformats.org/officeDocument/2006/relationships/image" Target="../media/image75.jpg"/><Relationship Id="rId4" Type="http://schemas.openxmlformats.org/officeDocument/2006/relationships/hyperlink" Target="http://www.dimata.com/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9.jpg"/><Relationship Id="rId5" Type="http://schemas.openxmlformats.org/officeDocument/2006/relationships/image" Target="../media/image62.jpg"/><Relationship Id="rId4" Type="http://schemas.openxmlformats.org/officeDocument/2006/relationships/hyperlink" Target="http://www.dimata.com/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2.jpg"/><Relationship Id="rId5" Type="http://schemas.openxmlformats.org/officeDocument/2006/relationships/image" Target="../media/image80.jpg"/><Relationship Id="rId4" Type="http://schemas.openxmlformats.org/officeDocument/2006/relationships/hyperlink" Target="http://www.dimata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6679"/>
            <a:ext cx="9143999" cy="7467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3" y="132587"/>
            <a:ext cx="9144000" cy="646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23" y="132587"/>
            <a:ext cx="9144000" cy="646430"/>
          </a:xfrm>
          <a:custGeom>
            <a:avLst/>
            <a:gdLst/>
            <a:ahLst/>
            <a:cxnLst/>
            <a:rect l="l" t="t" r="r" b="b"/>
            <a:pathLst>
              <a:path w="9144000" h="646430">
                <a:moveTo>
                  <a:pt x="0" y="0"/>
                </a:moveTo>
                <a:lnTo>
                  <a:pt x="9036304" y="0"/>
                </a:lnTo>
                <a:lnTo>
                  <a:pt x="9144000" y="107695"/>
                </a:lnTo>
                <a:lnTo>
                  <a:pt x="9144000" y="646175"/>
                </a:lnTo>
                <a:lnTo>
                  <a:pt x="107699" y="646175"/>
                </a:lnTo>
                <a:lnTo>
                  <a:pt x="0" y="538479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97B8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720583" y="6284976"/>
            <a:ext cx="1213103" cy="3444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095" y="6522719"/>
            <a:ext cx="7690104" cy="1066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715767" y="4419600"/>
            <a:ext cx="1920239" cy="6766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94359" y="268224"/>
            <a:ext cx="3093719" cy="3749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24535" y="285115"/>
            <a:ext cx="3031921" cy="31229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76655" y="3752088"/>
            <a:ext cx="1828800" cy="628015"/>
          </a:xfrm>
          <a:custGeom>
            <a:avLst/>
            <a:gdLst/>
            <a:ahLst/>
            <a:cxnLst/>
            <a:rect l="l" t="t" r="r" b="b"/>
            <a:pathLst>
              <a:path w="1828800" h="628014">
                <a:moveTo>
                  <a:pt x="1828800" y="0"/>
                </a:moveTo>
                <a:lnTo>
                  <a:pt x="104648" y="0"/>
                </a:lnTo>
                <a:lnTo>
                  <a:pt x="63913" y="8225"/>
                </a:lnTo>
                <a:lnTo>
                  <a:pt x="30649" y="30654"/>
                </a:lnTo>
                <a:lnTo>
                  <a:pt x="8223" y="63918"/>
                </a:lnTo>
                <a:lnTo>
                  <a:pt x="0" y="104648"/>
                </a:lnTo>
                <a:lnTo>
                  <a:pt x="0" y="627888"/>
                </a:lnTo>
                <a:lnTo>
                  <a:pt x="1724152" y="627888"/>
                </a:lnTo>
                <a:lnTo>
                  <a:pt x="1764881" y="619662"/>
                </a:lnTo>
                <a:lnTo>
                  <a:pt x="1798145" y="597233"/>
                </a:lnTo>
                <a:lnTo>
                  <a:pt x="1820574" y="563969"/>
                </a:lnTo>
                <a:lnTo>
                  <a:pt x="1828800" y="523239"/>
                </a:lnTo>
                <a:lnTo>
                  <a:pt x="18288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76655" y="3752088"/>
            <a:ext cx="1828800" cy="628015"/>
          </a:xfrm>
          <a:custGeom>
            <a:avLst/>
            <a:gdLst/>
            <a:ahLst/>
            <a:cxnLst/>
            <a:rect l="l" t="t" r="r" b="b"/>
            <a:pathLst>
              <a:path w="1828800" h="628014">
                <a:moveTo>
                  <a:pt x="104648" y="0"/>
                </a:moveTo>
                <a:lnTo>
                  <a:pt x="1828800" y="0"/>
                </a:lnTo>
                <a:lnTo>
                  <a:pt x="1828800" y="523239"/>
                </a:lnTo>
                <a:lnTo>
                  <a:pt x="1820574" y="563969"/>
                </a:lnTo>
                <a:lnTo>
                  <a:pt x="1798145" y="597233"/>
                </a:lnTo>
                <a:lnTo>
                  <a:pt x="1764881" y="619662"/>
                </a:lnTo>
                <a:lnTo>
                  <a:pt x="1724152" y="627888"/>
                </a:lnTo>
                <a:lnTo>
                  <a:pt x="0" y="627888"/>
                </a:lnTo>
                <a:lnTo>
                  <a:pt x="0" y="104648"/>
                </a:lnTo>
                <a:lnTo>
                  <a:pt x="8223" y="63918"/>
                </a:lnTo>
                <a:lnTo>
                  <a:pt x="30649" y="30654"/>
                </a:lnTo>
                <a:lnTo>
                  <a:pt x="63913" y="8225"/>
                </a:lnTo>
                <a:lnTo>
                  <a:pt x="104648" y="0"/>
                </a:lnTo>
                <a:close/>
              </a:path>
            </a:pathLst>
          </a:custGeom>
          <a:ln w="2438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03198" y="3952240"/>
            <a:ext cx="1175385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Portal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Informasi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276855" y="1411224"/>
            <a:ext cx="615695" cy="61569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33983" y="1520952"/>
            <a:ext cx="548640" cy="54863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57393" y="938781"/>
            <a:ext cx="1054735" cy="414020"/>
          </a:xfrm>
          <a:custGeom>
            <a:avLst/>
            <a:gdLst/>
            <a:ahLst/>
            <a:cxnLst/>
            <a:rect l="l" t="t" r="r" b="b"/>
            <a:pathLst>
              <a:path w="1054735" h="414019">
                <a:moveTo>
                  <a:pt x="537467" y="0"/>
                </a:moveTo>
                <a:lnTo>
                  <a:pt x="472711" y="818"/>
                </a:lnTo>
                <a:lnTo>
                  <a:pt x="409801" y="3981"/>
                </a:lnTo>
                <a:lnTo>
                  <a:pt x="349299" y="9364"/>
                </a:lnTo>
                <a:lnTo>
                  <a:pt x="291765" y="16840"/>
                </a:lnTo>
                <a:lnTo>
                  <a:pt x="237759" y="26284"/>
                </a:lnTo>
                <a:lnTo>
                  <a:pt x="187842" y="37569"/>
                </a:lnTo>
                <a:lnTo>
                  <a:pt x="142575" y="50571"/>
                </a:lnTo>
                <a:lnTo>
                  <a:pt x="102517" y="65162"/>
                </a:lnTo>
                <a:lnTo>
                  <a:pt x="40273" y="98610"/>
                </a:lnTo>
                <a:lnTo>
                  <a:pt x="5594" y="136908"/>
                </a:lnTo>
                <a:lnTo>
                  <a:pt x="0" y="158615"/>
                </a:lnTo>
                <a:lnTo>
                  <a:pt x="3944" y="179843"/>
                </a:lnTo>
                <a:lnTo>
                  <a:pt x="38322" y="219999"/>
                </a:lnTo>
                <a:lnTo>
                  <a:pt x="104479" y="255653"/>
                </a:lnTo>
                <a:lnTo>
                  <a:pt x="148146" y="271254"/>
                </a:lnTo>
                <a:lnTo>
                  <a:pt x="198164" y="285084"/>
                </a:lnTo>
                <a:lnTo>
                  <a:pt x="254000" y="296928"/>
                </a:lnTo>
                <a:lnTo>
                  <a:pt x="315124" y="306570"/>
                </a:lnTo>
                <a:lnTo>
                  <a:pt x="381005" y="313796"/>
                </a:lnTo>
                <a:lnTo>
                  <a:pt x="451110" y="318391"/>
                </a:lnTo>
                <a:lnTo>
                  <a:pt x="566553" y="413514"/>
                </a:lnTo>
                <a:lnTo>
                  <a:pt x="652151" y="315470"/>
                </a:lnTo>
                <a:lnTo>
                  <a:pt x="719731" y="309008"/>
                </a:lnTo>
                <a:lnTo>
                  <a:pt x="782869" y="300006"/>
                </a:lnTo>
                <a:lnTo>
                  <a:pt x="840953" y="288668"/>
                </a:lnTo>
                <a:lnTo>
                  <a:pt x="893371" y="275201"/>
                </a:lnTo>
                <a:lnTo>
                  <a:pt x="939510" y="259811"/>
                </a:lnTo>
                <a:lnTo>
                  <a:pt x="978757" y="242703"/>
                </a:lnTo>
                <a:lnTo>
                  <a:pt x="1034128" y="204160"/>
                </a:lnTo>
                <a:lnTo>
                  <a:pt x="1054621" y="161428"/>
                </a:lnTo>
                <a:lnTo>
                  <a:pt x="1050676" y="140200"/>
                </a:lnTo>
                <a:lnTo>
                  <a:pt x="1016298" y="100045"/>
                </a:lnTo>
                <a:lnTo>
                  <a:pt x="950141" y="64391"/>
                </a:lnTo>
                <a:lnTo>
                  <a:pt x="906474" y="48790"/>
                </a:lnTo>
                <a:lnTo>
                  <a:pt x="856456" y="34960"/>
                </a:lnTo>
                <a:lnTo>
                  <a:pt x="800620" y="23116"/>
                </a:lnTo>
                <a:lnTo>
                  <a:pt x="739496" y="13473"/>
                </a:lnTo>
                <a:lnTo>
                  <a:pt x="673615" y="6247"/>
                </a:lnTo>
                <a:lnTo>
                  <a:pt x="603510" y="1653"/>
                </a:lnTo>
                <a:lnTo>
                  <a:pt x="537467" y="0"/>
                </a:lnTo>
                <a:close/>
              </a:path>
            </a:pathLst>
          </a:custGeom>
          <a:solidFill>
            <a:srgbClr val="7792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057393" y="938781"/>
            <a:ext cx="1054735" cy="414020"/>
          </a:xfrm>
          <a:custGeom>
            <a:avLst/>
            <a:gdLst/>
            <a:ahLst/>
            <a:cxnLst/>
            <a:rect l="l" t="t" r="r" b="b"/>
            <a:pathLst>
              <a:path w="1054735" h="414019">
                <a:moveTo>
                  <a:pt x="566553" y="413514"/>
                </a:moveTo>
                <a:lnTo>
                  <a:pt x="451110" y="318391"/>
                </a:lnTo>
                <a:lnTo>
                  <a:pt x="381005" y="313796"/>
                </a:lnTo>
                <a:lnTo>
                  <a:pt x="315124" y="306570"/>
                </a:lnTo>
                <a:lnTo>
                  <a:pt x="254000" y="296928"/>
                </a:lnTo>
                <a:lnTo>
                  <a:pt x="198164" y="285084"/>
                </a:lnTo>
                <a:lnTo>
                  <a:pt x="148146" y="271254"/>
                </a:lnTo>
                <a:lnTo>
                  <a:pt x="104479" y="255653"/>
                </a:lnTo>
                <a:lnTo>
                  <a:pt x="67694" y="238496"/>
                </a:lnTo>
                <a:lnTo>
                  <a:pt x="16895" y="200376"/>
                </a:lnTo>
                <a:lnTo>
                  <a:pt x="0" y="158615"/>
                </a:lnTo>
                <a:lnTo>
                  <a:pt x="5594" y="136908"/>
                </a:lnTo>
                <a:lnTo>
                  <a:pt x="40273" y="98610"/>
                </a:lnTo>
                <a:lnTo>
                  <a:pt x="102517" y="65162"/>
                </a:lnTo>
                <a:lnTo>
                  <a:pt x="142575" y="50571"/>
                </a:lnTo>
                <a:lnTo>
                  <a:pt x="187842" y="37569"/>
                </a:lnTo>
                <a:lnTo>
                  <a:pt x="237759" y="26284"/>
                </a:lnTo>
                <a:lnTo>
                  <a:pt x="291765" y="16840"/>
                </a:lnTo>
                <a:lnTo>
                  <a:pt x="349299" y="9364"/>
                </a:lnTo>
                <a:lnTo>
                  <a:pt x="409801" y="3981"/>
                </a:lnTo>
                <a:lnTo>
                  <a:pt x="472711" y="818"/>
                </a:lnTo>
                <a:lnTo>
                  <a:pt x="537467" y="0"/>
                </a:lnTo>
                <a:lnTo>
                  <a:pt x="603510" y="1653"/>
                </a:lnTo>
                <a:lnTo>
                  <a:pt x="673615" y="6247"/>
                </a:lnTo>
                <a:lnTo>
                  <a:pt x="739496" y="13473"/>
                </a:lnTo>
                <a:lnTo>
                  <a:pt x="800620" y="23116"/>
                </a:lnTo>
                <a:lnTo>
                  <a:pt x="856456" y="34960"/>
                </a:lnTo>
                <a:lnTo>
                  <a:pt x="906474" y="48790"/>
                </a:lnTo>
                <a:lnTo>
                  <a:pt x="950141" y="64391"/>
                </a:lnTo>
                <a:lnTo>
                  <a:pt x="986926" y="81547"/>
                </a:lnTo>
                <a:lnTo>
                  <a:pt x="1037725" y="119667"/>
                </a:lnTo>
                <a:lnTo>
                  <a:pt x="1054621" y="161428"/>
                </a:lnTo>
                <a:lnTo>
                  <a:pt x="1049026" y="183136"/>
                </a:lnTo>
                <a:lnTo>
                  <a:pt x="1010501" y="224084"/>
                </a:lnTo>
                <a:lnTo>
                  <a:pt x="939510" y="259811"/>
                </a:lnTo>
                <a:lnTo>
                  <a:pt x="893371" y="275201"/>
                </a:lnTo>
                <a:lnTo>
                  <a:pt x="840953" y="288668"/>
                </a:lnTo>
                <a:lnTo>
                  <a:pt x="782869" y="300006"/>
                </a:lnTo>
                <a:lnTo>
                  <a:pt x="719731" y="309008"/>
                </a:lnTo>
                <a:lnTo>
                  <a:pt x="652151" y="315470"/>
                </a:lnTo>
                <a:lnTo>
                  <a:pt x="566553" y="413514"/>
                </a:lnTo>
                <a:close/>
              </a:path>
            </a:pathLst>
          </a:custGeom>
          <a:ln w="24384">
            <a:solidFill>
              <a:srgbClr val="9BBA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304033" y="999744"/>
            <a:ext cx="56261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spc="1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ah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87095" y="1005839"/>
            <a:ext cx="1061085" cy="436880"/>
          </a:xfrm>
          <a:custGeom>
            <a:avLst/>
            <a:gdLst/>
            <a:ahLst/>
            <a:cxnLst/>
            <a:rect l="l" t="t" r="r" b="b"/>
            <a:pathLst>
              <a:path w="1061085" h="436880">
                <a:moveTo>
                  <a:pt x="441959" y="320039"/>
                </a:moveTo>
                <a:lnTo>
                  <a:pt x="176783" y="320039"/>
                </a:lnTo>
                <a:lnTo>
                  <a:pt x="296976" y="436372"/>
                </a:lnTo>
                <a:lnTo>
                  <a:pt x="441959" y="320039"/>
                </a:lnTo>
                <a:close/>
              </a:path>
              <a:path w="1061085" h="436880">
                <a:moveTo>
                  <a:pt x="1007363" y="0"/>
                </a:moveTo>
                <a:lnTo>
                  <a:pt x="53339" y="0"/>
                </a:lnTo>
                <a:lnTo>
                  <a:pt x="32575" y="4191"/>
                </a:lnTo>
                <a:lnTo>
                  <a:pt x="15620" y="15621"/>
                </a:lnTo>
                <a:lnTo>
                  <a:pt x="4190" y="32575"/>
                </a:lnTo>
                <a:lnTo>
                  <a:pt x="0" y="53339"/>
                </a:lnTo>
                <a:lnTo>
                  <a:pt x="0" y="266700"/>
                </a:lnTo>
                <a:lnTo>
                  <a:pt x="4191" y="287464"/>
                </a:lnTo>
                <a:lnTo>
                  <a:pt x="15621" y="304419"/>
                </a:lnTo>
                <a:lnTo>
                  <a:pt x="32575" y="315849"/>
                </a:lnTo>
                <a:lnTo>
                  <a:pt x="53339" y="320039"/>
                </a:lnTo>
                <a:lnTo>
                  <a:pt x="1007363" y="320039"/>
                </a:lnTo>
                <a:lnTo>
                  <a:pt x="1028128" y="315848"/>
                </a:lnTo>
                <a:lnTo>
                  <a:pt x="1045082" y="304418"/>
                </a:lnTo>
                <a:lnTo>
                  <a:pt x="1056513" y="287464"/>
                </a:lnTo>
                <a:lnTo>
                  <a:pt x="1060704" y="266700"/>
                </a:lnTo>
                <a:lnTo>
                  <a:pt x="1060704" y="53339"/>
                </a:lnTo>
                <a:lnTo>
                  <a:pt x="1056513" y="32575"/>
                </a:lnTo>
                <a:lnTo>
                  <a:pt x="1045082" y="15620"/>
                </a:lnTo>
                <a:lnTo>
                  <a:pt x="1028128" y="4190"/>
                </a:lnTo>
                <a:lnTo>
                  <a:pt x="1007363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87095" y="1005839"/>
            <a:ext cx="1061085" cy="436880"/>
          </a:xfrm>
          <a:custGeom>
            <a:avLst/>
            <a:gdLst/>
            <a:ahLst/>
            <a:cxnLst/>
            <a:rect l="l" t="t" r="r" b="b"/>
            <a:pathLst>
              <a:path w="1061085" h="436880">
                <a:moveTo>
                  <a:pt x="0" y="53339"/>
                </a:moveTo>
                <a:lnTo>
                  <a:pt x="4190" y="32575"/>
                </a:lnTo>
                <a:lnTo>
                  <a:pt x="15620" y="15621"/>
                </a:lnTo>
                <a:lnTo>
                  <a:pt x="32575" y="4191"/>
                </a:lnTo>
                <a:lnTo>
                  <a:pt x="53339" y="0"/>
                </a:lnTo>
                <a:lnTo>
                  <a:pt x="176783" y="0"/>
                </a:lnTo>
                <a:lnTo>
                  <a:pt x="441959" y="0"/>
                </a:lnTo>
                <a:lnTo>
                  <a:pt x="1007363" y="0"/>
                </a:lnTo>
                <a:lnTo>
                  <a:pt x="1028128" y="4190"/>
                </a:lnTo>
                <a:lnTo>
                  <a:pt x="1045082" y="15620"/>
                </a:lnTo>
                <a:lnTo>
                  <a:pt x="1056513" y="32575"/>
                </a:lnTo>
                <a:lnTo>
                  <a:pt x="1060704" y="53339"/>
                </a:lnTo>
                <a:lnTo>
                  <a:pt x="1060704" y="186689"/>
                </a:lnTo>
                <a:lnTo>
                  <a:pt x="1060704" y="266700"/>
                </a:lnTo>
                <a:lnTo>
                  <a:pt x="1056513" y="287464"/>
                </a:lnTo>
                <a:lnTo>
                  <a:pt x="1045082" y="304418"/>
                </a:lnTo>
                <a:lnTo>
                  <a:pt x="1028128" y="315848"/>
                </a:lnTo>
                <a:lnTo>
                  <a:pt x="1007363" y="320039"/>
                </a:lnTo>
                <a:lnTo>
                  <a:pt x="441959" y="320039"/>
                </a:lnTo>
                <a:lnTo>
                  <a:pt x="296976" y="436372"/>
                </a:lnTo>
                <a:lnTo>
                  <a:pt x="176783" y="320039"/>
                </a:lnTo>
                <a:lnTo>
                  <a:pt x="53339" y="320039"/>
                </a:lnTo>
                <a:lnTo>
                  <a:pt x="32575" y="315849"/>
                </a:lnTo>
                <a:lnTo>
                  <a:pt x="15621" y="304419"/>
                </a:lnTo>
                <a:lnTo>
                  <a:pt x="4191" y="287464"/>
                </a:lnTo>
                <a:lnTo>
                  <a:pt x="0" y="266700"/>
                </a:lnTo>
                <a:lnTo>
                  <a:pt x="0" y="186689"/>
                </a:lnTo>
                <a:lnTo>
                  <a:pt x="0" y="53339"/>
                </a:lnTo>
                <a:close/>
              </a:path>
            </a:pathLst>
          </a:custGeom>
          <a:ln w="24384">
            <a:solidFill>
              <a:srgbClr val="5858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91134" y="1048765"/>
            <a:ext cx="852805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Masyarakat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781800" y="3752088"/>
            <a:ext cx="1828800" cy="628015"/>
          </a:xfrm>
          <a:custGeom>
            <a:avLst/>
            <a:gdLst/>
            <a:ahLst/>
            <a:cxnLst/>
            <a:rect l="l" t="t" r="r" b="b"/>
            <a:pathLst>
              <a:path w="1828800" h="628014">
                <a:moveTo>
                  <a:pt x="1828800" y="0"/>
                </a:moveTo>
                <a:lnTo>
                  <a:pt x="104648" y="0"/>
                </a:lnTo>
                <a:lnTo>
                  <a:pt x="63918" y="8225"/>
                </a:lnTo>
                <a:lnTo>
                  <a:pt x="30654" y="30654"/>
                </a:lnTo>
                <a:lnTo>
                  <a:pt x="8225" y="63918"/>
                </a:lnTo>
                <a:lnTo>
                  <a:pt x="0" y="104648"/>
                </a:lnTo>
                <a:lnTo>
                  <a:pt x="0" y="627888"/>
                </a:lnTo>
                <a:lnTo>
                  <a:pt x="1724152" y="627888"/>
                </a:lnTo>
                <a:lnTo>
                  <a:pt x="1764881" y="619662"/>
                </a:lnTo>
                <a:lnTo>
                  <a:pt x="1798145" y="597233"/>
                </a:lnTo>
                <a:lnTo>
                  <a:pt x="1820574" y="563969"/>
                </a:lnTo>
                <a:lnTo>
                  <a:pt x="1828800" y="523239"/>
                </a:lnTo>
                <a:lnTo>
                  <a:pt x="1828800" y="0"/>
                </a:lnTo>
                <a:close/>
              </a:path>
            </a:pathLst>
          </a:custGeom>
          <a:solidFill>
            <a:srgbClr val="4F61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781800" y="3752088"/>
            <a:ext cx="1828800" cy="628015"/>
          </a:xfrm>
          <a:custGeom>
            <a:avLst/>
            <a:gdLst/>
            <a:ahLst/>
            <a:cxnLst/>
            <a:rect l="l" t="t" r="r" b="b"/>
            <a:pathLst>
              <a:path w="1828800" h="628014">
                <a:moveTo>
                  <a:pt x="104648" y="0"/>
                </a:moveTo>
                <a:lnTo>
                  <a:pt x="1828800" y="0"/>
                </a:lnTo>
                <a:lnTo>
                  <a:pt x="1828800" y="523239"/>
                </a:lnTo>
                <a:lnTo>
                  <a:pt x="1820574" y="563969"/>
                </a:lnTo>
                <a:lnTo>
                  <a:pt x="1798145" y="597233"/>
                </a:lnTo>
                <a:lnTo>
                  <a:pt x="1764881" y="619662"/>
                </a:lnTo>
                <a:lnTo>
                  <a:pt x="1724152" y="627888"/>
                </a:lnTo>
                <a:lnTo>
                  <a:pt x="0" y="627888"/>
                </a:lnTo>
                <a:lnTo>
                  <a:pt x="0" y="104648"/>
                </a:lnTo>
                <a:lnTo>
                  <a:pt x="8225" y="63918"/>
                </a:lnTo>
                <a:lnTo>
                  <a:pt x="30654" y="30654"/>
                </a:lnTo>
                <a:lnTo>
                  <a:pt x="63918" y="8225"/>
                </a:lnTo>
                <a:lnTo>
                  <a:pt x="104648" y="0"/>
                </a:lnTo>
                <a:close/>
              </a:path>
            </a:pathLst>
          </a:custGeom>
          <a:ln w="24383">
            <a:solidFill>
              <a:srgbClr val="4F61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7076693" y="3951985"/>
            <a:ext cx="1245870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Sistem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Akuntansi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76655" y="4419600"/>
            <a:ext cx="1828800" cy="54863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55904" y="4931664"/>
            <a:ext cx="1661160" cy="18897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611111" y="1502663"/>
            <a:ext cx="1798320" cy="139598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922099" y="999685"/>
            <a:ext cx="1219200" cy="399415"/>
          </a:xfrm>
          <a:custGeom>
            <a:avLst/>
            <a:gdLst/>
            <a:ahLst/>
            <a:cxnLst/>
            <a:rect l="l" t="t" r="r" b="b"/>
            <a:pathLst>
              <a:path w="1219200" h="399415">
                <a:moveTo>
                  <a:pt x="613587" y="0"/>
                </a:moveTo>
                <a:lnTo>
                  <a:pt x="549445" y="817"/>
                </a:lnTo>
                <a:lnTo>
                  <a:pt x="486690" y="3493"/>
                </a:lnTo>
                <a:lnTo>
                  <a:pt x="425767" y="7947"/>
                </a:lnTo>
                <a:lnTo>
                  <a:pt x="367120" y="14101"/>
                </a:lnTo>
                <a:lnTo>
                  <a:pt x="311192" y="21876"/>
                </a:lnTo>
                <a:lnTo>
                  <a:pt x="258430" y="31195"/>
                </a:lnTo>
                <a:lnTo>
                  <a:pt x="209276" y="41978"/>
                </a:lnTo>
                <a:lnTo>
                  <a:pt x="164175" y="54146"/>
                </a:lnTo>
                <a:lnTo>
                  <a:pt x="123572" y="67622"/>
                </a:lnTo>
                <a:lnTo>
                  <a:pt x="87911" y="82327"/>
                </a:lnTo>
                <a:lnTo>
                  <a:pt x="33191" y="115108"/>
                </a:lnTo>
                <a:lnTo>
                  <a:pt x="2750" y="154205"/>
                </a:lnTo>
                <a:lnTo>
                  <a:pt x="0" y="175174"/>
                </a:lnTo>
                <a:lnTo>
                  <a:pt x="6338" y="195741"/>
                </a:lnTo>
                <a:lnTo>
                  <a:pt x="44556" y="234907"/>
                </a:lnTo>
                <a:lnTo>
                  <a:pt x="113957" y="270172"/>
                </a:lnTo>
                <a:lnTo>
                  <a:pt x="159272" y="285863"/>
                </a:lnTo>
                <a:lnTo>
                  <a:pt x="211090" y="300004"/>
                </a:lnTo>
                <a:lnTo>
                  <a:pt x="268979" y="312404"/>
                </a:lnTo>
                <a:lnTo>
                  <a:pt x="332508" y="322872"/>
                </a:lnTo>
                <a:lnTo>
                  <a:pt x="401246" y="331216"/>
                </a:lnTo>
                <a:lnTo>
                  <a:pt x="474761" y="337244"/>
                </a:lnTo>
                <a:lnTo>
                  <a:pt x="584362" y="399220"/>
                </a:lnTo>
                <a:lnTo>
                  <a:pt x="707298" y="339276"/>
                </a:lnTo>
                <a:lnTo>
                  <a:pt x="772905" y="335238"/>
                </a:lnTo>
                <a:lnTo>
                  <a:pt x="835680" y="329297"/>
                </a:lnTo>
                <a:lnTo>
                  <a:pt x="895204" y="321563"/>
                </a:lnTo>
                <a:lnTo>
                  <a:pt x="951057" y="312147"/>
                </a:lnTo>
                <a:lnTo>
                  <a:pt x="1002820" y="301159"/>
                </a:lnTo>
                <a:lnTo>
                  <a:pt x="1050072" y="288712"/>
                </a:lnTo>
                <a:lnTo>
                  <a:pt x="1092395" y="274916"/>
                </a:lnTo>
                <a:lnTo>
                  <a:pt x="1129368" y="259883"/>
                </a:lnTo>
                <a:lnTo>
                  <a:pt x="1185588" y="226546"/>
                </a:lnTo>
                <a:lnTo>
                  <a:pt x="1216265" y="187288"/>
                </a:lnTo>
                <a:lnTo>
                  <a:pt x="1219016" y="166319"/>
                </a:lnTo>
                <a:lnTo>
                  <a:pt x="1212678" y="145752"/>
                </a:lnTo>
                <a:lnTo>
                  <a:pt x="1174459" y="106586"/>
                </a:lnTo>
                <a:lnTo>
                  <a:pt x="1105059" y="71321"/>
                </a:lnTo>
                <a:lnTo>
                  <a:pt x="1059743" y="55630"/>
                </a:lnTo>
                <a:lnTo>
                  <a:pt x="1007925" y="41489"/>
                </a:lnTo>
                <a:lnTo>
                  <a:pt x="950036" y="29089"/>
                </a:lnTo>
                <a:lnTo>
                  <a:pt x="886508" y="18621"/>
                </a:lnTo>
                <a:lnTo>
                  <a:pt x="817770" y="10278"/>
                </a:lnTo>
                <a:lnTo>
                  <a:pt x="744255" y="4250"/>
                </a:lnTo>
                <a:lnTo>
                  <a:pt x="678672" y="1117"/>
                </a:lnTo>
                <a:lnTo>
                  <a:pt x="613587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922099" y="999685"/>
            <a:ext cx="1219200" cy="399415"/>
          </a:xfrm>
          <a:custGeom>
            <a:avLst/>
            <a:gdLst/>
            <a:ahLst/>
            <a:cxnLst/>
            <a:rect l="l" t="t" r="r" b="b"/>
            <a:pathLst>
              <a:path w="1219200" h="399415">
                <a:moveTo>
                  <a:pt x="584362" y="399220"/>
                </a:moveTo>
                <a:lnTo>
                  <a:pt x="474761" y="337244"/>
                </a:lnTo>
                <a:lnTo>
                  <a:pt x="401246" y="331216"/>
                </a:lnTo>
                <a:lnTo>
                  <a:pt x="332508" y="322872"/>
                </a:lnTo>
                <a:lnTo>
                  <a:pt x="268979" y="312404"/>
                </a:lnTo>
                <a:lnTo>
                  <a:pt x="211090" y="300004"/>
                </a:lnTo>
                <a:lnTo>
                  <a:pt x="159272" y="285863"/>
                </a:lnTo>
                <a:lnTo>
                  <a:pt x="113957" y="270172"/>
                </a:lnTo>
                <a:lnTo>
                  <a:pt x="75574" y="253123"/>
                </a:lnTo>
                <a:lnTo>
                  <a:pt x="21334" y="215716"/>
                </a:lnTo>
                <a:lnTo>
                  <a:pt x="0" y="175174"/>
                </a:lnTo>
                <a:lnTo>
                  <a:pt x="2750" y="154205"/>
                </a:lnTo>
                <a:lnTo>
                  <a:pt x="33191" y="115108"/>
                </a:lnTo>
                <a:lnTo>
                  <a:pt x="87911" y="82327"/>
                </a:lnTo>
                <a:lnTo>
                  <a:pt x="123572" y="67622"/>
                </a:lnTo>
                <a:lnTo>
                  <a:pt x="164175" y="54146"/>
                </a:lnTo>
                <a:lnTo>
                  <a:pt x="209276" y="41978"/>
                </a:lnTo>
                <a:lnTo>
                  <a:pt x="258430" y="31195"/>
                </a:lnTo>
                <a:lnTo>
                  <a:pt x="311192" y="21876"/>
                </a:lnTo>
                <a:lnTo>
                  <a:pt x="367120" y="14101"/>
                </a:lnTo>
                <a:lnTo>
                  <a:pt x="425767" y="7947"/>
                </a:lnTo>
                <a:lnTo>
                  <a:pt x="486690" y="3493"/>
                </a:lnTo>
                <a:lnTo>
                  <a:pt x="549445" y="817"/>
                </a:lnTo>
                <a:lnTo>
                  <a:pt x="613587" y="0"/>
                </a:lnTo>
                <a:lnTo>
                  <a:pt x="678672" y="1117"/>
                </a:lnTo>
                <a:lnTo>
                  <a:pt x="744255" y="4250"/>
                </a:lnTo>
                <a:lnTo>
                  <a:pt x="817770" y="10278"/>
                </a:lnTo>
                <a:lnTo>
                  <a:pt x="886508" y="18621"/>
                </a:lnTo>
                <a:lnTo>
                  <a:pt x="950036" y="29089"/>
                </a:lnTo>
                <a:lnTo>
                  <a:pt x="1007925" y="41489"/>
                </a:lnTo>
                <a:lnTo>
                  <a:pt x="1059743" y="55630"/>
                </a:lnTo>
                <a:lnTo>
                  <a:pt x="1105059" y="71321"/>
                </a:lnTo>
                <a:lnTo>
                  <a:pt x="1143441" y="88370"/>
                </a:lnTo>
                <a:lnTo>
                  <a:pt x="1197682" y="125777"/>
                </a:lnTo>
                <a:lnTo>
                  <a:pt x="1219016" y="166319"/>
                </a:lnTo>
                <a:lnTo>
                  <a:pt x="1216265" y="187288"/>
                </a:lnTo>
                <a:lnTo>
                  <a:pt x="1185588" y="226546"/>
                </a:lnTo>
                <a:lnTo>
                  <a:pt x="1129368" y="259883"/>
                </a:lnTo>
                <a:lnTo>
                  <a:pt x="1092395" y="274916"/>
                </a:lnTo>
                <a:lnTo>
                  <a:pt x="1050072" y="288712"/>
                </a:lnTo>
                <a:lnTo>
                  <a:pt x="1002820" y="301159"/>
                </a:lnTo>
                <a:lnTo>
                  <a:pt x="951057" y="312147"/>
                </a:lnTo>
                <a:lnTo>
                  <a:pt x="895204" y="321563"/>
                </a:lnTo>
                <a:lnTo>
                  <a:pt x="835680" y="329297"/>
                </a:lnTo>
                <a:lnTo>
                  <a:pt x="772905" y="335238"/>
                </a:lnTo>
                <a:lnTo>
                  <a:pt x="707298" y="339276"/>
                </a:lnTo>
                <a:lnTo>
                  <a:pt x="584362" y="399220"/>
                </a:lnTo>
                <a:close/>
              </a:path>
            </a:pathLst>
          </a:custGeom>
          <a:ln w="24384">
            <a:solidFill>
              <a:srgbClr val="548E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7264145" y="1086992"/>
            <a:ext cx="537845" cy="1720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dirty="0">
                <a:solidFill>
                  <a:srgbClr val="FFFFFF"/>
                </a:solidFill>
                <a:latin typeface="Calibri"/>
                <a:cs typeface="Calibri"/>
              </a:rPr>
              <a:t>Kary</a:t>
            </a:r>
            <a:r>
              <a:rPr sz="1000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000" spc="5" dirty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1000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00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517648" y="2133600"/>
            <a:ext cx="134620" cy="201295"/>
          </a:xfrm>
          <a:custGeom>
            <a:avLst/>
            <a:gdLst/>
            <a:ahLst/>
            <a:cxnLst/>
            <a:rect l="l" t="t" r="r" b="b"/>
            <a:pathLst>
              <a:path w="134619" h="201294">
                <a:moveTo>
                  <a:pt x="134112" y="134112"/>
                </a:moveTo>
                <a:lnTo>
                  <a:pt x="0" y="134112"/>
                </a:lnTo>
                <a:lnTo>
                  <a:pt x="67056" y="201167"/>
                </a:lnTo>
                <a:lnTo>
                  <a:pt x="134112" y="134112"/>
                </a:lnTo>
                <a:close/>
              </a:path>
              <a:path w="134619" h="201294">
                <a:moveTo>
                  <a:pt x="100583" y="0"/>
                </a:moveTo>
                <a:lnTo>
                  <a:pt x="33527" y="0"/>
                </a:lnTo>
                <a:lnTo>
                  <a:pt x="33527" y="134112"/>
                </a:lnTo>
                <a:lnTo>
                  <a:pt x="100583" y="134112"/>
                </a:lnTo>
                <a:lnTo>
                  <a:pt x="100583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517648" y="2133600"/>
            <a:ext cx="134620" cy="201295"/>
          </a:xfrm>
          <a:custGeom>
            <a:avLst/>
            <a:gdLst/>
            <a:ahLst/>
            <a:cxnLst/>
            <a:rect l="l" t="t" r="r" b="b"/>
            <a:pathLst>
              <a:path w="134619" h="201294">
                <a:moveTo>
                  <a:pt x="0" y="134112"/>
                </a:moveTo>
                <a:lnTo>
                  <a:pt x="33527" y="134112"/>
                </a:lnTo>
                <a:lnTo>
                  <a:pt x="33527" y="0"/>
                </a:lnTo>
                <a:lnTo>
                  <a:pt x="100583" y="0"/>
                </a:lnTo>
                <a:lnTo>
                  <a:pt x="100583" y="134112"/>
                </a:lnTo>
                <a:lnTo>
                  <a:pt x="134112" y="134112"/>
                </a:lnTo>
                <a:lnTo>
                  <a:pt x="67056" y="201167"/>
                </a:lnTo>
                <a:lnTo>
                  <a:pt x="0" y="134112"/>
                </a:lnTo>
                <a:close/>
              </a:path>
            </a:pathLst>
          </a:custGeom>
          <a:ln w="24384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749295" y="3752088"/>
            <a:ext cx="1828800" cy="628015"/>
          </a:xfrm>
          <a:custGeom>
            <a:avLst/>
            <a:gdLst/>
            <a:ahLst/>
            <a:cxnLst/>
            <a:rect l="l" t="t" r="r" b="b"/>
            <a:pathLst>
              <a:path w="1828800" h="628014">
                <a:moveTo>
                  <a:pt x="1828800" y="0"/>
                </a:moveTo>
                <a:lnTo>
                  <a:pt x="104648" y="0"/>
                </a:lnTo>
                <a:lnTo>
                  <a:pt x="63918" y="8225"/>
                </a:lnTo>
                <a:lnTo>
                  <a:pt x="30654" y="30654"/>
                </a:lnTo>
                <a:lnTo>
                  <a:pt x="8225" y="63918"/>
                </a:lnTo>
                <a:lnTo>
                  <a:pt x="0" y="104648"/>
                </a:lnTo>
                <a:lnTo>
                  <a:pt x="0" y="627888"/>
                </a:lnTo>
                <a:lnTo>
                  <a:pt x="1724152" y="627888"/>
                </a:lnTo>
                <a:lnTo>
                  <a:pt x="1764881" y="619662"/>
                </a:lnTo>
                <a:lnTo>
                  <a:pt x="1798145" y="597233"/>
                </a:lnTo>
                <a:lnTo>
                  <a:pt x="1820574" y="563969"/>
                </a:lnTo>
                <a:lnTo>
                  <a:pt x="1828800" y="523239"/>
                </a:lnTo>
                <a:lnTo>
                  <a:pt x="1828800" y="0"/>
                </a:lnTo>
                <a:close/>
              </a:path>
            </a:pathLst>
          </a:custGeom>
          <a:solidFill>
            <a:srgbClr val="E36C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749295" y="3752088"/>
            <a:ext cx="1828800" cy="628015"/>
          </a:xfrm>
          <a:custGeom>
            <a:avLst/>
            <a:gdLst/>
            <a:ahLst/>
            <a:cxnLst/>
            <a:rect l="l" t="t" r="r" b="b"/>
            <a:pathLst>
              <a:path w="1828800" h="628014">
                <a:moveTo>
                  <a:pt x="104648" y="0"/>
                </a:moveTo>
                <a:lnTo>
                  <a:pt x="1828800" y="0"/>
                </a:lnTo>
                <a:lnTo>
                  <a:pt x="1828800" y="523239"/>
                </a:lnTo>
                <a:lnTo>
                  <a:pt x="1820574" y="563969"/>
                </a:lnTo>
                <a:lnTo>
                  <a:pt x="1798145" y="597233"/>
                </a:lnTo>
                <a:lnTo>
                  <a:pt x="1764881" y="619662"/>
                </a:lnTo>
                <a:lnTo>
                  <a:pt x="1724152" y="627888"/>
                </a:lnTo>
                <a:lnTo>
                  <a:pt x="0" y="627888"/>
                </a:lnTo>
                <a:lnTo>
                  <a:pt x="0" y="104648"/>
                </a:lnTo>
                <a:lnTo>
                  <a:pt x="8225" y="63918"/>
                </a:lnTo>
                <a:lnTo>
                  <a:pt x="30654" y="30654"/>
                </a:lnTo>
                <a:lnTo>
                  <a:pt x="63918" y="8225"/>
                </a:lnTo>
                <a:lnTo>
                  <a:pt x="104648" y="0"/>
                </a:lnTo>
                <a:close/>
              </a:path>
            </a:pathLst>
          </a:custGeom>
          <a:ln w="24383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3106292" y="3845305"/>
            <a:ext cx="111315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Sistem Retail</a:t>
            </a:r>
            <a:r>
              <a:rPr sz="1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endParaRPr sz="140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</a:pP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Distribusi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4614671" y="5666232"/>
            <a:ext cx="1862455" cy="835660"/>
          </a:xfrm>
          <a:custGeom>
            <a:avLst/>
            <a:gdLst/>
            <a:ahLst/>
            <a:cxnLst/>
            <a:rect l="l" t="t" r="r" b="b"/>
            <a:pathLst>
              <a:path w="1862454" h="835660">
                <a:moveTo>
                  <a:pt x="931163" y="0"/>
                </a:moveTo>
                <a:lnTo>
                  <a:pt x="854800" y="461"/>
                </a:lnTo>
                <a:lnTo>
                  <a:pt x="780135" y="1821"/>
                </a:lnTo>
                <a:lnTo>
                  <a:pt x="707409" y="4045"/>
                </a:lnTo>
                <a:lnTo>
                  <a:pt x="636861" y="7096"/>
                </a:lnTo>
                <a:lnTo>
                  <a:pt x="568731" y="10938"/>
                </a:lnTo>
                <a:lnTo>
                  <a:pt x="503260" y="15536"/>
                </a:lnTo>
                <a:lnTo>
                  <a:pt x="440686" y="20854"/>
                </a:lnTo>
                <a:lnTo>
                  <a:pt x="381249" y="26856"/>
                </a:lnTo>
                <a:lnTo>
                  <a:pt x="325190" y="33506"/>
                </a:lnTo>
                <a:lnTo>
                  <a:pt x="272748" y="40768"/>
                </a:lnTo>
                <a:lnTo>
                  <a:pt x="224162" y="48607"/>
                </a:lnTo>
                <a:lnTo>
                  <a:pt x="179673" y="56987"/>
                </a:lnTo>
                <a:lnTo>
                  <a:pt x="139520" y="65871"/>
                </a:lnTo>
                <a:lnTo>
                  <a:pt x="73181" y="85012"/>
                </a:lnTo>
                <a:lnTo>
                  <a:pt x="27064" y="105742"/>
                </a:lnTo>
                <a:lnTo>
                  <a:pt x="0" y="139192"/>
                </a:lnTo>
                <a:lnTo>
                  <a:pt x="0" y="695960"/>
                </a:lnTo>
                <a:lnTo>
                  <a:pt x="27064" y="729409"/>
                </a:lnTo>
                <a:lnTo>
                  <a:pt x="73181" y="750139"/>
                </a:lnTo>
                <a:lnTo>
                  <a:pt x="139520" y="769280"/>
                </a:lnTo>
                <a:lnTo>
                  <a:pt x="179673" y="778164"/>
                </a:lnTo>
                <a:lnTo>
                  <a:pt x="224162" y="786544"/>
                </a:lnTo>
                <a:lnTo>
                  <a:pt x="272748" y="794383"/>
                </a:lnTo>
                <a:lnTo>
                  <a:pt x="325190" y="801645"/>
                </a:lnTo>
                <a:lnTo>
                  <a:pt x="381249" y="808295"/>
                </a:lnTo>
                <a:lnTo>
                  <a:pt x="440686" y="814297"/>
                </a:lnTo>
                <a:lnTo>
                  <a:pt x="503260" y="819615"/>
                </a:lnTo>
                <a:lnTo>
                  <a:pt x="568731" y="824213"/>
                </a:lnTo>
                <a:lnTo>
                  <a:pt x="636861" y="828055"/>
                </a:lnTo>
                <a:lnTo>
                  <a:pt x="707409" y="831106"/>
                </a:lnTo>
                <a:lnTo>
                  <a:pt x="780135" y="833330"/>
                </a:lnTo>
                <a:lnTo>
                  <a:pt x="854800" y="834690"/>
                </a:lnTo>
                <a:lnTo>
                  <a:pt x="931163" y="835152"/>
                </a:lnTo>
                <a:lnTo>
                  <a:pt x="1007527" y="834690"/>
                </a:lnTo>
                <a:lnTo>
                  <a:pt x="1082192" y="833330"/>
                </a:lnTo>
                <a:lnTo>
                  <a:pt x="1154918" y="831106"/>
                </a:lnTo>
                <a:lnTo>
                  <a:pt x="1225466" y="828055"/>
                </a:lnTo>
                <a:lnTo>
                  <a:pt x="1293596" y="824213"/>
                </a:lnTo>
                <a:lnTo>
                  <a:pt x="1359067" y="819615"/>
                </a:lnTo>
                <a:lnTo>
                  <a:pt x="1421641" y="814297"/>
                </a:lnTo>
                <a:lnTo>
                  <a:pt x="1481078" y="808295"/>
                </a:lnTo>
                <a:lnTo>
                  <a:pt x="1537137" y="801645"/>
                </a:lnTo>
                <a:lnTo>
                  <a:pt x="1589579" y="794383"/>
                </a:lnTo>
                <a:lnTo>
                  <a:pt x="1638165" y="786544"/>
                </a:lnTo>
                <a:lnTo>
                  <a:pt x="1682654" y="778164"/>
                </a:lnTo>
                <a:lnTo>
                  <a:pt x="1722807" y="769280"/>
                </a:lnTo>
                <a:lnTo>
                  <a:pt x="1789146" y="750139"/>
                </a:lnTo>
                <a:lnTo>
                  <a:pt x="1835263" y="729409"/>
                </a:lnTo>
                <a:lnTo>
                  <a:pt x="1862327" y="695960"/>
                </a:lnTo>
                <a:lnTo>
                  <a:pt x="1862327" y="139192"/>
                </a:lnTo>
                <a:lnTo>
                  <a:pt x="1835263" y="105742"/>
                </a:lnTo>
                <a:lnTo>
                  <a:pt x="1789146" y="85012"/>
                </a:lnTo>
                <a:lnTo>
                  <a:pt x="1722807" y="65871"/>
                </a:lnTo>
                <a:lnTo>
                  <a:pt x="1682654" y="56987"/>
                </a:lnTo>
                <a:lnTo>
                  <a:pt x="1638165" y="48607"/>
                </a:lnTo>
                <a:lnTo>
                  <a:pt x="1589579" y="40768"/>
                </a:lnTo>
                <a:lnTo>
                  <a:pt x="1537137" y="33506"/>
                </a:lnTo>
                <a:lnTo>
                  <a:pt x="1481078" y="26856"/>
                </a:lnTo>
                <a:lnTo>
                  <a:pt x="1421641" y="20854"/>
                </a:lnTo>
                <a:lnTo>
                  <a:pt x="1359067" y="15536"/>
                </a:lnTo>
                <a:lnTo>
                  <a:pt x="1293596" y="10938"/>
                </a:lnTo>
                <a:lnTo>
                  <a:pt x="1225466" y="7096"/>
                </a:lnTo>
                <a:lnTo>
                  <a:pt x="1154918" y="4045"/>
                </a:lnTo>
                <a:lnTo>
                  <a:pt x="1082192" y="1821"/>
                </a:lnTo>
                <a:lnTo>
                  <a:pt x="1007527" y="461"/>
                </a:lnTo>
                <a:lnTo>
                  <a:pt x="931163" y="0"/>
                </a:lnTo>
                <a:close/>
              </a:path>
            </a:pathLst>
          </a:custGeom>
          <a:solidFill>
            <a:srgbClr val="0F24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614671" y="5805423"/>
            <a:ext cx="1862455" cy="139700"/>
          </a:xfrm>
          <a:custGeom>
            <a:avLst/>
            <a:gdLst/>
            <a:ahLst/>
            <a:cxnLst/>
            <a:rect l="l" t="t" r="r" b="b"/>
            <a:pathLst>
              <a:path w="1862454" h="139700">
                <a:moveTo>
                  <a:pt x="1862327" y="0"/>
                </a:moveTo>
                <a:lnTo>
                  <a:pt x="1835263" y="33449"/>
                </a:lnTo>
                <a:lnTo>
                  <a:pt x="1789146" y="54179"/>
                </a:lnTo>
                <a:lnTo>
                  <a:pt x="1722807" y="73320"/>
                </a:lnTo>
                <a:lnTo>
                  <a:pt x="1682654" y="82204"/>
                </a:lnTo>
                <a:lnTo>
                  <a:pt x="1638165" y="90584"/>
                </a:lnTo>
                <a:lnTo>
                  <a:pt x="1589579" y="98423"/>
                </a:lnTo>
                <a:lnTo>
                  <a:pt x="1537137" y="105685"/>
                </a:lnTo>
                <a:lnTo>
                  <a:pt x="1481078" y="112335"/>
                </a:lnTo>
                <a:lnTo>
                  <a:pt x="1421641" y="118337"/>
                </a:lnTo>
                <a:lnTo>
                  <a:pt x="1359067" y="123655"/>
                </a:lnTo>
                <a:lnTo>
                  <a:pt x="1293596" y="128253"/>
                </a:lnTo>
                <a:lnTo>
                  <a:pt x="1225466" y="132095"/>
                </a:lnTo>
                <a:lnTo>
                  <a:pt x="1154918" y="135146"/>
                </a:lnTo>
                <a:lnTo>
                  <a:pt x="1082192" y="137370"/>
                </a:lnTo>
                <a:lnTo>
                  <a:pt x="1007527" y="138730"/>
                </a:lnTo>
                <a:lnTo>
                  <a:pt x="931163" y="139191"/>
                </a:lnTo>
                <a:lnTo>
                  <a:pt x="854800" y="138730"/>
                </a:lnTo>
                <a:lnTo>
                  <a:pt x="780135" y="137370"/>
                </a:lnTo>
                <a:lnTo>
                  <a:pt x="707409" y="135146"/>
                </a:lnTo>
                <a:lnTo>
                  <a:pt x="636861" y="132095"/>
                </a:lnTo>
                <a:lnTo>
                  <a:pt x="568731" y="128253"/>
                </a:lnTo>
                <a:lnTo>
                  <a:pt x="503260" y="123655"/>
                </a:lnTo>
                <a:lnTo>
                  <a:pt x="440686" y="118337"/>
                </a:lnTo>
                <a:lnTo>
                  <a:pt x="381249" y="112335"/>
                </a:lnTo>
                <a:lnTo>
                  <a:pt x="325190" y="105685"/>
                </a:lnTo>
                <a:lnTo>
                  <a:pt x="272748" y="98423"/>
                </a:lnTo>
                <a:lnTo>
                  <a:pt x="224162" y="90584"/>
                </a:lnTo>
                <a:lnTo>
                  <a:pt x="179673" y="82204"/>
                </a:lnTo>
                <a:lnTo>
                  <a:pt x="139520" y="73320"/>
                </a:lnTo>
                <a:lnTo>
                  <a:pt x="73181" y="54179"/>
                </a:lnTo>
                <a:lnTo>
                  <a:pt x="27064" y="33449"/>
                </a:lnTo>
                <a:lnTo>
                  <a:pt x="3087" y="11415"/>
                </a:lnTo>
                <a:lnTo>
                  <a:pt x="0" y="0"/>
                </a:lnTo>
              </a:path>
            </a:pathLst>
          </a:custGeom>
          <a:ln w="24384">
            <a:solidFill>
              <a:srgbClr val="375F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614671" y="5666232"/>
            <a:ext cx="1862455" cy="835660"/>
          </a:xfrm>
          <a:custGeom>
            <a:avLst/>
            <a:gdLst/>
            <a:ahLst/>
            <a:cxnLst/>
            <a:rect l="l" t="t" r="r" b="b"/>
            <a:pathLst>
              <a:path w="1862454" h="835660">
                <a:moveTo>
                  <a:pt x="0" y="139192"/>
                </a:moveTo>
                <a:lnTo>
                  <a:pt x="27064" y="105742"/>
                </a:lnTo>
                <a:lnTo>
                  <a:pt x="73181" y="85012"/>
                </a:lnTo>
                <a:lnTo>
                  <a:pt x="139520" y="65871"/>
                </a:lnTo>
                <a:lnTo>
                  <a:pt x="179673" y="56987"/>
                </a:lnTo>
                <a:lnTo>
                  <a:pt x="224162" y="48607"/>
                </a:lnTo>
                <a:lnTo>
                  <a:pt x="272748" y="40768"/>
                </a:lnTo>
                <a:lnTo>
                  <a:pt x="325190" y="33506"/>
                </a:lnTo>
                <a:lnTo>
                  <a:pt x="381249" y="26856"/>
                </a:lnTo>
                <a:lnTo>
                  <a:pt x="440686" y="20854"/>
                </a:lnTo>
                <a:lnTo>
                  <a:pt x="503260" y="15536"/>
                </a:lnTo>
                <a:lnTo>
                  <a:pt x="568731" y="10938"/>
                </a:lnTo>
                <a:lnTo>
                  <a:pt x="636861" y="7096"/>
                </a:lnTo>
                <a:lnTo>
                  <a:pt x="707409" y="4045"/>
                </a:lnTo>
                <a:lnTo>
                  <a:pt x="780135" y="1821"/>
                </a:lnTo>
                <a:lnTo>
                  <a:pt x="854800" y="461"/>
                </a:lnTo>
                <a:lnTo>
                  <a:pt x="931163" y="0"/>
                </a:lnTo>
                <a:lnTo>
                  <a:pt x="1007527" y="461"/>
                </a:lnTo>
                <a:lnTo>
                  <a:pt x="1082192" y="1821"/>
                </a:lnTo>
                <a:lnTo>
                  <a:pt x="1154918" y="4045"/>
                </a:lnTo>
                <a:lnTo>
                  <a:pt x="1225466" y="7096"/>
                </a:lnTo>
                <a:lnTo>
                  <a:pt x="1293596" y="10938"/>
                </a:lnTo>
                <a:lnTo>
                  <a:pt x="1359067" y="15536"/>
                </a:lnTo>
                <a:lnTo>
                  <a:pt x="1421641" y="20854"/>
                </a:lnTo>
                <a:lnTo>
                  <a:pt x="1481078" y="26856"/>
                </a:lnTo>
                <a:lnTo>
                  <a:pt x="1537137" y="33506"/>
                </a:lnTo>
                <a:lnTo>
                  <a:pt x="1589579" y="40768"/>
                </a:lnTo>
                <a:lnTo>
                  <a:pt x="1638165" y="48607"/>
                </a:lnTo>
                <a:lnTo>
                  <a:pt x="1682654" y="56987"/>
                </a:lnTo>
                <a:lnTo>
                  <a:pt x="1722807" y="65871"/>
                </a:lnTo>
                <a:lnTo>
                  <a:pt x="1789146" y="85012"/>
                </a:lnTo>
                <a:lnTo>
                  <a:pt x="1835263" y="105742"/>
                </a:lnTo>
                <a:lnTo>
                  <a:pt x="1862327" y="139192"/>
                </a:lnTo>
                <a:lnTo>
                  <a:pt x="1862327" y="695960"/>
                </a:lnTo>
                <a:lnTo>
                  <a:pt x="1835263" y="729409"/>
                </a:lnTo>
                <a:lnTo>
                  <a:pt x="1789146" y="750139"/>
                </a:lnTo>
                <a:lnTo>
                  <a:pt x="1722807" y="769280"/>
                </a:lnTo>
                <a:lnTo>
                  <a:pt x="1682654" y="778164"/>
                </a:lnTo>
                <a:lnTo>
                  <a:pt x="1638165" y="786544"/>
                </a:lnTo>
                <a:lnTo>
                  <a:pt x="1589579" y="794383"/>
                </a:lnTo>
                <a:lnTo>
                  <a:pt x="1537137" y="801645"/>
                </a:lnTo>
                <a:lnTo>
                  <a:pt x="1481078" y="808295"/>
                </a:lnTo>
                <a:lnTo>
                  <a:pt x="1421641" y="814297"/>
                </a:lnTo>
                <a:lnTo>
                  <a:pt x="1359067" y="819615"/>
                </a:lnTo>
                <a:lnTo>
                  <a:pt x="1293596" y="824213"/>
                </a:lnTo>
                <a:lnTo>
                  <a:pt x="1225466" y="828055"/>
                </a:lnTo>
                <a:lnTo>
                  <a:pt x="1154918" y="831106"/>
                </a:lnTo>
                <a:lnTo>
                  <a:pt x="1082192" y="833330"/>
                </a:lnTo>
                <a:lnTo>
                  <a:pt x="1007527" y="834690"/>
                </a:lnTo>
                <a:lnTo>
                  <a:pt x="931163" y="835152"/>
                </a:lnTo>
                <a:lnTo>
                  <a:pt x="854800" y="834690"/>
                </a:lnTo>
                <a:lnTo>
                  <a:pt x="780135" y="833330"/>
                </a:lnTo>
                <a:lnTo>
                  <a:pt x="707409" y="831106"/>
                </a:lnTo>
                <a:lnTo>
                  <a:pt x="636861" y="828055"/>
                </a:lnTo>
                <a:lnTo>
                  <a:pt x="568731" y="824213"/>
                </a:lnTo>
                <a:lnTo>
                  <a:pt x="503260" y="819615"/>
                </a:lnTo>
                <a:lnTo>
                  <a:pt x="440686" y="814297"/>
                </a:lnTo>
                <a:lnTo>
                  <a:pt x="381249" y="808295"/>
                </a:lnTo>
                <a:lnTo>
                  <a:pt x="325190" y="801645"/>
                </a:lnTo>
                <a:lnTo>
                  <a:pt x="272748" y="794383"/>
                </a:lnTo>
                <a:lnTo>
                  <a:pt x="224162" y="786544"/>
                </a:lnTo>
                <a:lnTo>
                  <a:pt x="179673" y="778164"/>
                </a:lnTo>
                <a:lnTo>
                  <a:pt x="139520" y="769280"/>
                </a:lnTo>
                <a:lnTo>
                  <a:pt x="73181" y="750139"/>
                </a:lnTo>
                <a:lnTo>
                  <a:pt x="27064" y="729409"/>
                </a:lnTo>
                <a:lnTo>
                  <a:pt x="0" y="695960"/>
                </a:lnTo>
                <a:lnTo>
                  <a:pt x="0" y="139192"/>
                </a:lnTo>
                <a:close/>
              </a:path>
            </a:pathLst>
          </a:custGeom>
          <a:ln w="24384">
            <a:solidFill>
              <a:srgbClr val="375F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4988433" y="5898286"/>
            <a:ext cx="1120775" cy="511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Database</a:t>
            </a:r>
            <a:r>
              <a:rPr sz="16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per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BUMDESA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4248911" y="1255775"/>
            <a:ext cx="1033272" cy="96621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749295" y="2959607"/>
            <a:ext cx="798830" cy="628015"/>
          </a:xfrm>
          <a:custGeom>
            <a:avLst/>
            <a:gdLst/>
            <a:ahLst/>
            <a:cxnLst/>
            <a:rect l="l" t="t" r="r" b="b"/>
            <a:pathLst>
              <a:path w="798829" h="628014">
                <a:moveTo>
                  <a:pt x="798576" y="0"/>
                </a:moveTo>
                <a:lnTo>
                  <a:pt x="104648" y="0"/>
                </a:lnTo>
                <a:lnTo>
                  <a:pt x="63918" y="8225"/>
                </a:lnTo>
                <a:lnTo>
                  <a:pt x="30654" y="30654"/>
                </a:lnTo>
                <a:lnTo>
                  <a:pt x="8225" y="63918"/>
                </a:lnTo>
                <a:lnTo>
                  <a:pt x="0" y="104647"/>
                </a:lnTo>
                <a:lnTo>
                  <a:pt x="0" y="627888"/>
                </a:lnTo>
                <a:lnTo>
                  <a:pt x="693928" y="627888"/>
                </a:lnTo>
                <a:lnTo>
                  <a:pt x="734657" y="619662"/>
                </a:lnTo>
                <a:lnTo>
                  <a:pt x="767921" y="597233"/>
                </a:lnTo>
                <a:lnTo>
                  <a:pt x="790350" y="563969"/>
                </a:lnTo>
                <a:lnTo>
                  <a:pt x="798576" y="523239"/>
                </a:lnTo>
                <a:lnTo>
                  <a:pt x="798576" y="0"/>
                </a:lnTo>
                <a:close/>
              </a:path>
            </a:pathLst>
          </a:custGeom>
          <a:solidFill>
            <a:srgbClr val="E36C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749295" y="2959607"/>
            <a:ext cx="798830" cy="628015"/>
          </a:xfrm>
          <a:custGeom>
            <a:avLst/>
            <a:gdLst/>
            <a:ahLst/>
            <a:cxnLst/>
            <a:rect l="l" t="t" r="r" b="b"/>
            <a:pathLst>
              <a:path w="798829" h="628014">
                <a:moveTo>
                  <a:pt x="104648" y="0"/>
                </a:moveTo>
                <a:lnTo>
                  <a:pt x="798576" y="0"/>
                </a:lnTo>
                <a:lnTo>
                  <a:pt x="798576" y="523239"/>
                </a:lnTo>
                <a:lnTo>
                  <a:pt x="790350" y="563969"/>
                </a:lnTo>
                <a:lnTo>
                  <a:pt x="767921" y="597233"/>
                </a:lnTo>
                <a:lnTo>
                  <a:pt x="734657" y="619662"/>
                </a:lnTo>
                <a:lnTo>
                  <a:pt x="693928" y="627888"/>
                </a:lnTo>
                <a:lnTo>
                  <a:pt x="0" y="627888"/>
                </a:lnTo>
                <a:lnTo>
                  <a:pt x="0" y="104647"/>
                </a:lnTo>
                <a:lnTo>
                  <a:pt x="8225" y="63918"/>
                </a:lnTo>
                <a:lnTo>
                  <a:pt x="30654" y="30654"/>
                </a:lnTo>
                <a:lnTo>
                  <a:pt x="63918" y="8225"/>
                </a:lnTo>
                <a:lnTo>
                  <a:pt x="104648" y="0"/>
                </a:lnTo>
                <a:close/>
              </a:path>
            </a:pathLst>
          </a:custGeom>
          <a:ln w="24384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2902076" y="3052826"/>
            <a:ext cx="491490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66675">
              <a:lnSpc>
                <a:spcPct val="100000"/>
              </a:lnSpc>
            </a:pPr>
            <a:r>
              <a:rPr sz="1400" spc="-55" dirty="0">
                <a:solidFill>
                  <a:srgbClr val="FFFFFF"/>
                </a:solidFill>
                <a:latin typeface="Calibri"/>
                <a:cs typeface="Calibri"/>
              </a:rPr>
              <a:t>Toko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li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3779520" y="2971800"/>
            <a:ext cx="798830" cy="612775"/>
          </a:xfrm>
          <a:custGeom>
            <a:avLst/>
            <a:gdLst/>
            <a:ahLst/>
            <a:cxnLst/>
            <a:rect l="l" t="t" r="r" b="b"/>
            <a:pathLst>
              <a:path w="798829" h="612775">
                <a:moveTo>
                  <a:pt x="798576" y="0"/>
                </a:moveTo>
                <a:lnTo>
                  <a:pt x="102107" y="0"/>
                </a:lnTo>
                <a:lnTo>
                  <a:pt x="62364" y="8024"/>
                </a:lnTo>
                <a:lnTo>
                  <a:pt x="29908" y="29908"/>
                </a:lnTo>
                <a:lnTo>
                  <a:pt x="8024" y="62364"/>
                </a:lnTo>
                <a:lnTo>
                  <a:pt x="0" y="102108"/>
                </a:lnTo>
                <a:lnTo>
                  <a:pt x="0" y="612648"/>
                </a:lnTo>
                <a:lnTo>
                  <a:pt x="696467" y="612648"/>
                </a:lnTo>
                <a:lnTo>
                  <a:pt x="736211" y="604623"/>
                </a:lnTo>
                <a:lnTo>
                  <a:pt x="768667" y="582739"/>
                </a:lnTo>
                <a:lnTo>
                  <a:pt x="790551" y="550283"/>
                </a:lnTo>
                <a:lnTo>
                  <a:pt x="798576" y="510539"/>
                </a:lnTo>
                <a:lnTo>
                  <a:pt x="798576" y="0"/>
                </a:lnTo>
                <a:close/>
              </a:path>
            </a:pathLst>
          </a:custGeom>
          <a:solidFill>
            <a:srgbClr val="E36C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779520" y="2971800"/>
            <a:ext cx="798830" cy="612775"/>
          </a:xfrm>
          <a:custGeom>
            <a:avLst/>
            <a:gdLst/>
            <a:ahLst/>
            <a:cxnLst/>
            <a:rect l="l" t="t" r="r" b="b"/>
            <a:pathLst>
              <a:path w="798829" h="612775">
                <a:moveTo>
                  <a:pt x="102107" y="0"/>
                </a:moveTo>
                <a:lnTo>
                  <a:pt x="798576" y="0"/>
                </a:lnTo>
                <a:lnTo>
                  <a:pt x="798576" y="510539"/>
                </a:lnTo>
                <a:lnTo>
                  <a:pt x="790551" y="550283"/>
                </a:lnTo>
                <a:lnTo>
                  <a:pt x="768667" y="582739"/>
                </a:lnTo>
                <a:lnTo>
                  <a:pt x="736211" y="604623"/>
                </a:lnTo>
                <a:lnTo>
                  <a:pt x="696467" y="612648"/>
                </a:lnTo>
                <a:lnTo>
                  <a:pt x="0" y="612648"/>
                </a:lnTo>
                <a:lnTo>
                  <a:pt x="0" y="102108"/>
                </a:lnTo>
                <a:lnTo>
                  <a:pt x="8024" y="62364"/>
                </a:lnTo>
                <a:lnTo>
                  <a:pt x="29908" y="29908"/>
                </a:lnTo>
                <a:lnTo>
                  <a:pt x="62364" y="8024"/>
                </a:lnTo>
                <a:lnTo>
                  <a:pt x="102107" y="0"/>
                </a:lnTo>
                <a:close/>
              </a:path>
            </a:pathLst>
          </a:custGeom>
          <a:ln w="24384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3931665" y="3056128"/>
            <a:ext cx="491490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590" marR="5080" indent="-9525">
              <a:lnSpc>
                <a:spcPct val="100000"/>
              </a:lnSpc>
            </a:pP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li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e 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Ou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tl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et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4764023" y="3742944"/>
            <a:ext cx="1828800" cy="624840"/>
          </a:xfrm>
          <a:custGeom>
            <a:avLst/>
            <a:gdLst/>
            <a:ahLst/>
            <a:cxnLst/>
            <a:rect l="l" t="t" r="r" b="b"/>
            <a:pathLst>
              <a:path w="1828800" h="624839">
                <a:moveTo>
                  <a:pt x="1828800" y="0"/>
                </a:moveTo>
                <a:lnTo>
                  <a:pt x="104139" y="0"/>
                </a:lnTo>
                <a:lnTo>
                  <a:pt x="63597" y="8181"/>
                </a:lnTo>
                <a:lnTo>
                  <a:pt x="30495" y="30495"/>
                </a:lnTo>
                <a:lnTo>
                  <a:pt x="8181" y="63597"/>
                </a:lnTo>
                <a:lnTo>
                  <a:pt x="0" y="104139"/>
                </a:lnTo>
                <a:lnTo>
                  <a:pt x="0" y="624839"/>
                </a:lnTo>
                <a:lnTo>
                  <a:pt x="1724660" y="624839"/>
                </a:lnTo>
                <a:lnTo>
                  <a:pt x="1765202" y="616658"/>
                </a:lnTo>
                <a:lnTo>
                  <a:pt x="1798304" y="594344"/>
                </a:lnTo>
                <a:lnTo>
                  <a:pt x="1820618" y="561242"/>
                </a:lnTo>
                <a:lnTo>
                  <a:pt x="1828800" y="520699"/>
                </a:lnTo>
                <a:lnTo>
                  <a:pt x="1828800" y="0"/>
                </a:lnTo>
                <a:close/>
              </a:path>
            </a:pathLst>
          </a:custGeom>
          <a:solidFill>
            <a:srgbClr val="375F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764023" y="3742944"/>
            <a:ext cx="1828800" cy="624840"/>
          </a:xfrm>
          <a:custGeom>
            <a:avLst/>
            <a:gdLst/>
            <a:ahLst/>
            <a:cxnLst/>
            <a:rect l="l" t="t" r="r" b="b"/>
            <a:pathLst>
              <a:path w="1828800" h="624839">
                <a:moveTo>
                  <a:pt x="104139" y="0"/>
                </a:moveTo>
                <a:lnTo>
                  <a:pt x="1828800" y="0"/>
                </a:lnTo>
                <a:lnTo>
                  <a:pt x="1828800" y="520699"/>
                </a:lnTo>
                <a:lnTo>
                  <a:pt x="1820618" y="561242"/>
                </a:lnTo>
                <a:lnTo>
                  <a:pt x="1798304" y="594344"/>
                </a:lnTo>
                <a:lnTo>
                  <a:pt x="1765202" y="616658"/>
                </a:lnTo>
                <a:lnTo>
                  <a:pt x="1724660" y="624839"/>
                </a:lnTo>
                <a:lnTo>
                  <a:pt x="0" y="624839"/>
                </a:lnTo>
                <a:lnTo>
                  <a:pt x="0" y="104139"/>
                </a:lnTo>
                <a:lnTo>
                  <a:pt x="8181" y="63597"/>
                </a:lnTo>
                <a:lnTo>
                  <a:pt x="30495" y="30495"/>
                </a:lnTo>
                <a:lnTo>
                  <a:pt x="63597" y="8181"/>
                </a:lnTo>
                <a:lnTo>
                  <a:pt x="104139" y="0"/>
                </a:lnTo>
                <a:close/>
              </a:path>
            </a:pathLst>
          </a:custGeom>
          <a:ln w="24384">
            <a:solidFill>
              <a:srgbClr val="375F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5123434" y="3833621"/>
            <a:ext cx="1115060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307340">
              <a:lnSpc>
                <a:spcPct val="100000"/>
              </a:lnSpc>
            </a:pP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Sistem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im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n/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j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4038762" y="926664"/>
            <a:ext cx="1289050" cy="414020"/>
          </a:xfrm>
          <a:custGeom>
            <a:avLst/>
            <a:gdLst/>
            <a:ahLst/>
            <a:cxnLst/>
            <a:rect l="l" t="t" r="r" b="b"/>
            <a:pathLst>
              <a:path w="1289050" h="414019">
                <a:moveTo>
                  <a:pt x="667528" y="0"/>
                </a:moveTo>
                <a:lnTo>
                  <a:pt x="598590" y="290"/>
                </a:lnTo>
                <a:lnTo>
                  <a:pt x="531210" y="2367"/>
                </a:lnTo>
                <a:lnTo>
                  <a:pt x="465835" y="6149"/>
                </a:lnTo>
                <a:lnTo>
                  <a:pt x="402911" y="11554"/>
                </a:lnTo>
                <a:lnTo>
                  <a:pt x="342884" y="18500"/>
                </a:lnTo>
                <a:lnTo>
                  <a:pt x="286200" y="26905"/>
                </a:lnTo>
                <a:lnTo>
                  <a:pt x="233304" y="36687"/>
                </a:lnTo>
                <a:lnTo>
                  <a:pt x="184642" y="47764"/>
                </a:lnTo>
                <a:lnTo>
                  <a:pt x="140661" y="60054"/>
                </a:lnTo>
                <a:lnTo>
                  <a:pt x="101806" y="73475"/>
                </a:lnTo>
                <a:lnTo>
                  <a:pt x="41259" y="103384"/>
                </a:lnTo>
                <a:lnTo>
                  <a:pt x="6568" y="136833"/>
                </a:lnTo>
                <a:lnTo>
                  <a:pt x="0" y="155464"/>
                </a:lnTo>
                <a:lnTo>
                  <a:pt x="2065" y="173765"/>
                </a:lnTo>
                <a:lnTo>
                  <a:pt x="30461" y="208835"/>
                </a:lnTo>
                <a:lnTo>
                  <a:pt x="88484" y="240959"/>
                </a:lnTo>
                <a:lnTo>
                  <a:pt x="127583" y="255578"/>
                </a:lnTo>
                <a:lnTo>
                  <a:pt x="172862" y="269053"/>
                </a:lnTo>
                <a:lnTo>
                  <a:pt x="223911" y="281251"/>
                </a:lnTo>
                <a:lnTo>
                  <a:pt x="280321" y="292034"/>
                </a:lnTo>
                <a:lnTo>
                  <a:pt x="341685" y="301267"/>
                </a:lnTo>
                <a:lnTo>
                  <a:pt x="407591" y="308816"/>
                </a:lnTo>
                <a:lnTo>
                  <a:pt x="477632" y="314544"/>
                </a:lnTo>
                <a:lnTo>
                  <a:pt x="551398" y="318316"/>
                </a:lnTo>
                <a:lnTo>
                  <a:pt x="692495" y="413439"/>
                </a:lnTo>
                <a:lnTo>
                  <a:pt x="797143" y="315395"/>
                </a:lnTo>
                <a:lnTo>
                  <a:pt x="871736" y="309697"/>
                </a:lnTo>
                <a:lnTo>
                  <a:pt x="941989" y="301925"/>
                </a:lnTo>
                <a:lnTo>
                  <a:pt x="1007358" y="292227"/>
                </a:lnTo>
                <a:lnTo>
                  <a:pt x="1067297" y="280755"/>
                </a:lnTo>
                <a:lnTo>
                  <a:pt x="1121263" y="267659"/>
                </a:lnTo>
                <a:lnTo>
                  <a:pt x="1168709" y="253088"/>
                </a:lnTo>
                <a:lnTo>
                  <a:pt x="1209092" y="237192"/>
                </a:lnTo>
                <a:lnTo>
                  <a:pt x="1266487" y="202029"/>
                </a:lnTo>
                <a:lnTo>
                  <a:pt x="1288979" y="164430"/>
                </a:lnTo>
                <a:lnTo>
                  <a:pt x="1286913" y="146129"/>
                </a:lnTo>
                <a:lnTo>
                  <a:pt x="1258517" y="111059"/>
                </a:lnTo>
                <a:lnTo>
                  <a:pt x="1200494" y="78934"/>
                </a:lnTo>
                <a:lnTo>
                  <a:pt x="1161395" y="64316"/>
                </a:lnTo>
                <a:lnTo>
                  <a:pt x="1116116" y="50840"/>
                </a:lnTo>
                <a:lnTo>
                  <a:pt x="1065067" y="38643"/>
                </a:lnTo>
                <a:lnTo>
                  <a:pt x="1008657" y="27860"/>
                </a:lnTo>
                <a:lnTo>
                  <a:pt x="947293" y="18626"/>
                </a:lnTo>
                <a:lnTo>
                  <a:pt x="881387" y="11078"/>
                </a:lnTo>
                <a:lnTo>
                  <a:pt x="811346" y="5350"/>
                </a:lnTo>
                <a:lnTo>
                  <a:pt x="737580" y="1578"/>
                </a:lnTo>
                <a:lnTo>
                  <a:pt x="66752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038762" y="926664"/>
            <a:ext cx="1289050" cy="414020"/>
          </a:xfrm>
          <a:custGeom>
            <a:avLst/>
            <a:gdLst/>
            <a:ahLst/>
            <a:cxnLst/>
            <a:rect l="l" t="t" r="r" b="b"/>
            <a:pathLst>
              <a:path w="1289050" h="414019">
                <a:moveTo>
                  <a:pt x="692495" y="413439"/>
                </a:moveTo>
                <a:lnTo>
                  <a:pt x="551398" y="318316"/>
                </a:lnTo>
                <a:lnTo>
                  <a:pt x="477632" y="314544"/>
                </a:lnTo>
                <a:lnTo>
                  <a:pt x="407591" y="308816"/>
                </a:lnTo>
                <a:lnTo>
                  <a:pt x="341685" y="301267"/>
                </a:lnTo>
                <a:lnTo>
                  <a:pt x="280321" y="292034"/>
                </a:lnTo>
                <a:lnTo>
                  <a:pt x="223911" y="281251"/>
                </a:lnTo>
                <a:lnTo>
                  <a:pt x="172862" y="269053"/>
                </a:lnTo>
                <a:lnTo>
                  <a:pt x="127583" y="255578"/>
                </a:lnTo>
                <a:lnTo>
                  <a:pt x="88484" y="240959"/>
                </a:lnTo>
                <a:lnTo>
                  <a:pt x="30461" y="208835"/>
                </a:lnTo>
                <a:lnTo>
                  <a:pt x="2065" y="173765"/>
                </a:lnTo>
                <a:lnTo>
                  <a:pt x="0" y="155464"/>
                </a:lnTo>
                <a:lnTo>
                  <a:pt x="6568" y="136833"/>
                </a:lnTo>
                <a:lnTo>
                  <a:pt x="41259" y="103384"/>
                </a:lnTo>
                <a:lnTo>
                  <a:pt x="101806" y="73475"/>
                </a:lnTo>
                <a:lnTo>
                  <a:pt x="140661" y="60054"/>
                </a:lnTo>
                <a:lnTo>
                  <a:pt x="184642" y="47764"/>
                </a:lnTo>
                <a:lnTo>
                  <a:pt x="233304" y="36687"/>
                </a:lnTo>
                <a:lnTo>
                  <a:pt x="286200" y="26905"/>
                </a:lnTo>
                <a:lnTo>
                  <a:pt x="342884" y="18500"/>
                </a:lnTo>
                <a:lnTo>
                  <a:pt x="402911" y="11554"/>
                </a:lnTo>
                <a:lnTo>
                  <a:pt x="465835" y="6149"/>
                </a:lnTo>
                <a:lnTo>
                  <a:pt x="531210" y="2367"/>
                </a:lnTo>
                <a:lnTo>
                  <a:pt x="598590" y="290"/>
                </a:lnTo>
                <a:lnTo>
                  <a:pt x="667528" y="0"/>
                </a:lnTo>
                <a:lnTo>
                  <a:pt x="737580" y="1578"/>
                </a:lnTo>
                <a:lnTo>
                  <a:pt x="811346" y="5350"/>
                </a:lnTo>
                <a:lnTo>
                  <a:pt x="881387" y="11078"/>
                </a:lnTo>
                <a:lnTo>
                  <a:pt x="947293" y="18626"/>
                </a:lnTo>
                <a:lnTo>
                  <a:pt x="1008657" y="27860"/>
                </a:lnTo>
                <a:lnTo>
                  <a:pt x="1065067" y="38643"/>
                </a:lnTo>
                <a:lnTo>
                  <a:pt x="1116116" y="50840"/>
                </a:lnTo>
                <a:lnTo>
                  <a:pt x="1161395" y="64316"/>
                </a:lnTo>
                <a:lnTo>
                  <a:pt x="1200494" y="78934"/>
                </a:lnTo>
                <a:lnTo>
                  <a:pt x="1258517" y="111059"/>
                </a:lnTo>
                <a:lnTo>
                  <a:pt x="1286913" y="146129"/>
                </a:lnTo>
                <a:lnTo>
                  <a:pt x="1288979" y="164430"/>
                </a:lnTo>
                <a:lnTo>
                  <a:pt x="1282410" y="183061"/>
                </a:lnTo>
                <a:lnTo>
                  <a:pt x="1241867" y="220122"/>
                </a:lnTo>
                <a:lnTo>
                  <a:pt x="1168709" y="253088"/>
                </a:lnTo>
                <a:lnTo>
                  <a:pt x="1121263" y="267659"/>
                </a:lnTo>
                <a:lnTo>
                  <a:pt x="1067297" y="280755"/>
                </a:lnTo>
                <a:lnTo>
                  <a:pt x="1007358" y="292227"/>
                </a:lnTo>
                <a:lnTo>
                  <a:pt x="941989" y="301925"/>
                </a:lnTo>
                <a:lnTo>
                  <a:pt x="871736" y="309697"/>
                </a:lnTo>
                <a:lnTo>
                  <a:pt x="797143" y="315395"/>
                </a:lnTo>
                <a:lnTo>
                  <a:pt x="692495" y="413439"/>
                </a:lnTo>
                <a:close/>
              </a:path>
            </a:pathLst>
          </a:custGeom>
          <a:ln w="24384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4369053" y="987552"/>
            <a:ext cx="628015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5" dirty="0">
                <a:latin typeface="Calibri"/>
                <a:cs typeface="Calibri"/>
              </a:rPr>
              <a:t>Pimpinan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676655" y="2971800"/>
            <a:ext cx="902335" cy="628015"/>
          </a:xfrm>
          <a:custGeom>
            <a:avLst/>
            <a:gdLst/>
            <a:ahLst/>
            <a:cxnLst/>
            <a:rect l="l" t="t" r="r" b="b"/>
            <a:pathLst>
              <a:path w="902335" h="628014">
                <a:moveTo>
                  <a:pt x="902207" y="0"/>
                </a:moveTo>
                <a:lnTo>
                  <a:pt x="104648" y="0"/>
                </a:lnTo>
                <a:lnTo>
                  <a:pt x="63913" y="8225"/>
                </a:lnTo>
                <a:lnTo>
                  <a:pt x="30649" y="30654"/>
                </a:lnTo>
                <a:lnTo>
                  <a:pt x="8223" y="63918"/>
                </a:lnTo>
                <a:lnTo>
                  <a:pt x="0" y="104648"/>
                </a:lnTo>
                <a:lnTo>
                  <a:pt x="0" y="627888"/>
                </a:lnTo>
                <a:lnTo>
                  <a:pt x="797560" y="627888"/>
                </a:lnTo>
                <a:lnTo>
                  <a:pt x="838289" y="619662"/>
                </a:lnTo>
                <a:lnTo>
                  <a:pt x="871553" y="597233"/>
                </a:lnTo>
                <a:lnTo>
                  <a:pt x="893982" y="563969"/>
                </a:lnTo>
                <a:lnTo>
                  <a:pt x="902207" y="523239"/>
                </a:lnTo>
                <a:lnTo>
                  <a:pt x="90220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76655" y="2971800"/>
            <a:ext cx="902335" cy="628015"/>
          </a:xfrm>
          <a:custGeom>
            <a:avLst/>
            <a:gdLst/>
            <a:ahLst/>
            <a:cxnLst/>
            <a:rect l="l" t="t" r="r" b="b"/>
            <a:pathLst>
              <a:path w="902335" h="628014">
                <a:moveTo>
                  <a:pt x="104648" y="0"/>
                </a:moveTo>
                <a:lnTo>
                  <a:pt x="902207" y="0"/>
                </a:lnTo>
                <a:lnTo>
                  <a:pt x="902207" y="523239"/>
                </a:lnTo>
                <a:lnTo>
                  <a:pt x="893982" y="563969"/>
                </a:lnTo>
                <a:lnTo>
                  <a:pt x="871553" y="597233"/>
                </a:lnTo>
                <a:lnTo>
                  <a:pt x="838289" y="619662"/>
                </a:lnTo>
                <a:lnTo>
                  <a:pt x="797560" y="627888"/>
                </a:lnTo>
                <a:lnTo>
                  <a:pt x="0" y="627888"/>
                </a:lnTo>
                <a:lnTo>
                  <a:pt x="0" y="104648"/>
                </a:lnTo>
                <a:lnTo>
                  <a:pt x="8223" y="63918"/>
                </a:lnTo>
                <a:lnTo>
                  <a:pt x="30649" y="30654"/>
                </a:lnTo>
                <a:lnTo>
                  <a:pt x="63913" y="8225"/>
                </a:lnTo>
                <a:lnTo>
                  <a:pt x="104648" y="0"/>
                </a:lnTo>
                <a:close/>
              </a:path>
            </a:pathLst>
          </a:custGeom>
          <a:ln w="243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927303" y="3095244"/>
            <a:ext cx="400050" cy="3867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5244">
              <a:lnSpc>
                <a:spcPct val="100000"/>
              </a:lnSpc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ub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li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1752600" y="2962655"/>
            <a:ext cx="753110" cy="624840"/>
          </a:xfrm>
          <a:custGeom>
            <a:avLst/>
            <a:gdLst/>
            <a:ahLst/>
            <a:cxnLst/>
            <a:rect l="l" t="t" r="r" b="b"/>
            <a:pathLst>
              <a:path w="753110" h="624839">
                <a:moveTo>
                  <a:pt x="752856" y="0"/>
                </a:moveTo>
                <a:lnTo>
                  <a:pt x="104139" y="0"/>
                </a:lnTo>
                <a:lnTo>
                  <a:pt x="63597" y="8181"/>
                </a:lnTo>
                <a:lnTo>
                  <a:pt x="30495" y="30495"/>
                </a:lnTo>
                <a:lnTo>
                  <a:pt x="8181" y="63597"/>
                </a:lnTo>
                <a:lnTo>
                  <a:pt x="0" y="104140"/>
                </a:lnTo>
                <a:lnTo>
                  <a:pt x="0" y="624840"/>
                </a:lnTo>
                <a:lnTo>
                  <a:pt x="648716" y="624840"/>
                </a:lnTo>
                <a:lnTo>
                  <a:pt x="689258" y="616658"/>
                </a:lnTo>
                <a:lnTo>
                  <a:pt x="722360" y="594344"/>
                </a:lnTo>
                <a:lnTo>
                  <a:pt x="744674" y="561242"/>
                </a:lnTo>
                <a:lnTo>
                  <a:pt x="752856" y="520700"/>
                </a:lnTo>
                <a:lnTo>
                  <a:pt x="75285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752600" y="2962655"/>
            <a:ext cx="753110" cy="624840"/>
          </a:xfrm>
          <a:custGeom>
            <a:avLst/>
            <a:gdLst/>
            <a:ahLst/>
            <a:cxnLst/>
            <a:rect l="l" t="t" r="r" b="b"/>
            <a:pathLst>
              <a:path w="753110" h="624839">
                <a:moveTo>
                  <a:pt x="104139" y="0"/>
                </a:moveTo>
                <a:lnTo>
                  <a:pt x="752856" y="0"/>
                </a:lnTo>
                <a:lnTo>
                  <a:pt x="752856" y="520700"/>
                </a:lnTo>
                <a:lnTo>
                  <a:pt x="744674" y="561242"/>
                </a:lnTo>
                <a:lnTo>
                  <a:pt x="722360" y="594344"/>
                </a:lnTo>
                <a:lnTo>
                  <a:pt x="689258" y="616658"/>
                </a:lnTo>
                <a:lnTo>
                  <a:pt x="648716" y="624840"/>
                </a:lnTo>
                <a:lnTo>
                  <a:pt x="0" y="624840"/>
                </a:lnTo>
                <a:lnTo>
                  <a:pt x="0" y="104140"/>
                </a:lnTo>
                <a:lnTo>
                  <a:pt x="8181" y="63597"/>
                </a:lnTo>
                <a:lnTo>
                  <a:pt x="30495" y="30495"/>
                </a:lnTo>
                <a:lnTo>
                  <a:pt x="63597" y="8181"/>
                </a:lnTo>
                <a:lnTo>
                  <a:pt x="104139" y="0"/>
                </a:lnTo>
                <a:close/>
              </a:path>
            </a:pathLst>
          </a:custGeom>
          <a:ln w="243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1875282" y="3084576"/>
            <a:ext cx="509270" cy="3867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rn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al</a:t>
            </a:r>
            <a:endParaRPr sz="12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4782311" y="2959607"/>
            <a:ext cx="780415" cy="628015"/>
          </a:xfrm>
          <a:custGeom>
            <a:avLst/>
            <a:gdLst/>
            <a:ahLst/>
            <a:cxnLst/>
            <a:rect l="l" t="t" r="r" b="b"/>
            <a:pathLst>
              <a:path w="780414" h="628014">
                <a:moveTo>
                  <a:pt x="780288" y="0"/>
                </a:moveTo>
                <a:lnTo>
                  <a:pt x="104648" y="0"/>
                </a:lnTo>
                <a:lnTo>
                  <a:pt x="63918" y="8225"/>
                </a:lnTo>
                <a:lnTo>
                  <a:pt x="30654" y="30654"/>
                </a:lnTo>
                <a:lnTo>
                  <a:pt x="8225" y="63918"/>
                </a:lnTo>
                <a:lnTo>
                  <a:pt x="0" y="104647"/>
                </a:lnTo>
                <a:lnTo>
                  <a:pt x="0" y="627888"/>
                </a:lnTo>
                <a:lnTo>
                  <a:pt x="675639" y="627888"/>
                </a:lnTo>
                <a:lnTo>
                  <a:pt x="716369" y="619662"/>
                </a:lnTo>
                <a:lnTo>
                  <a:pt x="749633" y="597233"/>
                </a:lnTo>
                <a:lnTo>
                  <a:pt x="772062" y="563969"/>
                </a:lnTo>
                <a:lnTo>
                  <a:pt x="780288" y="523239"/>
                </a:lnTo>
                <a:lnTo>
                  <a:pt x="780288" y="0"/>
                </a:lnTo>
                <a:close/>
              </a:path>
            </a:pathLst>
          </a:custGeom>
          <a:solidFill>
            <a:srgbClr val="375F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782311" y="2959607"/>
            <a:ext cx="780415" cy="628015"/>
          </a:xfrm>
          <a:custGeom>
            <a:avLst/>
            <a:gdLst/>
            <a:ahLst/>
            <a:cxnLst/>
            <a:rect l="l" t="t" r="r" b="b"/>
            <a:pathLst>
              <a:path w="780414" h="628014">
                <a:moveTo>
                  <a:pt x="104648" y="0"/>
                </a:moveTo>
                <a:lnTo>
                  <a:pt x="780288" y="0"/>
                </a:lnTo>
                <a:lnTo>
                  <a:pt x="780288" y="523239"/>
                </a:lnTo>
                <a:lnTo>
                  <a:pt x="772062" y="563969"/>
                </a:lnTo>
                <a:lnTo>
                  <a:pt x="749633" y="597233"/>
                </a:lnTo>
                <a:lnTo>
                  <a:pt x="716369" y="619662"/>
                </a:lnTo>
                <a:lnTo>
                  <a:pt x="675639" y="627888"/>
                </a:lnTo>
                <a:lnTo>
                  <a:pt x="0" y="627888"/>
                </a:lnTo>
                <a:lnTo>
                  <a:pt x="0" y="104647"/>
                </a:lnTo>
                <a:lnTo>
                  <a:pt x="8225" y="63918"/>
                </a:lnTo>
                <a:lnTo>
                  <a:pt x="30654" y="30654"/>
                </a:lnTo>
                <a:lnTo>
                  <a:pt x="63918" y="8225"/>
                </a:lnTo>
                <a:lnTo>
                  <a:pt x="104648" y="0"/>
                </a:lnTo>
                <a:close/>
              </a:path>
            </a:pathLst>
          </a:custGeom>
          <a:ln w="24384">
            <a:solidFill>
              <a:srgbClr val="375F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4896739" y="3159505"/>
            <a:ext cx="556895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im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5812535" y="2962655"/>
            <a:ext cx="780415" cy="628015"/>
          </a:xfrm>
          <a:custGeom>
            <a:avLst/>
            <a:gdLst/>
            <a:ahLst/>
            <a:cxnLst/>
            <a:rect l="l" t="t" r="r" b="b"/>
            <a:pathLst>
              <a:path w="780415" h="628014">
                <a:moveTo>
                  <a:pt x="780288" y="0"/>
                </a:moveTo>
                <a:lnTo>
                  <a:pt x="104648" y="0"/>
                </a:lnTo>
                <a:lnTo>
                  <a:pt x="63918" y="8225"/>
                </a:lnTo>
                <a:lnTo>
                  <a:pt x="30654" y="30654"/>
                </a:lnTo>
                <a:lnTo>
                  <a:pt x="8225" y="63918"/>
                </a:lnTo>
                <a:lnTo>
                  <a:pt x="0" y="104648"/>
                </a:lnTo>
                <a:lnTo>
                  <a:pt x="0" y="627888"/>
                </a:lnTo>
                <a:lnTo>
                  <a:pt x="675639" y="627888"/>
                </a:lnTo>
                <a:lnTo>
                  <a:pt x="716369" y="619662"/>
                </a:lnTo>
                <a:lnTo>
                  <a:pt x="749633" y="597233"/>
                </a:lnTo>
                <a:lnTo>
                  <a:pt x="772062" y="563969"/>
                </a:lnTo>
                <a:lnTo>
                  <a:pt x="780288" y="523240"/>
                </a:lnTo>
                <a:lnTo>
                  <a:pt x="780288" y="0"/>
                </a:lnTo>
                <a:close/>
              </a:path>
            </a:pathLst>
          </a:custGeom>
          <a:solidFill>
            <a:srgbClr val="375F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812535" y="2962655"/>
            <a:ext cx="780415" cy="628015"/>
          </a:xfrm>
          <a:custGeom>
            <a:avLst/>
            <a:gdLst/>
            <a:ahLst/>
            <a:cxnLst/>
            <a:rect l="l" t="t" r="r" b="b"/>
            <a:pathLst>
              <a:path w="780415" h="628014">
                <a:moveTo>
                  <a:pt x="104648" y="0"/>
                </a:moveTo>
                <a:lnTo>
                  <a:pt x="780288" y="0"/>
                </a:lnTo>
                <a:lnTo>
                  <a:pt x="780288" y="523240"/>
                </a:lnTo>
                <a:lnTo>
                  <a:pt x="772062" y="563969"/>
                </a:lnTo>
                <a:lnTo>
                  <a:pt x="749633" y="597233"/>
                </a:lnTo>
                <a:lnTo>
                  <a:pt x="716369" y="619662"/>
                </a:lnTo>
                <a:lnTo>
                  <a:pt x="675639" y="627888"/>
                </a:lnTo>
                <a:lnTo>
                  <a:pt x="0" y="627888"/>
                </a:lnTo>
                <a:lnTo>
                  <a:pt x="0" y="104648"/>
                </a:lnTo>
                <a:lnTo>
                  <a:pt x="8225" y="63918"/>
                </a:lnTo>
                <a:lnTo>
                  <a:pt x="30654" y="30654"/>
                </a:lnTo>
                <a:lnTo>
                  <a:pt x="63918" y="8225"/>
                </a:lnTo>
                <a:lnTo>
                  <a:pt x="104648" y="0"/>
                </a:lnTo>
                <a:close/>
              </a:path>
            </a:pathLst>
          </a:custGeom>
          <a:ln w="24384">
            <a:solidFill>
              <a:srgbClr val="375F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5945504" y="3160648"/>
            <a:ext cx="517525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j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6781800" y="2971800"/>
            <a:ext cx="838200" cy="628015"/>
          </a:xfrm>
          <a:custGeom>
            <a:avLst/>
            <a:gdLst/>
            <a:ahLst/>
            <a:cxnLst/>
            <a:rect l="l" t="t" r="r" b="b"/>
            <a:pathLst>
              <a:path w="838200" h="628014">
                <a:moveTo>
                  <a:pt x="838200" y="0"/>
                </a:moveTo>
                <a:lnTo>
                  <a:pt x="104648" y="0"/>
                </a:lnTo>
                <a:lnTo>
                  <a:pt x="63918" y="8225"/>
                </a:lnTo>
                <a:lnTo>
                  <a:pt x="30654" y="30654"/>
                </a:lnTo>
                <a:lnTo>
                  <a:pt x="8225" y="63918"/>
                </a:lnTo>
                <a:lnTo>
                  <a:pt x="0" y="104648"/>
                </a:lnTo>
                <a:lnTo>
                  <a:pt x="0" y="627888"/>
                </a:lnTo>
                <a:lnTo>
                  <a:pt x="733551" y="627888"/>
                </a:lnTo>
                <a:lnTo>
                  <a:pt x="774281" y="619662"/>
                </a:lnTo>
                <a:lnTo>
                  <a:pt x="807545" y="597233"/>
                </a:lnTo>
                <a:lnTo>
                  <a:pt x="829974" y="563969"/>
                </a:lnTo>
                <a:lnTo>
                  <a:pt x="838200" y="523239"/>
                </a:lnTo>
                <a:lnTo>
                  <a:pt x="838200" y="0"/>
                </a:lnTo>
                <a:close/>
              </a:path>
            </a:pathLst>
          </a:custGeom>
          <a:solidFill>
            <a:srgbClr val="4F61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781800" y="2971800"/>
            <a:ext cx="838200" cy="628015"/>
          </a:xfrm>
          <a:custGeom>
            <a:avLst/>
            <a:gdLst/>
            <a:ahLst/>
            <a:cxnLst/>
            <a:rect l="l" t="t" r="r" b="b"/>
            <a:pathLst>
              <a:path w="838200" h="628014">
                <a:moveTo>
                  <a:pt x="104648" y="0"/>
                </a:moveTo>
                <a:lnTo>
                  <a:pt x="838200" y="0"/>
                </a:lnTo>
                <a:lnTo>
                  <a:pt x="838200" y="523239"/>
                </a:lnTo>
                <a:lnTo>
                  <a:pt x="829974" y="563969"/>
                </a:lnTo>
                <a:lnTo>
                  <a:pt x="807545" y="597233"/>
                </a:lnTo>
                <a:lnTo>
                  <a:pt x="774281" y="619662"/>
                </a:lnTo>
                <a:lnTo>
                  <a:pt x="733551" y="627888"/>
                </a:lnTo>
                <a:lnTo>
                  <a:pt x="0" y="627888"/>
                </a:lnTo>
                <a:lnTo>
                  <a:pt x="0" y="104648"/>
                </a:lnTo>
                <a:lnTo>
                  <a:pt x="8225" y="63918"/>
                </a:lnTo>
                <a:lnTo>
                  <a:pt x="30654" y="30654"/>
                </a:lnTo>
                <a:lnTo>
                  <a:pt x="63918" y="8225"/>
                </a:lnTo>
                <a:lnTo>
                  <a:pt x="104648" y="0"/>
                </a:lnTo>
                <a:close/>
              </a:path>
            </a:pathLst>
          </a:custGeom>
          <a:ln w="24384">
            <a:solidFill>
              <a:srgbClr val="4F61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6994397" y="3062478"/>
            <a:ext cx="416559" cy="448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2545">
              <a:lnSpc>
                <a:spcPct val="100000"/>
              </a:lnSpc>
            </a:pP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Ass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et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7696200" y="2968751"/>
            <a:ext cx="914400" cy="628015"/>
          </a:xfrm>
          <a:custGeom>
            <a:avLst/>
            <a:gdLst/>
            <a:ahLst/>
            <a:cxnLst/>
            <a:rect l="l" t="t" r="r" b="b"/>
            <a:pathLst>
              <a:path w="914400" h="628014">
                <a:moveTo>
                  <a:pt x="914400" y="0"/>
                </a:moveTo>
                <a:lnTo>
                  <a:pt x="104648" y="0"/>
                </a:lnTo>
                <a:lnTo>
                  <a:pt x="63918" y="8225"/>
                </a:lnTo>
                <a:lnTo>
                  <a:pt x="30654" y="30654"/>
                </a:lnTo>
                <a:lnTo>
                  <a:pt x="8225" y="63918"/>
                </a:lnTo>
                <a:lnTo>
                  <a:pt x="0" y="104648"/>
                </a:lnTo>
                <a:lnTo>
                  <a:pt x="0" y="627888"/>
                </a:lnTo>
                <a:lnTo>
                  <a:pt x="809751" y="627888"/>
                </a:lnTo>
                <a:lnTo>
                  <a:pt x="850481" y="619662"/>
                </a:lnTo>
                <a:lnTo>
                  <a:pt x="883745" y="597233"/>
                </a:lnTo>
                <a:lnTo>
                  <a:pt x="906174" y="563969"/>
                </a:lnTo>
                <a:lnTo>
                  <a:pt x="914400" y="523239"/>
                </a:lnTo>
                <a:lnTo>
                  <a:pt x="914400" y="0"/>
                </a:lnTo>
                <a:close/>
              </a:path>
            </a:pathLst>
          </a:custGeom>
          <a:solidFill>
            <a:srgbClr val="4F61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696200" y="2968751"/>
            <a:ext cx="914400" cy="628015"/>
          </a:xfrm>
          <a:custGeom>
            <a:avLst/>
            <a:gdLst/>
            <a:ahLst/>
            <a:cxnLst/>
            <a:rect l="l" t="t" r="r" b="b"/>
            <a:pathLst>
              <a:path w="914400" h="628014">
                <a:moveTo>
                  <a:pt x="104648" y="0"/>
                </a:moveTo>
                <a:lnTo>
                  <a:pt x="914400" y="0"/>
                </a:lnTo>
                <a:lnTo>
                  <a:pt x="914400" y="523239"/>
                </a:lnTo>
                <a:lnTo>
                  <a:pt x="906174" y="563969"/>
                </a:lnTo>
                <a:lnTo>
                  <a:pt x="883745" y="597233"/>
                </a:lnTo>
                <a:lnTo>
                  <a:pt x="850481" y="619662"/>
                </a:lnTo>
                <a:lnTo>
                  <a:pt x="809751" y="627888"/>
                </a:lnTo>
                <a:lnTo>
                  <a:pt x="0" y="627888"/>
                </a:lnTo>
                <a:lnTo>
                  <a:pt x="0" y="104648"/>
                </a:lnTo>
                <a:lnTo>
                  <a:pt x="8225" y="63918"/>
                </a:lnTo>
                <a:lnTo>
                  <a:pt x="30654" y="30654"/>
                </a:lnTo>
                <a:lnTo>
                  <a:pt x="63918" y="8225"/>
                </a:lnTo>
                <a:lnTo>
                  <a:pt x="104648" y="0"/>
                </a:lnTo>
                <a:close/>
              </a:path>
            </a:pathLst>
          </a:custGeom>
          <a:ln w="24384">
            <a:solidFill>
              <a:srgbClr val="4F61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7845043" y="3047746"/>
            <a:ext cx="619125" cy="4768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3810" algn="ctr">
              <a:lnSpc>
                <a:spcPct val="100000"/>
              </a:lnSpc>
            </a:pPr>
            <a:r>
              <a:rPr sz="1000" dirty="0">
                <a:solidFill>
                  <a:srgbClr val="FFFFFF"/>
                </a:solidFill>
                <a:latin typeface="Calibri"/>
                <a:cs typeface="Calibri"/>
              </a:rPr>
              <a:t>Data  </a:t>
            </a:r>
            <a:r>
              <a:rPr sz="1000" spc="-5" dirty="0">
                <a:solidFill>
                  <a:srgbClr val="FFFFFF"/>
                </a:solidFill>
                <a:latin typeface="Calibri"/>
                <a:cs typeface="Calibri"/>
              </a:rPr>
              <a:t>Transaksi</a:t>
            </a:r>
            <a:r>
              <a:rPr sz="10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Calibri"/>
                <a:cs typeface="Calibri"/>
              </a:rPr>
              <a:t>&amp; </a:t>
            </a:r>
            <a:r>
              <a:rPr sz="1000" spc="-1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FFFFFF"/>
                </a:solidFill>
                <a:latin typeface="Calibri"/>
                <a:cs typeface="Calibri"/>
              </a:rPr>
              <a:t>Keuangan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1085088" y="2109216"/>
            <a:ext cx="140335" cy="201295"/>
          </a:xfrm>
          <a:custGeom>
            <a:avLst/>
            <a:gdLst/>
            <a:ahLst/>
            <a:cxnLst/>
            <a:rect l="l" t="t" r="r" b="b"/>
            <a:pathLst>
              <a:path w="140334" h="201294">
                <a:moveTo>
                  <a:pt x="140208" y="131063"/>
                </a:moveTo>
                <a:lnTo>
                  <a:pt x="0" y="131063"/>
                </a:lnTo>
                <a:lnTo>
                  <a:pt x="70103" y="201168"/>
                </a:lnTo>
                <a:lnTo>
                  <a:pt x="140208" y="131063"/>
                </a:lnTo>
                <a:close/>
              </a:path>
              <a:path w="140334" h="201294">
                <a:moveTo>
                  <a:pt x="105156" y="0"/>
                </a:moveTo>
                <a:lnTo>
                  <a:pt x="35052" y="0"/>
                </a:lnTo>
                <a:lnTo>
                  <a:pt x="35052" y="131063"/>
                </a:lnTo>
                <a:lnTo>
                  <a:pt x="105156" y="131063"/>
                </a:lnTo>
                <a:lnTo>
                  <a:pt x="105156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085088" y="2109216"/>
            <a:ext cx="140335" cy="201295"/>
          </a:xfrm>
          <a:custGeom>
            <a:avLst/>
            <a:gdLst/>
            <a:ahLst/>
            <a:cxnLst/>
            <a:rect l="l" t="t" r="r" b="b"/>
            <a:pathLst>
              <a:path w="140334" h="201294">
                <a:moveTo>
                  <a:pt x="0" y="131063"/>
                </a:moveTo>
                <a:lnTo>
                  <a:pt x="35052" y="131063"/>
                </a:lnTo>
                <a:lnTo>
                  <a:pt x="35052" y="0"/>
                </a:lnTo>
                <a:lnTo>
                  <a:pt x="105156" y="0"/>
                </a:lnTo>
                <a:lnTo>
                  <a:pt x="105156" y="131063"/>
                </a:lnTo>
                <a:lnTo>
                  <a:pt x="140208" y="131063"/>
                </a:lnTo>
                <a:lnTo>
                  <a:pt x="70103" y="201168"/>
                </a:lnTo>
                <a:lnTo>
                  <a:pt x="0" y="131063"/>
                </a:lnTo>
                <a:close/>
              </a:path>
            </a:pathLst>
          </a:custGeom>
          <a:ln w="24384">
            <a:solidFill>
              <a:srgbClr val="5858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042416" y="2374392"/>
            <a:ext cx="7568565" cy="314325"/>
          </a:xfrm>
          <a:custGeom>
            <a:avLst/>
            <a:gdLst/>
            <a:ahLst/>
            <a:cxnLst/>
            <a:rect l="l" t="t" r="r" b="b"/>
            <a:pathLst>
              <a:path w="7568565" h="314325">
                <a:moveTo>
                  <a:pt x="7515859" y="0"/>
                </a:moveTo>
                <a:lnTo>
                  <a:pt x="52324" y="0"/>
                </a:lnTo>
                <a:lnTo>
                  <a:pt x="31959" y="4103"/>
                </a:lnTo>
                <a:lnTo>
                  <a:pt x="15327" y="15303"/>
                </a:lnTo>
                <a:lnTo>
                  <a:pt x="4112" y="31932"/>
                </a:lnTo>
                <a:lnTo>
                  <a:pt x="0" y="52324"/>
                </a:lnTo>
                <a:lnTo>
                  <a:pt x="0" y="261620"/>
                </a:lnTo>
                <a:lnTo>
                  <a:pt x="4112" y="282011"/>
                </a:lnTo>
                <a:lnTo>
                  <a:pt x="15327" y="298640"/>
                </a:lnTo>
                <a:lnTo>
                  <a:pt x="31959" y="309840"/>
                </a:lnTo>
                <a:lnTo>
                  <a:pt x="52324" y="313944"/>
                </a:lnTo>
                <a:lnTo>
                  <a:pt x="7515859" y="313944"/>
                </a:lnTo>
                <a:lnTo>
                  <a:pt x="7536251" y="309840"/>
                </a:lnTo>
                <a:lnTo>
                  <a:pt x="7552880" y="298640"/>
                </a:lnTo>
                <a:lnTo>
                  <a:pt x="7564080" y="282011"/>
                </a:lnTo>
                <a:lnTo>
                  <a:pt x="7568183" y="261620"/>
                </a:lnTo>
                <a:lnTo>
                  <a:pt x="7568183" y="52324"/>
                </a:lnTo>
                <a:lnTo>
                  <a:pt x="7564080" y="31932"/>
                </a:lnTo>
                <a:lnTo>
                  <a:pt x="7552880" y="15303"/>
                </a:lnTo>
                <a:lnTo>
                  <a:pt x="7536251" y="4103"/>
                </a:lnTo>
                <a:lnTo>
                  <a:pt x="7515859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042416" y="2374392"/>
            <a:ext cx="7568565" cy="314325"/>
          </a:xfrm>
          <a:custGeom>
            <a:avLst/>
            <a:gdLst/>
            <a:ahLst/>
            <a:cxnLst/>
            <a:rect l="l" t="t" r="r" b="b"/>
            <a:pathLst>
              <a:path w="7568565" h="314325">
                <a:moveTo>
                  <a:pt x="0" y="52324"/>
                </a:moveTo>
                <a:lnTo>
                  <a:pt x="4112" y="31932"/>
                </a:lnTo>
                <a:lnTo>
                  <a:pt x="15327" y="15303"/>
                </a:lnTo>
                <a:lnTo>
                  <a:pt x="31959" y="4103"/>
                </a:lnTo>
                <a:lnTo>
                  <a:pt x="52324" y="0"/>
                </a:lnTo>
                <a:lnTo>
                  <a:pt x="7515859" y="0"/>
                </a:lnTo>
                <a:lnTo>
                  <a:pt x="7536251" y="4103"/>
                </a:lnTo>
                <a:lnTo>
                  <a:pt x="7552880" y="15303"/>
                </a:lnTo>
                <a:lnTo>
                  <a:pt x="7564080" y="31932"/>
                </a:lnTo>
                <a:lnTo>
                  <a:pt x="7568183" y="52324"/>
                </a:lnTo>
                <a:lnTo>
                  <a:pt x="7568183" y="261620"/>
                </a:lnTo>
                <a:lnTo>
                  <a:pt x="7564080" y="282011"/>
                </a:lnTo>
                <a:lnTo>
                  <a:pt x="7552880" y="298640"/>
                </a:lnTo>
                <a:lnTo>
                  <a:pt x="7536251" y="309840"/>
                </a:lnTo>
                <a:lnTo>
                  <a:pt x="7515859" y="313944"/>
                </a:lnTo>
                <a:lnTo>
                  <a:pt x="52324" y="313944"/>
                </a:lnTo>
                <a:lnTo>
                  <a:pt x="31959" y="309840"/>
                </a:lnTo>
                <a:lnTo>
                  <a:pt x="15327" y="298640"/>
                </a:lnTo>
                <a:lnTo>
                  <a:pt x="4112" y="282011"/>
                </a:lnTo>
                <a:lnTo>
                  <a:pt x="0" y="261620"/>
                </a:lnTo>
                <a:lnTo>
                  <a:pt x="0" y="52324"/>
                </a:lnTo>
                <a:close/>
              </a:path>
            </a:pathLst>
          </a:custGeom>
          <a:ln w="24384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 txBox="1"/>
          <p:nvPr/>
        </p:nvSpPr>
        <p:spPr>
          <a:xfrm>
            <a:off x="3472434" y="2379598"/>
            <a:ext cx="2710180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User </a:t>
            </a:r>
            <a:r>
              <a:rPr sz="1800" spc="-5" dirty="0">
                <a:latin typeface="Calibri"/>
                <a:cs typeface="Calibri"/>
              </a:rPr>
              <a:t>Access </a:t>
            </a:r>
            <a:r>
              <a:rPr sz="1800" spc="-10" dirty="0">
                <a:latin typeface="Calibri"/>
                <a:cs typeface="Calibri"/>
              </a:rPr>
              <a:t>Privilege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Policies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4696967" y="2127504"/>
            <a:ext cx="134620" cy="201295"/>
          </a:xfrm>
          <a:custGeom>
            <a:avLst/>
            <a:gdLst/>
            <a:ahLst/>
            <a:cxnLst/>
            <a:rect l="l" t="t" r="r" b="b"/>
            <a:pathLst>
              <a:path w="134620" h="201294">
                <a:moveTo>
                  <a:pt x="134112" y="134112"/>
                </a:moveTo>
                <a:lnTo>
                  <a:pt x="0" y="134112"/>
                </a:lnTo>
                <a:lnTo>
                  <a:pt x="67056" y="201168"/>
                </a:lnTo>
                <a:lnTo>
                  <a:pt x="134112" y="134112"/>
                </a:lnTo>
                <a:close/>
              </a:path>
              <a:path w="134620" h="201294">
                <a:moveTo>
                  <a:pt x="100584" y="0"/>
                </a:moveTo>
                <a:lnTo>
                  <a:pt x="33528" y="0"/>
                </a:lnTo>
                <a:lnTo>
                  <a:pt x="33528" y="134112"/>
                </a:lnTo>
                <a:lnTo>
                  <a:pt x="100584" y="134112"/>
                </a:lnTo>
                <a:lnTo>
                  <a:pt x="100584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696967" y="2127504"/>
            <a:ext cx="134620" cy="201295"/>
          </a:xfrm>
          <a:custGeom>
            <a:avLst/>
            <a:gdLst/>
            <a:ahLst/>
            <a:cxnLst/>
            <a:rect l="l" t="t" r="r" b="b"/>
            <a:pathLst>
              <a:path w="134620" h="201294">
                <a:moveTo>
                  <a:pt x="0" y="134112"/>
                </a:moveTo>
                <a:lnTo>
                  <a:pt x="33528" y="134112"/>
                </a:lnTo>
                <a:lnTo>
                  <a:pt x="33528" y="0"/>
                </a:lnTo>
                <a:lnTo>
                  <a:pt x="100584" y="0"/>
                </a:lnTo>
                <a:lnTo>
                  <a:pt x="100584" y="134112"/>
                </a:lnTo>
                <a:lnTo>
                  <a:pt x="134112" y="134112"/>
                </a:lnTo>
                <a:lnTo>
                  <a:pt x="67056" y="201168"/>
                </a:lnTo>
                <a:lnTo>
                  <a:pt x="0" y="134112"/>
                </a:lnTo>
                <a:close/>
              </a:path>
            </a:pathLst>
          </a:custGeom>
          <a:ln w="24384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485888" y="2151888"/>
            <a:ext cx="134620" cy="201295"/>
          </a:xfrm>
          <a:custGeom>
            <a:avLst/>
            <a:gdLst/>
            <a:ahLst/>
            <a:cxnLst/>
            <a:rect l="l" t="t" r="r" b="b"/>
            <a:pathLst>
              <a:path w="134620" h="201294">
                <a:moveTo>
                  <a:pt x="134111" y="134112"/>
                </a:moveTo>
                <a:lnTo>
                  <a:pt x="0" y="134112"/>
                </a:lnTo>
                <a:lnTo>
                  <a:pt x="67055" y="201167"/>
                </a:lnTo>
                <a:lnTo>
                  <a:pt x="134111" y="134112"/>
                </a:lnTo>
                <a:close/>
              </a:path>
              <a:path w="134620" h="201294">
                <a:moveTo>
                  <a:pt x="100583" y="0"/>
                </a:moveTo>
                <a:lnTo>
                  <a:pt x="33527" y="0"/>
                </a:lnTo>
                <a:lnTo>
                  <a:pt x="33527" y="134112"/>
                </a:lnTo>
                <a:lnTo>
                  <a:pt x="100583" y="134112"/>
                </a:lnTo>
                <a:lnTo>
                  <a:pt x="100583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485888" y="2151888"/>
            <a:ext cx="134620" cy="201295"/>
          </a:xfrm>
          <a:custGeom>
            <a:avLst/>
            <a:gdLst/>
            <a:ahLst/>
            <a:cxnLst/>
            <a:rect l="l" t="t" r="r" b="b"/>
            <a:pathLst>
              <a:path w="134620" h="201294">
                <a:moveTo>
                  <a:pt x="0" y="134112"/>
                </a:moveTo>
                <a:lnTo>
                  <a:pt x="33527" y="134112"/>
                </a:lnTo>
                <a:lnTo>
                  <a:pt x="33527" y="0"/>
                </a:lnTo>
                <a:lnTo>
                  <a:pt x="100583" y="0"/>
                </a:lnTo>
                <a:lnTo>
                  <a:pt x="100583" y="134112"/>
                </a:lnTo>
                <a:lnTo>
                  <a:pt x="134111" y="134112"/>
                </a:lnTo>
                <a:lnTo>
                  <a:pt x="67055" y="201167"/>
                </a:lnTo>
                <a:lnTo>
                  <a:pt x="0" y="134112"/>
                </a:lnTo>
                <a:close/>
              </a:path>
            </a:pathLst>
          </a:custGeom>
          <a:ln w="24384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304544" y="2718816"/>
            <a:ext cx="131445" cy="201295"/>
          </a:xfrm>
          <a:custGeom>
            <a:avLst/>
            <a:gdLst/>
            <a:ahLst/>
            <a:cxnLst/>
            <a:rect l="l" t="t" r="r" b="b"/>
            <a:pathLst>
              <a:path w="131444" h="201294">
                <a:moveTo>
                  <a:pt x="131064" y="135636"/>
                </a:moveTo>
                <a:lnTo>
                  <a:pt x="0" y="135636"/>
                </a:lnTo>
                <a:lnTo>
                  <a:pt x="65531" y="201168"/>
                </a:lnTo>
                <a:lnTo>
                  <a:pt x="131064" y="135636"/>
                </a:lnTo>
                <a:close/>
              </a:path>
              <a:path w="131444" h="201294">
                <a:moveTo>
                  <a:pt x="98297" y="0"/>
                </a:moveTo>
                <a:lnTo>
                  <a:pt x="32765" y="0"/>
                </a:lnTo>
                <a:lnTo>
                  <a:pt x="32765" y="135636"/>
                </a:lnTo>
                <a:lnTo>
                  <a:pt x="98297" y="135636"/>
                </a:lnTo>
                <a:lnTo>
                  <a:pt x="9829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304544" y="2718816"/>
            <a:ext cx="131445" cy="201295"/>
          </a:xfrm>
          <a:custGeom>
            <a:avLst/>
            <a:gdLst/>
            <a:ahLst/>
            <a:cxnLst/>
            <a:rect l="l" t="t" r="r" b="b"/>
            <a:pathLst>
              <a:path w="131444" h="201294">
                <a:moveTo>
                  <a:pt x="0" y="135636"/>
                </a:moveTo>
                <a:lnTo>
                  <a:pt x="32765" y="135636"/>
                </a:lnTo>
                <a:lnTo>
                  <a:pt x="32765" y="0"/>
                </a:lnTo>
                <a:lnTo>
                  <a:pt x="98297" y="0"/>
                </a:lnTo>
                <a:lnTo>
                  <a:pt x="98297" y="135636"/>
                </a:lnTo>
                <a:lnTo>
                  <a:pt x="131064" y="135636"/>
                </a:lnTo>
                <a:lnTo>
                  <a:pt x="65531" y="201168"/>
                </a:lnTo>
                <a:lnTo>
                  <a:pt x="0" y="135636"/>
                </a:lnTo>
                <a:close/>
              </a:path>
            </a:pathLst>
          </a:custGeom>
          <a:ln w="243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063495" y="2724911"/>
            <a:ext cx="134620" cy="198120"/>
          </a:xfrm>
          <a:custGeom>
            <a:avLst/>
            <a:gdLst/>
            <a:ahLst/>
            <a:cxnLst/>
            <a:rect l="l" t="t" r="r" b="b"/>
            <a:pathLst>
              <a:path w="134619" h="198119">
                <a:moveTo>
                  <a:pt x="134112" y="131063"/>
                </a:moveTo>
                <a:lnTo>
                  <a:pt x="0" y="131063"/>
                </a:lnTo>
                <a:lnTo>
                  <a:pt x="67056" y="198120"/>
                </a:lnTo>
                <a:lnTo>
                  <a:pt x="134112" y="131063"/>
                </a:lnTo>
                <a:close/>
              </a:path>
              <a:path w="134619" h="198119">
                <a:moveTo>
                  <a:pt x="100584" y="0"/>
                </a:moveTo>
                <a:lnTo>
                  <a:pt x="33528" y="0"/>
                </a:lnTo>
                <a:lnTo>
                  <a:pt x="33528" y="131063"/>
                </a:lnTo>
                <a:lnTo>
                  <a:pt x="100584" y="131063"/>
                </a:lnTo>
                <a:lnTo>
                  <a:pt x="10058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063495" y="2724911"/>
            <a:ext cx="134620" cy="198120"/>
          </a:xfrm>
          <a:custGeom>
            <a:avLst/>
            <a:gdLst/>
            <a:ahLst/>
            <a:cxnLst/>
            <a:rect l="l" t="t" r="r" b="b"/>
            <a:pathLst>
              <a:path w="134619" h="198119">
                <a:moveTo>
                  <a:pt x="0" y="131063"/>
                </a:moveTo>
                <a:lnTo>
                  <a:pt x="33528" y="131063"/>
                </a:lnTo>
                <a:lnTo>
                  <a:pt x="33528" y="0"/>
                </a:lnTo>
                <a:lnTo>
                  <a:pt x="100584" y="0"/>
                </a:lnTo>
                <a:lnTo>
                  <a:pt x="100584" y="131063"/>
                </a:lnTo>
                <a:lnTo>
                  <a:pt x="134112" y="131063"/>
                </a:lnTo>
                <a:lnTo>
                  <a:pt x="67056" y="198120"/>
                </a:lnTo>
                <a:lnTo>
                  <a:pt x="0" y="131063"/>
                </a:lnTo>
                <a:close/>
              </a:path>
            </a:pathLst>
          </a:custGeom>
          <a:ln w="243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236976" y="2724911"/>
            <a:ext cx="134620" cy="198120"/>
          </a:xfrm>
          <a:custGeom>
            <a:avLst/>
            <a:gdLst/>
            <a:ahLst/>
            <a:cxnLst/>
            <a:rect l="l" t="t" r="r" b="b"/>
            <a:pathLst>
              <a:path w="134620" h="198119">
                <a:moveTo>
                  <a:pt x="134112" y="131063"/>
                </a:moveTo>
                <a:lnTo>
                  <a:pt x="0" y="131063"/>
                </a:lnTo>
                <a:lnTo>
                  <a:pt x="67056" y="198120"/>
                </a:lnTo>
                <a:lnTo>
                  <a:pt x="134112" y="131063"/>
                </a:lnTo>
                <a:close/>
              </a:path>
              <a:path w="134620" h="198119">
                <a:moveTo>
                  <a:pt x="100584" y="0"/>
                </a:moveTo>
                <a:lnTo>
                  <a:pt x="33527" y="0"/>
                </a:lnTo>
                <a:lnTo>
                  <a:pt x="33527" y="131063"/>
                </a:lnTo>
                <a:lnTo>
                  <a:pt x="100584" y="131063"/>
                </a:lnTo>
                <a:lnTo>
                  <a:pt x="100584" y="0"/>
                </a:lnTo>
                <a:close/>
              </a:path>
            </a:pathLst>
          </a:custGeom>
          <a:solidFill>
            <a:srgbClr val="E36C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236976" y="2724911"/>
            <a:ext cx="134620" cy="198120"/>
          </a:xfrm>
          <a:custGeom>
            <a:avLst/>
            <a:gdLst/>
            <a:ahLst/>
            <a:cxnLst/>
            <a:rect l="l" t="t" r="r" b="b"/>
            <a:pathLst>
              <a:path w="134620" h="198119">
                <a:moveTo>
                  <a:pt x="0" y="131063"/>
                </a:moveTo>
                <a:lnTo>
                  <a:pt x="33527" y="131063"/>
                </a:lnTo>
                <a:lnTo>
                  <a:pt x="33527" y="0"/>
                </a:lnTo>
                <a:lnTo>
                  <a:pt x="100584" y="0"/>
                </a:lnTo>
                <a:lnTo>
                  <a:pt x="100584" y="131063"/>
                </a:lnTo>
                <a:lnTo>
                  <a:pt x="134112" y="131063"/>
                </a:lnTo>
                <a:lnTo>
                  <a:pt x="67056" y="198120"/>
                </a:lnTo>
                <a:lnTo>
                  <a:pt x="0" y="131063"/>
                </a:lnTo>
                <a:close/>
              </a:path>
            </a:pathLst>
          </a:custGeom>
          <a:ln w="24384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108703" y="2718816"/>
            <a:ext cx="134620" cy="198120"/>
          </a:xfrm>
          <a:custGeom>
            <a:avLst/>
            <a:gdLst/>
            <a:ahLst/>
            <a:cxnLst/>
            <a:rect l="l" t="t" r="r" b="b"/>
            <a:pathLst>
              <a:path w="134620" h="198119">
                <a:moveTo>
                  <a:pt x="134112" y="131063"/>
                </a:moveTo>
                <a:lnTo>
                  <a:pt x="0" y="131063"/>
                </a:lnTo>
                <a:lnTo>
                  <a:pt x="67056" y="198120"/>
                </a:lnTo>
                <a:lnTo>
                  <a:pt x="134112" y="131063"/>
                </a:lnTo>
                <a:close/>
              </a:path>
              <a:path w="134620" h="198119">
                <a:moveTo>
                  <a:pt x="100584" y="0"/>
                </a:moveTo>
                <a:lnTo>
                  <a:pt x="33528" y="0"/>
                </a:lnTo>
                <a:lnTo>
                  <a:pt x="33528" y="131063"/>
                </a:lnTo>
                <a:lnTo>
                  <a:pt x="100584" y="131063"/>
                </a:lnTo>
                <a:lnTo>
                  <a:pt x="100584" y="0"/>
                </a:lnTo>
                <a:close/>
              </a:path>
            </a:pathLst>
          </a:custGeom>
          <a:solidFill>
            <a:srgbClr val="E36C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108703" y="2718816"/>
            <a:ext cx="134620" cy="198120"/>
          </a:xfrm>
          <a:custGeom>
            <a:avLst/>
            <a:gdLst/>
            <a:ahLst/>
            <a:cxnLst/>
            <a:rect l="l" t="t" r="r" b="b"/>
            <a:pathLst>
              <a:path w="134620" h="198119">
                <a:moveTo>
                  <a:pt x="0" y="131063"/>
                </a:moveTo>
                <a:lnTo>
                  <a:pt x="33528" y="131063"/>
                </a:lnTo>
                <a:lnTo>
                  <a:pt x="33528" y="0"/>
                </a:lnTo>
                <a:lnTo>
                  <a:pt x="100584" y="0"/>
                </a:lnTo>
                <a:lnTo>
                  <a:pt x="100584" y="131063"/>
                </a:lnTo>
                <a:lnTo>
                  <a:pt x="134112" y="131063"/>
                </a:lnTo>
                <a:lnTo>
                  <a:pt x="67056" y="198120"/>
                </a:lnTo>
                <a:lnTo>
                  <a:pt x="0" y="131063"/>
                </a:lnTo>
                <a:close/>
              </a:path>
            </a:pathLst>
          </a:custGeom>
          <a:ln w="24384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096255" y="2721864"/>
            <a:ext cx="134620" cy="201295"/>
          </a:xfrm>
          <a:custGeom>
            <a:avLst/>
            <a:gdLst/>
            <a:ahLst/>
            <a:cxnLst/>
            <a:rect l="l" t="t" r="r" b="b"/>
            <a:pathLst>
              <a:path w="134620" h="201294">
                <a:moveTo>
                  <a:pt x="134112" y="134112"/>
                </a:moveTo>
                <a:lnTo>
                  <a:pt x="0" y="134112"/>
                </a:lnTo>
                <a:lnTo>
                  <a:pt x="67056" y="201168"/>
                </a:lnTo>
                <a:lnTo>
                  <a:pt x="134112" y="134112"/>
                </a:lnTo>
                <a:close/>
              </a:path>
              <a:path w="134620" h="201294">
                <a:moveTo>
                  <a:pt x="100584" y="0"/>
                </a:moveTo>
                <a:lnTo>
                  <a:pt x="33528" y="0"/>
                </a:lnTo>
                <a:lnTo>
                  <a:pt x="33528" y="134112"/>
                </a:lnTo>
                <a:lnTo>
                  <a:pt x="100584" y="134112"/>
                </a:lnTo>
                <a:lnTo>
                  <a:pt x="100584" y="0"/>
                </a:lnTo>
                <a:close/>
              </a:path>
            </a:pathLst>
          </a:custGeom>
          <a:solidFill>
            <a:srgbClr val="375F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096255" y="2721864"/>
            <a:ext cx="134620" cy="201295"/>
          </a:xfrm>
          <a:custGeom>
            <a:avLst/>
            <a:gdLst/>
            <a:ahLst/>
            <a:cxnLst/>
            <a:rect l="l" t="t" r="r" b="b"/>
            <a:pathLst>
              <a:path w="134620" h="201294">
                <a:moveTo>
                  <a:pt x="0" y="134112"/>
                </a:moveTo>
                <a:lnTo>
                  <a:pt x="33528" y="134112"/>
                </a:lnTo>
                <a:lnTo>
                  <a:pt x="33528" y="0"/>
                </a:lnTo>
                <a:lnTo>
                  <a:pt x="100584" y="0"/>
                </a:lnTo>
                <a:lnTo>
                  <a:pt x="100584" y="134112"/>
                </a:lnTo>
                <a:lnTo>
                  <a:pt x="134112" y="134112"/>
                </a:lnTo>
                <a:lnTo>
                  <a:pt x="67056" y="201168"/>
                </a:lnTo>
                <a:lnTo>
                  <a:pt x="0" y="134112"/>
                </a:lnTo>
                <a:close/>
              </a:path>
            </a:pathLst>
          </a:custGeom>
          <a:ln w="24384">
            <a:solidFill>
              <a:srgbClr val="375F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153911" y="2724911"/>
            <a:ext cx="134620" cy="201295"/>
          </a:xfrm>
          <a:custGeom>
            <a:avLst/>
            <a:gdLst/>
            <a:ahLst/>
            <a:cxnLst/>
            <a:rect l="l" t="t" r="r" b="b"/>
            <a:pathLst>
              <a:path w="134620" h="201294">
                <a:moveTo>
                  <a:pt x="134112" y="134112"/>
                </a:moveTo>
                <a:lnTo>
                  <a:pt x="0" y="134112"/>
                </a:lnTo>
                <a:lnTo>
                  <a:pt x="67055" y="201167"/>
                </a:lnTo>
                <a:lnTo>
                  <a:pt x="134112" y="134112"/>
                </a:lnTo>
                <a:close/>
              </a:path>
              <a:path w="134620" h="201294">
                <a:moveTo>
                  <a:pt x="100584" y="0"/>
                </a:moveTo>
                <a:lnTo>
                  <a:pt x="33527" y="0"/>
                </a:lnTo>
                <a:lnTo>
                  <a:pt x="33527" y="134112"/>
                </a:lnTo>
                <a:lnTo>
                  <a:pt x="100584" y="134112"/>
                </a:lnTo>
                <a:lnTo>
                  <a:pt x="100584" y="0"/>
                </a:lnTo>
                <a:close/>
              </a:path>
            </a:pathLst>
          </a:custGeom>
          <a:solidFill>
            <a:srgbClr val="375F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6153911" y="2724911"/>
            <a:ext cx="134620" cy="201295"/>
          </a:xfrm>
          <a:custGeom>
            <a:avLst/>
            <a:gdLst/>
            <a:ahLst/>
            <a:cxnLst/>
            <a:rect l="l" t="t" r="r" b="b"/>
            <a:pathLst>
              <a:path w="134620" h="201294">
                <a:moveTo>
                  <a:pt x="0" y="134112"/>
                </a:moveTo>
                <a:lnTo>
                  <a:pt x="33527" y="134112"/>
                </a:lnTo>
                <a:lnTo>
                  <a:pt x="33527" y="0"/>
                </a:lnTo>
                <a:lnTo>
                  <a:pt x="100584" y="0"/>
                </a:lnTo>
                <a:lnTo>
                  <a:pt x="100584" y="134112"/>
                </a:lnTo>
                <a:lnTo>
                  <a:pt x="134112" y="134112"/>
                </a:lnTo>
                <a:lnTo>
                  <a:pt x="67055" y="201167"/>
                </a:lnTo>
                <a:lnTo>
                  <a:pt x="0" y="134112"/>
                </a:lnTo>
                <a:close/>
              </a:path>
            </a:pathLst>
          </a:custGeom>
          <a:ln w="24384">
            <a:solidFill>
              <a:srgbClr val="375F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132319" y="2724911"/>
            <a:ext cx="134620" cy="201295"/>
          </a:xfrm>
          <a:custGeom>
            <a:avLst/>
            <a:gdLst/>
            <a:ahLst/>
            <a:cxnLst/>
            <a:rect l="l" t="t" r="r" b="b"/>
            <a:pathLst>
              <a:path w="134620" h="201294">
                <a:moveTo>
                  <a:pt x="134111" y="134112"/>
                </a:moveTo>
                <a:lnTo>
                  <a:pt x="0" y="134112"/>
                </a:lnTo>
                <a:lnTo>
                  <a:pt x="67055" y="201167"/>
                </a:lnTo>
                <a:lnTo>
                  <a:pt x="134111" y="134112"/>
                </a:lnTo>
                <a:close/>
              </a:path>
              <a:path w="134620" h="201294">
                <a:moveTo>
                  <a:pt x="100583" y="0"/>
                </a:moveTo>
                <a:lnTo>
                  <a:pt x="33527" y="0"/>
                </a:lnTo>
                <a:lnTo>
                  <a:pt x="33527" y="134112"/>
                </a:lnTo>
                <a:lnTo>
                  <a:pt x="100583" y="134112"/>
                </a:lnTo>
                <a:lnTo>
                  <a:pt x="100583" y="0"/>
                </a:lnTo>
                <a:close/>
              </a:path>
            </a:pathLst>
          </a:custGeom>
          <a:solidFill>
            <a:srgbClr val="4F61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132319" y="2724911"/>
            <a:ext cx="134620" cy="201295"/>
          </a:xfrm>
          <a:custGeom>
            <a:avLst/>
            <a:gdLst/>
            <a:ahLst/>
            <a:cxnLst/>
            <a:rect l="l" t="t" r="r" b="b"/>
            <a:pathLst>
              <a:path w="134620" h="201294">
                <a:moveTo>
                  <a:pt x="0" y="134112"/>
                </a:moveTo>
                <a:lnTo>
                  <a:pt x="33527" y="134112"/>
                </a:lnTo>
                <a:lnTo>
                  <a:pt x="33527" y="0"/>
                </a:lnTo>
                <a:lnTo>
                  <a:pt x="100583" y="0"/>
                </a:lnTo>
                <a:lnTo>
                  <a:pt x="100583" y="134112"/>
                </a:lnTo>
                <a:lnTo>
                  <a:pt x="134111" y="134112"/>
                </a:lnTo>
                <a:lnTo>
                  <a:pt x="67055" y="201167"/>
                </a:lnTo>
                <a:lnTo>
                  <a:pt x="0" y="134112"/>
                </a:lnTo>
                <a:close/>
              </a:path>
            </a:pathLst>
          </a:custGeom>
          <a:ln w="24384">
            <a:solidFill>
              <a:srgbClr val="4F61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113776" y="2724911"/>
            <a:ext cx="134620" cy="201295"/>
          </a:xfrm>
          <a:custGeom>
            <a:avLst/>
            <a:gdLst/>
            <a:ahLst/>
            <a:cxnLst/>
            <a:rect l="l" t="t" r="r" b="b"/>
            <a:pathLst>
              <a:path w="134620" h="201294">
                <a:moveTo>
                  <a:pt x="134112" y="134112"/>
                </a:moveTo>
                <a:lnTo>
                  <a:pt x="0" y="134112"/>
                </a:lnTo>
                <a:lnTo>
                  <a:pt x="67055" y="201167"/>
                </a:lnTo>
                <a:lnTo>
                  <a:pt x="134112" y="134112"/>
                </a:lnTo>
                <a:close/>
              </a:path>
              <a:path w="134620" h="201294">
                <a:moveTo>
                  <a:pt x="100583" y="0"/>
                </a:moveTo>
                <a:lnTo>
                  <a:pt x="33527" y="0"/>
                </a:lnTo>
                <a:lnTo>
                  <a:pt x="33527" y="134112"/>
                </a:lnTo>
                <a:lnTo>
                  <a:pt x="100583" y="134112"/>
                </a:lnTo>
                <a:lnTo>
                  <a:pt x="100583" y="0"/>
                </a:lnTo>
                <a:close/>
              </a:path>
            </a:pathLst>
          </a:custGeom>
          <a:solidFill>
            <a:srgbClr val="4F61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113776" y="2724911"/>
            <a:ext cx="134620" cy="201295"/>
          </a:xfrm>
          <a:custGeom>
            <a:avLst/>
            <a:gdLst/>
            <a:ahLst/>
            <a:cxnLst/>
            <a:rect l="l" t="t" r="r" b="b"/>
            <a:pathLst>
              <a:path w="134620" h="201294">
                <a:moveTo>
                  <a:pt x="0" y="134112"/>
                </a:moveTo>
                <a:lnTo>
                  <a:pt x="33527" y="134112"/>
                </a:lnTo>
                <a:lnTo>
                  <a:pt x="33527" y="0"/>
                </a:lnTo>
                <a:lnTo>
                  <a:pt x="100583" y="0"/>
                </a:lnTo>
                <a:lnTo>
                  <a:pt x="100583" y="134112"/>
                </a:lnTo>
                <a:lnTo>
                  <a:pt x="134112" y="134112"/>
                </a:lnTo>
                <a:lnTo>
                  <a:pt x="67055" y="201167"/>
                </a:lnTo>
                <a:lnTo>
                  <a:pt x="0" y="134112"/>
                </a:lnTo>
                <a:close/>
              </a:path>
            </a:pathLst>
          </a:custGeom>
          <a:ln w="24384">
            <a:solidFill>
              <a:srgbClr val="4F61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10768" y="2106167"/>
            <a:ext cx="158750" cy="820419"/>
          </a:xfrm>
          <a:custGeom>
            <a:avLst/>
            <a:gdLst/>
            <a:ahLst/>
            <a:cxnLst/>
            <a:rect l="l" t="t" r="r" b="b"/>
            <a:pathLst>
              <a:path w="158750" h="820419">
                <a:moveTo>
                  <a:pt x="158495" y="740664"/>
                </a:moveTo>
                <a:lnTo>
                  <a:pt x="0" y="740664"/>
                </a:lnTo>
                <a:lnTo>
                  <a:pt x="79247" y="819912"/>
                </a:lnTo>
                <a:lnTo>
                  <a:pt x="158495" y="740664"/>
                </a:lnTo>
                <a:close/>
              </a:path>
              <a:path w="158750" h="820419">
                <a:moveTo>
                  <a:pt x="118872" y="0"/>
                </a:moveTo>
                <a:lnTo>
                  <a:pt x="39623" y="0"/>
                </a:lnTo>
                <a:lnTo>
                  <a:pt x="39623" y="740664"/>
                </a:lnTo>
                <a:lnTo>
                  <a:pt x="118872" y="740664"/>
                </a:lnTo>
                <a:lnTo>
                  <a:pt x="118872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10768" y="2106167"/>
            <a:ext cx="158750" cy="820419"/>
          </a:xfrm>
          <a:custGeom>
            <a:avLst/>
            <a:gdLst/>
            <a:ahLst/>
            <a:cxnLst/>
            <a:rect l="l" t="t" r="r" b="b"/>
            <a:pathLst>
              <a:path w="158750" h="820419">
                <a:moveTo>
                  <a:pt x="0" y="740664"/>
                </a:moveTo>
                <a:lnTo>
                  <a:pt x="39623" y="740664"/>
                </a:lnTo>
                <a:lnTo>
                  <a:pt x="39623" y="0"/>
                </a:lnTo>
                <a:lnTo>
                  <a:pt x="118872" y="0"/>
                </a:lnTo>
                <a:lnTo>
                  <a:pt x="118872" y="740664"/>
                </a:lnTo>
                <a:lnTo>
                  <a:pt x="158495" y="740664"/>
                </a:lnTo>
                <a:lnTo>
                  <a:pt x="79247" y="819912"/>
                </a:lnTo>
                <a:lnTo>
                  <a:pt x="0" y="740664"/>
                </a:lnTo>
                <a:close/>
              </a:path>
            </a:pathLst>
          </a:custGeom>
          <a:ln w="24384">
            <a:solidFill>
              <a:srgbClr val="5858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868167" y="2721864"/>
            <a:ext cx="140335" cy="201295"/>
          </a:xfrm>
          <a:custGeom>
            <a:avLst/>
            <a:gdLst/>
            <a:ahLst/>
            <a:cxnLst/>
            <a:rect l="l" t="t" r="r" b="b"/>
            <a:pathLst>
              <a:path w="140335" h="201294">
                <a:moveTo>
                  <a:pt x="140207" y="131063"/>
                </a:moveTo>
                <a:lnTo>
                  <a:pt x="0" y="131063"/>
                </a:lnTo>
                <a:lnTo>
                  <a:pt x="70104" y="201168"/>
                </a:lnTo>
                <a:lnTo>
                  <a:pt x="140207" y="131063"/>
                </a:lnTo>
                <a:close/>
              </a:path>
              <a:path w="140335" h="201294">
                <a:moveTo>
                  <a:pt x="105156" y="0"/>
                </a:moveTo>
                <a:lnTo>
                  <a:pt x="35051" y="0"/>
                </a:lnTo>
                <a:lnTo>
                  <a:pt x="35051" y="131063"/>
                </a:lnTo>
                <a:lnTo>
                  <a:pt x="105156" y="131063"/>
                </a:lnTo>
                <a:lnTo>
                  <a:pt x="105156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868167" y="2721864"/>
            <a:ext cx="140335" cy="201295"/>
          </a:xfrm>
          <a:custGeom>
            <a:avLst/>
            <a:gdLst/>
            <a:ahLst/>
            <a:cxnLst/>
            <a:rect l="l" t="t" r="r" b="b"/>
            <a:pathLst>
              <a:path w="140335" h="201294">
                <a:moveTo>
                  <a:pt x="0" y="131063"/>
                </a:moveTo>
                <a:lnTo>
                  <a:pt x="35051" y="131063"/>
                </a:lnTo>
                <a:lnTo>
                  <a:pt x="35051" y="0"/>
                </a:lnTo>
                <a:lnTo>
                  <a:pt x="105156" y="0"/>
                </a:lnTo>
                <a:lnTo>
                  <a:pt x="105156" y="131063"/>
                </a:lnTo>
                <a:lnTo>
                  <a:pt x="140207" y="131063"/>
                </a:lnTo>
                <a:lnTo>
                  <a:pt x="70104" y="201168"/>
                </a:lnTo>
                <a:lnTo>
                  <a:pt x="0" y="131063"/>
                </a:lnTo>
                <a:close/>
              </a:path>
            </a:pathLst>
          </a:custGeom>
          <a:ln w="24384">
            <a:solidFill>
              <a:srgbClr val="5858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085088" y="3526535"/>
            <a:ext cx="134620" cy="201295"/>
          </a:xfrm>
          <a:custGeom>
            <a:avLst/>
            <a:gdLst/>
            <a:ahLst/>
            <a:cxnLst/>
            <a:rect l="l" t="t" r="r" b="b"/>
            <a:pathLst>
              <a:path w="134619" h="201295">
                <a:moveTo>
                  <a:pt x="134112" y="134112"/>
                </a:moveTo>
                <a:lnTo>
                  <a:pt x="0" y="134112"/>
                </a:lnTo>
                <a:lnTo>
                  <a:pt x="67056" y="201168"/>
                </a:lnTo>
                <a:lnTo>
                  <a:pt x="134112" y="134112"/>
                </a:lnTo>
                <a:close/>
              </a:path>
              <a:path w="134619" h="201295">
                <a:moveTo>
                  <a:pt x="100584" y="0"/>
                </a:moveTo>
                <a:lnTo>
                  <a:pt x="33528" y="0"/>
                </a:lnTo>
                <a:lnTo>
                  <a:pt x="33528" y="134112"/>
                </a:lnTo>
                <a:lnTo>
                  <a:pt x="100584" y="134112"/>
                </a:lnTo>
                <a:lnTo>
                  <a:pt x="10058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085088" y="3526535"/>
            <a:ext cx="134620" cy="201295"/>
          </a:xfrm>
          <a:custGeom>
            <a:avLst/>
            <a:gdLst/>
            <a:ahLst/>
            <a:cxnLst/>
            <a:rect l="l" t="t" r="r" b="b"/>
            <a:pathLst>
              <a:path w="134619" h="201295">
                <a:moveTo>
                  <a:pt x="0" y="134112"/>
                </a:moveTo>
                <a:lnTo>
                  <a:pt x="33528" y="134112"/>
                </a:lnTo>
                <a:lnTo>
                  <a:pt x="33528" y="0"/>
                </a:lnTo>
                <a:lnTo>
                  <a:pt x="100584" y="0"/>
                </a:lnTo>
                <a:lnTo>
                  <a:pt x="100584" y="134112"/>
                </a:lnTo>
                <a:lnTo>
                  <a:pt x="134112" y="134112"/>
                </a:lnTo>
                <a:lnTo>
                  <a:pt x="67056" y="201168"/>
                </a:lnTo>
                <a:lnTo>
                  <a:pt x="0" y="134112"/>
                </a:lnTo>
                <a:close/>
              </a:path>
            </a:pathLst>
          </a:custGeom>
          <a:ln w="243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2075688" y="3532632"/>
            <a:ext cx="134620" cy="201295"/>
          </a:xfrm>
          <a:custGeom>
            <a:avLst/>
            <a:gdLst/>
            <a:ahLst/>
            <a:cxnLst/>
            <a:rect l="l" t="t" r="r" b="b"/>
            <a:pathLst>
              <a:path w="134619" h="201295">
                <a:moveTo>
                  <a:pt x="134112" y="134111"/>
                </a:moveTo>
                <a:lnTo>
                  <a:pt x="0" y="134111"/>
                </a:lnTo>
                <a:lnTo>
                  <a:pt x="67056" y="201167"/>
                </a:lnTo>
                <a:lnTo>
                  <a:pt x="134112" y="134111"/>
                </a:lnTo>
                <a:close/>
              </a:path>
              <a:path w="134619" h="201295">
                <a:moveTo>
                  <a:pt x="100584" y="0"/>
                </a:moveTo>
                <a:lnTo>
                  <a:pt x="33528" y="0"/>
                </a:lnTo>
                <a:lnTo>
                  <a:pt x="33528" y="134111"/>
                </a:lnTo>
                <a:lnTo>
                  <a:pt x="100584" y="134111"/>
                </a:lnTo>
                <a:lnTo>
                  <a:pt x="10058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075688" y="3532632"/>
            <a:ext cx="134620" cy="201295"/>
          </a:xfrm>
          <a:custGeom>
            <a:avLst/>
            <a:gdLst/>
            <a:ahLst/>
            <a:cxnLst/>
            <a:rect l="l" t="t" r="r" b="b"/>
            <a:pathLst>
              <a:path w="134619" h="201295">
                <a:moveTo>
                  <a:pt x="0" y="134111"/>
                </a:moveTo>
                <a:lnTo>
                  <a:pt x="33528" y="134111"/>
                </a:lnTo>
                <a:lnTo>
                  <a:pt x="33528" y="0"/>
                </a:lnTo>
                <a:lnTo>
                  <a:pt x="100584" y="0"/>
                </a:lnTo>
                <a:lnTo>
                  <a:pt x="100584" y="134111"/>
                </a:lnTo>
                <a:lnTo>
                  <a:pt x="134112" y="134111"/>
                </a:lnTo>
                <a:lnTo>
                  <a:pt x="67056" y="201167"/>
                </a:lnTo>
                <a:lnTo>
                  <a:pt x="0" y="134111"/>
                </a:lnTo>
                <a:close/>
              </a:path>
            </a:pathLst>
          </a:custGeom>
          <a:ln w="243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081527" y="3532632"/>
            <a:ext cx="134620" cy="201295"/>
          </a:xfrm>
          <a:custGeom>
            <a:avLst/>
            <a:gdLst/>
            <a:ahLst/>
            <a:cxnLst/>
            <a:rect l="l" t="t" r="r" b="b"/>
            <a:pathLst>
              <a:path w="134619" h="201295">
                <a:moveTo>
                  <a:pt x="134112" y="134111"/>
                </a:moveTo>
                <a:lnTo>
                  <a:pt x="0" y="134111"/>
                </a:lnTo>
                <a:lnTo>
                  <a:pt x="67056" y="201167"/>
                </a:lnTo>
                <a:lnTo>
                  <a:pt x="134112" y="134111"/>
                </a:lnTo>
                <a:close/>
              </a:path>
              <a:path w="134619" h="201295">
                <a:moveTo>
                  <a:pt x="100584" y="0"/>
                </a:moveTo>
                <a:lnTo>
                  <a:pt x="33528" y="0"/>
                </a:lnTo>
                <a:lnTo>
                  <a:pt x="33528" y="134111"/>
                </a:lnTo>
                <a:lnTo>
                  <a:pt x="100584" y="134111"/>
                </a:lnTo>
                <a:lnTo>
                  <a:pt x="100584" y="0"/>
                </a:lnTo>
                <a:close/>
              </a:path>
            </a:pathLst>
          </a:custGeom>
          <a:solidFill>
            <a:srgbClr val="E36C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081527" y="3532632"/>
            <a:ext cx="134620" cy="201295"/>
          </a:xfrm>
          <a:custGeom>
            <a:avLst/>
            <a:gdLst/>
            <a:ahLst/>
            <a:cxnLst/>
            <a:rect l="l" t="t" r="r" b="b"/>
            <a:pathLst>
              <a:path w="134619" h="201295">
                <a:moveTo>
                  <a:pt x="0" y="134111"/>
                </a:moveTo>
                <a:lnTo>
                  <a:pt x="33528" y="134111"/>
                </a:lnTo>
                <a:lnTo>
                  <a:pt x="33528" y="0"/>
                </a:lnTo>
                <a:lnTo>
                  <a:pt x="100584" y="0"/>
                </a:lnTo>
                <a:lnTo>
                  <a:pt x="100584" y="134111"/>
                </a:lnTo>
                <a:lnTo>
                  <a:pt x="134112" y="134111"/>
                </a:lnTo>
                <a:lnTo>
                  <a:pt x="67056" y="201167"/>
                </a:lnTo>
                <a:lnTo>
                  <a:pt x="0" y="134111"/>
                </a:lnTo>
                <a:close/>
              </a:path>
            </a:pathLst>
          </a:custGeom>
          <a:ln w="24384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953255" y="3526535"/>
            <a:ext cx="134620" cy="201295"/>
          </a:xfrm>
          <a:custGeom>
            <a:avLst/>
            <a:gdLst/>
            <a:ahLst/>
            <a:cxnLst/>
            <a:rect l="l" t="t" r="r" b="b"/>
            <a:pathLst>
              <a:path w="134620" h="201295">
                <a:moveTo>
                  <a:pt x="134112" y="134112"/>
                </a:moveTo>
                <a:lnTo>
                  <a:pt x="0" y="134112"/>
                </a:lnTo>
                <a:lnTo>
                  <a:pt x="67056" y="201168"/>
                </a:lnTo>
                <a:lnTo>
                  <a:pt x="134112" y="134112"/>
                </a:lnTo>
                <a:close/>
              </a:path>
              <a:path w="134620" h="201295">
                <a:moveTo>
                  <a:pt x="100584" y="0"/>
                </a:moveTo>
                <a:lnTo>
                  <a:pt x="33528" y="0"/>
                </a:lnTo>
                <a:lnTo>
                  <a:pt x="33528" y="134112"/>
                </a:lnTo>
                <a:lnTo>
                  <a:pt x="100584" y="134112"/>
                </a:lnTo>
                <a:lnTo>
                  <a:pt x="100584" y="0"/>
                </a:lnTo>
                <a:close/>
              </a:path>
            </a:pathLst>
          </a:custGeom>
          <a:solidFill>
            <a:srgbClr val="E36C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3953255" y="3526535"/>
            <a:ext cx="134620" cy="201295"/>
          </a:xfrm>
          <a:custGeom>
            <a:avLst/>
            <a:gdLst/>
            <a:ahLst/>
            <a:cxnLst/>
            <a:rect l="l" t="t" r="r" b="b"/>
            <a:pathLst>
              <a:path w="134620" h="201295">
                <a:moveTo>
                  <a:pt x="0" y="134112"/>
                </a:moveTo>
                <a:lnTo>
                  <a:pt x="33528" y="134112"/>
                </a:lnTo>
                <a:lnTo>
                  <a:pt x="33528" y="0"/>
                </a:lnTo>
                <a:lnTo>
                  <a:pt x="100584" y="0"/>
                </a:lnTo>
                <a:lnTo>
                  <a:pt x="100584" y="134112"/>
                </a:lnTo>
                <a:lnTo>
                  <a:pt x="134112" y="134112"/>
                </a:lnTo>
                <a:lnTo>
                  <a:pt x="67056" y="201168"/>
                </a:lnTo>
                <a:lnTo>
                  <a:pt x="0" y="134112"/>
                </a:lnTo>
                <a:close/>
              </a:path>
            </a:pathLst>
          </a:custGeom>
          <a:ln w="24384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940808" y="3532632"/>
            <a:ext cx="134620" cy="201295"/>
          </a:xfrm>
          <a:custGeom>
            <a:avLst/>
            <a:gdLst/>
            <a:ahLst/>
            <a:cxnLst/>
            <a:rect l="l" t="t" r="r" b="b"/>
            <a:pathLst>
              <a:path w="134620" h="201295">
                <a:moveTo>
                  <a:pt x="134112" y="134111"/>
                </a:moveTo>
                <a:lnTo>
                  <a:pt x="0" y="134111"/>
                </a:lnTo>
                <a:lnTo>
                  <a:pt x="67055" y="201167"/>
                </a:lnTo>
                <a:lnTo>
                  <a:pt x="134112" y="134111"/>
                </a:lnTo>
                <a:close/>
              </a:path>
              <a:path w="134620" h="201295">
                <a:moveTo>
                  <a:pt x="100583" y="0"/>
                </a:moveTo>
                <a:lnTo>
                  <a:pt x="33527" y="0"/>
                </a:lnTo>
                <a:lnTo>
                  <a:pt x="33527" y="134111"/>
                </a:lnTo>
                <a:lnTo>
                  <a:pt x="100583" y="134111"/>
                </a:lnTo>
                <a:lnTo>
                  <a:pt x="100583" y="0"/>
                </a:lnTo>
                <a:close/>
              </a:path>
            </a:pathLst>
          </a:custGeom>
          <a:solidFill>
            <a:srgbClr val="375F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940808" y="3532632"/>
            <a:ext cx="134620" cy="201295"/>
          </a:xfrm>
          <a:custGeom>
            <a:avLst/>
            <a:gdLst/>
            <a:ahLst/>
            <a:cxnLst/>
            <a:rect l="l" t="t" r="r" b="b"/>
            <a:pathLst>
              <a:path w="134620" h="201295">
                <a:moveTo>
                  <a:pt x="0" y="134111"/>
                </a:moveTo>
                <a:lnTo>
                  <a:pt x="33527" y="134111"/>
                </a:lnTo>
                <a:lnTo>
                  <a:pt x="33527" y="0"/>
                </a:lnTo>
                <a:lnTo>
                  <a:pt x="100583" y="0"/>
                </a:lnTo>
                <a:lnTo>
                  <a:pt x="100583" y="134111"/>
                </a:lnTo>
                <a:lnTo>
                  <a:pt x="134112" y="134111"/>
                </a:lnTo>
                <a:lnTo>
                  <a:pt x="67055" y="201167"/>
                </a:lnTo>
                <a:lnTo>
                  <a:pt x="0" y="134111"/>
                </a:lnTo>
                <a:close/>
              </a:path>
            </a:pathLst>
          </a:custGeom>
          <a:ln w="24384">
            <a:solidFill>
              <a:srgbClr val="375F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998464" y="3532632"/>
            <a:ext cx="134620" cy="201295"/>
          </a:xfrm>
          <a:custGeom>
            <a:avLst/>
            <a:gdLst/>
            <a:ahLst/>
            <a:cxnLst/>
            <a:rect l="l" t="t" r="r" b="b"/>
            <a:pathLst>
              <a:path w="134620" h="201295">
                <a:moveTo>
                  <a:pt x="134112" y="134111"/>
                </a:moveTo>
                <a:lnTo>
                  <a:pt x="0" y="134111"/>
                </a:lnTo>
                <a:lnTo>
                  <a:pt x="67056" y="201167"/>
                </a:lnTo>
                <a:lnTo>
                  <a:pt x="134112" y="134111"/>
                </a:lnTo>
                <a:close/>
              </a:path>
              <a:path w="134620" h="201295">
                <a:moveTo>
                  <a:pt x="100584" y="0"/>
                </a:moveTo>
                <a:lnTo>
                  <a:pt x="33527" y="0"/>
                </a:lnTo>
                <a:lnTo>
                  <a:pt x="33527" y="134111"/>
                </a:lnTo>
                <a:lnTo>
                  <a:pt x="100584" y="134111"/>
                </a:lnTo>
                <a:lnTo>
                  <a:pt x="100584" y="0"/>
                </a:lnTo>
                <a:close/>
              </a:path>
            </a:pathLst>
          </a:custGeom>
          <a:solidFill>
            <a:srgbClr val="375F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998464" y="3532632"/>
            <a:ext cx="134620" cy="201295"/>
          </a:xfrm>
          <a:custGeom>
            <a:avLst/>
            <a:gdLst/>
            <a:ahLst/>
            <a:cxnLst/>
            <a:rect l="l" t="t" r="r" b="b"/>
            <a:pathLst>
              <a:path w="134620" h="201295">
                <a:moveTo>
                  <a:pt x="0" y="134111"/>
                </a:moveTo>
                <a:lnTo>
                  <a:pt x="33527" y="134111"/>
                </a:lnTo>
                <a:lnTo>
                  <a:pt x="33527" y="0"/>
                </a:lnTo>
                <a:lnTo>
                  <a:pt x="100584" y="0"/>
                </a:lnTo>
                <a:lnTo>
                  <a:pt x="100584" y="134111"/>
                </a:lnTo>
                <a:lnTo>
                  <a:pt x="134112" y="134111"/>
                </a:lnTo>
                <a:lnTo>
                  <a:pt x="67056" y="201167"/>
                </a:lnTo>
                <a:lnTo>
                  <a:pt x="0" y="134111"/>
                </a:lnTo>
                <a:close/>
              </a:path>
            </a:pathLst>
          </a:custGeom>
          <a:ln w="24384">
            <a:solidFill>
              <a:srgbClr val="375F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976871" y="3532632"/>
            <a:ext cx="134620" cy="201295"/>
          </a:xfrm>
          <a:custGeom>
            <a:avLst/>
            <a:gdLst/>
            <a:ahLst/>
            <a:cxnLst/>
            <a:rect l="l" t="t" r="r" b="b"/>
            <a:pathLst>
              <a:path w="134620" h="201295">
                <a:moveTo>
                  <a:pt x="134111" y="134111"/>
                </a:moveTo>
                <a:lnTo>
                  <a:pt x="0" y="134111"/>
                </a:lnTo>
                <a:lnTo>
                  <a:pt x="67055" y="201167"/>
                </a:lnTo>
                <a:lnTo>
                  <a:pt x="134111" y="134111"/>
                </a:lnTo>
                <a:close/>
              </a:path>
              <a:path w="134620" h="201295">
                <a:moveTo>
                  <a:pt x="100583" y="0"/>
                </a:moveTo>
                <a:lnTo>
                  <a:pt x="33527" y="0"/>
                </a:lnTo>
                <a:lnTo>
                  <a:pt x="33527" y="134111"/>
                </a:lnTo>
                <a:lnTo>
                  <a:pt x="100583" y="134111"/>
                </a:lnTo>
                <a:lnTo>
                  <a:pt x="100583" y="0"/>
                </a:lnTo>
                <a:close/>
              </a:path>
            </a:pathLst>
          </a:custGeom>
          <a:solidFill>
            <a:srgbClr val="4F61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976871" y="3532632"/>
            <a:ext cx="134620" cy="201295"/>
          </a:xfrm>
          <a:custGeom>
            <a:avLst/>
            <a:gdLst/>
            <a:ahLst/>
            <a:cxnLst/>
            <a:rect l="l" t="t" r="r" b="b"/>
            <a:pathLst>
              <a:path w="134620" h="201295">
                <a:moveTo>
                  <a:pt x="0" y="134111"/>
                </a:moveTo>
                <a:lnTo>
                  <a:pt x="33527" y="134111"/>
                </a:lnTo>
                <a:lnTo>
                  <a:pt x="33527" y="0"/>
                </a:lnTo>
                <a:lnTo>
                  <a:pt x="100583" y="0"/>
                </a:lnTo>
                <a:lnTo>
                  <a:pt x="100583" y="134111"/>
                </a:lnTo>
                <a:lnTo>
                  <a:pt x="134111" y="134111"/>
                </a:lnTo>
                <a:lnTo>
                  <a:pt x="67055" y="201167"/>
                </a:lnTo>
                <a:lnTo>
                  <a:pt x="0" y="134111"/>
                </a:lnTo>
                <a:close/>
              </a:path>
            </a:pathLst>
          </a:custGeom>
          <a:ln w="24384">
            <a:solidFill>
              <a:srgbClr val="4F61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7958328" y="3532632"/>
            <a:ext cx="134620" cy="201295"/>
          </a:xfrm>
          <a:custGeom>
            <a:avLst/>
            <a:gdLst/>
            <a:ahLst/>
            <a:cxnLst/>
            <a:rect l="l" t="t" r="r" b="b"/>
            <a:pathLst>
              <a:path w="134620" h="201295">
                <a:moveTo>
                  <a:pt x="134112" y="134111"/>
                </a:moveTo>
                <a:lnTo>
                  <a:pt x="0" y="134111"/>
                </a:lnTo>
                <a:lnTo>
                  <a:pt x="67055" y="201167"/>
                </a:lnTo>
                <a:lnTo>
                  <a:pt x="134112" y="134111"/>
                </a:lnTo>
                <a:close/>
              </a:path>
              <a:path w="134620" h="201295">
                <a:moveTo>
                  <a:pt x="100583" y="0"/>
                </a:moveTo>
                <a:lnTo>
                  <a:pt x="33527" y="0"/>
                </a:lnTo>
                <a:lnTo>
                  <a:pt x="33527" y="134111"/>
                </a:lnTo>
                <a:lnTo>
                  <a:pt x="100583" y="134111"/>
                </a:lnTo>
                <a:lnTo>
                  <a:pt x="100583" y="0"/>
                </a:lnTo>
                <a:close/>
              </a:path>
            </a:pathLst>
          </a:custGeom>
          <a:solidFill>
            <a:srgbClr val="4F61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7958328" y="3532632"/>
            <a:ext cx="134620" cy="201295"/>
          </a:xfrm>
          <a:custGeom>
            <a:avLst/>
            <a:gdLst/>
            <a:ahLst/>
            <a:cxnLst/>
            <a:rect l="l" t="t" r="r" b="b"/>
            <a:pathLst>
              <a:path w="134620" h="201295">
                <a:moveTo>
                  <a:pt x="0" y="134111"/>
                </a:moveTo>
                <a:lnTo>
                  <a:pt x="33527" y="134111"/>
                </a:lnTo>
                <a:lnTo>
                  <a:pt x="33527" y="0"/>
                </a:lnTo>
                <a:lnTo>
                  <a:pt x="100583" y="0"/>
                </a:lnTo>
                <a:lnTo>
                  <a:pt x="100583" y="134111"/>
                </a:lnTo>
                <a:lnTo>
                  <a:pt x="134112" y="134111"/>
                </a:lnTo>
                <a:lnTo>
                  <a:pt x="67055" y="201167"/>
                </a:lnTo>
                <a:lnTo>
                  <a:pt x="0" y="134111"/>
                </a:lnTo>
                <a:close/>
              </a:path>
            </a:pathLst>
          </a:custGeom>
          <a:ln w="24384">
            <a:solidFill>
              <a:srgbClr val="4F61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447800" y="5108447"/>
            <a:ext cx="238125" cy="198120"/>
          </a:xfrm>
          <a:custGeom>
            <a:avLst/>
            <a:gdLst/>
            <a:ahLst/>
            <a:cxnLst/>
            <a:rect l="l" t="t" r="r" b="b"/>
            <a:pathLst>
              <a:path w="238125" h="198120">
                <a:moveTo>
                  <a:pt x="237744" y="99059"/>
                </a:moveTo>
                <a:lnTo>
                  <a:pt x="0" y="99059"/>
                </a:lnTo>
                <a:lnTo>
                  <a:pt x="118872" y="198119"/>
                </a:lnTo>
                <a:lnTo>
                  <a:pt x="237744" y="99059"/>
                </a:lnTo>
                <a:close/>
              </a:path>
              <a:path w="238125" h="198120">
                <a:moveTo>
                  <a:pt x="178307" y="0"/>
                </a:moveTo>
                <a:lnTo>
                  <a:pt x="59436" y="0"/>
                </a:lnTo>
                <a:lnTo>
                  <a:pt x="59436" y="99059"/>
                </a:lnTo>
                <a:lnTo>
                  <a:pt x="178307" y="99059"/>
                </a:lnTo>
                <a:lnTo>
                  <a:pt x="17830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447800" y="5108447"/>
            <a:ext cx="238125" cy="198120"/>
          </a:xfrm>
          <a:custGeom>
            <a:avLst/>
            <a:gdLst/>
            <a:ahLst/>
            <a:cxnLst/>
            <a:rect l="l" t="t" r="r" b="b"/>
            <a:pathLst>
              <a:path w="238125" h="198120">
                <a:moveTo>
                  <a:pt x="0" y="99059"/>
                </a:moveTo>
                <a:lnTo>
                  <a:pt x="59436" y="99059"/>
                </a:lnTo>
                <a:lnTo>
                  <a:pt x="59436" y="0"/>
                </a:lnTo>
                <a:lnTo>
                  <a:pt x="178307" y="0"/>
                </a:lnTo>
                <a:lnTo>
                  <a:pt x="178307" y="99059"/>
                </a:lnTo>
                <a:lnTo>
                  <a:pt x="237744" y="99059"/>
                </a:lnTo>
                <a:lnTo>
                  <a:pt x="118872" y="198119"/>
                </a:lnTo>
                <a:lnTo>
                  <a:pt x="0" y="99059"/>
                </a:lnTo>
                <a:close/>
              </a:path>
            </a:pathLst>
          </a:custGeom>
          <a:ln w="243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617976" y="5029200"/>
            <a:ext cx="238125" cy="198120"/>
          </a:xfrm>
          <a:custGeom>
            <a:avLst/>
            <a:gdLst/>
            <a:ahLst/>
            <a:cxnLst/>
            <a:rect l="l" t="t" r="r" b="b"/>
            <a:pathLst>
              <a:path w="238125" h="198120">
                <a:moveTo>
                  <a:pt x="237744" y="99060"/>
                </a:moveTo>
                <a:lnTo>
                  <a:pt x="0" y="99060"/>
                </a:lnTo>
                <a:lnTo>
                  <a:pt x="118872" y="198119"/>
                </a:lnTo>
                <a:lnTo>
                  <a:pt x="237744" y="99060"/>
                </a:lnTo>
                <a:close/>
              </a:path>
              <a:path w="238125" h="198120">
                <a:moveTo>
                  <a:pt x="178308" y="0"/>
                </a:moveTo>
                <a:lnTo>
                  <a:pt x="59436" y="0"/>
                </a:lnTo>
                <a:lnTo>
                  <a:pt x="59436" y="99060"/>
                </a:lnTo>
                <a:lnTo>
                  <a:pt x="178308" y="99060"/>
                </a:lnTo>
                <a:lnTo>
                  <a:pt x="178308" y="0"/>
                </a:lnTo>
                <a:close/>
              </a:path>
            </a:pathLst>
          </a:custGeom>
          <a:solidFill>
            <a:srgbClr val="E36C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617976" y="5029200"/>
            <a:ext cx="238125" cy="198120"/>
          </a:xfrm>
          <a:custGeom>
            <a:avLst/>
            <a:gdLst/>
            <a:ahLst/>
            <a:cxnLst/>
            <a:rect l="l" t="t" r="r" b="b"/>
            <a:pathLst>
              <a:path w="238125" h="198120">
                <a:moveTo>
                  <a:pt x="0" y="99060"/>
                </a:moveTo>
                <a:lnTo>
                  <a:pt x="59436" y="99060"/>
                </a:lnTo>
                <a:lnTo>
                  <a:pt x="59436" y="0"/>
                </a:lnTo>
                <a:lnTo>
                  <a:pt x="178308" y="0"/>
                </a:lnTo>
                <a:lnTo>
                  <a:pt x="178308" y="99060"/>
                </a:lnTo>
                <a:lnTo>
                  <a:pt x="237744" y="99060"/>
                </a:lnTo>
                <a:lnTo>
                  <a:pt x="118872" y="198119"/>
                </a:lnTo>
                <a:lnTo>
                  <a:pt x="0" y="99060"/>
                </a:lnTo>
                <a:close/>
              </a:path>
            </a:pathLst>
          </a:custGeom>
          <a:ln w="24384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2749295" y="5257800"/>
            <a:ext cx="5861685" cy="234950"/>
          </a:xfrm>
          <a:custGeom>
            <a:avLst/>
            <a:gdLst/>
            <a:ahLst/>
            <a:cxnLst/>
            <a:rect l="l" t="t" r="r" b="b"/>
            <a:pathLst>
              <a:path w="5861684" h="234950">
                <a:moveTo>
                  <a:pt x="5822187" y="0"/>
                </a:moveTo>
                <a:lnTo>
                  <a:pt x="39116" y="0"/>
                </a:lnTo>
                <a:lnTo>
                  <a:pt x="23895" y="3075"/>
                </a:lnTo>
                <a:lnTo>
                  <a:pt x="11461" y="11461"/>
                </a:lnTo>
                <a:lnTo>
                  <a:pt x="3075" y="23895"/>
                </a:lnTo>
                <a:lnTo>
                  <a:pt x="0" y="39115"/>
                </a:lnTo>
                <a:lnTo>
                  <a:pt x="0" y="195580"/>
                </a:lnTo>
                <a:lnTo>
                  <a:pt x="3075" y="210800"/>
                </a:lnTo>
                <a:lnTo>
                  <a:pt x="11461" y="223234"/>
                </a:lnTo>
                <a:lnTo>
                  <a:pt x="23895" y="231620"/>
                </a:lnTo>
                <a:lnTo>
                  <a:pt x="39116" y="234696"/>
                </a:lnTo>
                <a:lnTo>
                  <a:pt x="5822187" y="234696"/>
                </a:lnTo>
                <a:lnTo>
                  <a:pt x="5837408" y="231620"/>
                </a:lnTo>
                <a:lnTo>
                  <a:pt x="5849842" y="223234"/>
                </a:lnTo>
                <a:lnTo>
                  <a:pt x="5858228" y="210800"/>
                </a:lnTo>
                <a:lnTo>
                  <a:pt x="5861304" y="195580"/>
                </a:lnTo>
                <a:lnTo>
                  <a:pt x="5861304" y="39115"/>
                </a:lnTo>
                <a:lnTo>
                  <a:pt x="5858228" y="23895"/>
                </a:lnTo>
                <a:lnTo>
                  <a:pt x="5849842" y="11461"/>
                </a:lnTo>
                <a:lnTo>
                  <a:pt x="5837408" y="3075"/>
                </a:lnTo>
                <a:lnTo>
                  <a:pt x="5822187" y="0"/>
                </a:lnTo>
                <a:close/>
              </a:path>
            </a:pathLst>
          </a:custGeom>
          <a:solidFill>
            <a:srgbClr val="0F24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2749295" y="5257800"/>
            <a:ext cx="5861685" cy="234950"/>
          </a:xfrm>
          <a:custGeom>
            <a:avLst/>
            <a:gdLst/>
            <a:ahLst/>
            <a:cxnLst/>
            <a:rect l="l" t="t" r="r" b="b"/>
            <a:pathLst>
              <a:path w="5861684" h="234950">
                <a:moveTo>
                  <a:pt x="0" y="39115"/>
                </a:moveTo>
                <a:lnTo>
                  <a:pt x="3075" y="23895"/>
                </a:lnTo>
                <a:lnTo>
                  <a:pt x="11461" y="11461"/>
                </a:lnTo>
                <a:lnTo>
                  <a:pt x="23895" y="3075"/>
                </a:lnTo>
                <a:lnTo>
                  <a:pt x="39116" y="0"/>
                </a:lnTo>
                <a:lnTo>
                  <a:pt x="5822187" y="0"/>
                </a:lnTo>
                <a:lnTo>
                  <a:pt x="5837408" y="3075"/>
                </a:lnTo>
                <a:lnTo>
                  <a:pt x="5849842" y="11461"/>
                </a:lnTo>
                <a:lnTo>
                  <a:pt x="5858228" y="23895"/>
                </a:lnTo>
                <a:lnTo>
                  <a:pt x="5861304" y="39115"/>
                </a:lnTo>
                <a:lnTo>
                  <a:pt x="5861304" y="195580"/>
                </a:lnTo>
                <a:lnTo>
                  <a:pt x="5858228" y="210800"/>
                </a:lnTo>
                <a:lnTo>
                  <a:pt x="5849842" y="223234"/>
                </a:lnTo>
                <a:lnTo>
                  <a:pt x="5837408" y="231620"/>
                </a:lnTo>
                <a:lnTo>
                  <a:pt x="5822187" y="234696"/>
                </a:lnTo>
                <a:lnTo>
                  <a:pt x="39116" y="234696"/>
                </a:lnTo>
                <a:lnTo>
                  <a:pt x="23895" y="231620"/>
                </a:lnTo>
                <a:lnTo>
                  <a:pt x="11461" y="223234"/>
                </a:lnTo>
                <a:lnTo>
                  <a:pt x="3075" y="210800"/>
                </a:lnTo>
                <a:lnTo>
                  <a:pt x="0" y="195580"/>
                </a:lnTo>
                <a:lnTo>
                  <a:pt x="0" y="39115"/>
                </a:lnTo>
                <a:close/>
              </a:path>
            </a:pathLst>
          </a:custGeom>
          <a:ln w="24384">
            <a:solidFill>
              <a:srgbClr val="0F24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 txBox="1"/>
          <p:nvPr/>
        </p:nvSpPr>
        <p:spPr>
          <a:xfrm>
            <a:off x="4901946" y="5225541"/>
            <a:ext cx="1558925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Database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Access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2" name="object 122"/>
          <p:cNvSpPr/>
          <p:nvPr/>
        </p:nvSpPr>
        <p:spPr>
          <a:xfrm>
            <a:off x="5751576" y="4489703"/>
            <a:ext cx="1685544" cy="64312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772911" y="5111496"/>
            <a:ext cx="1579245" cy="100965"/>
          </a:xfrm>
          <a:custGeom>
            <a:avLst/>
            <a:gdLst/>
            <a:ahLst/>
            <a:cxnLst/>
            <a:rect l="l" t="t" r="r" b="b"/>
            <a:pathLst>
              <a:path w="1579245" h="100964">
                <a:moveTo>
                  <a:pt x="0" y="100583"/>
                </a:moveTo>
                <a:lnTo>
                  <a:pt x="1578864" y="100583"/>
                </a:lnTo>
                <a:lnTo>
                  <a:pt x="1578864" y="0"/>
                </a:lnTo>
                <a:lnTo>
                  <a:pt x="0" y="0"/>
                </a:lnTo>
                <a:lnTo>
                  <a:pt x="0" y="10058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772911" y="5111496"/>
            <a:ext cx="1579245" cy="100965"/>
          </a:xfrm>
          <a:custGeom>
            <a:avLst/>
            <a:gdLst/>
            <a:ahLst/>
            <a:cxnLst/>
            <a:rect l="l" t="t" r="r" b="b"/>
            <a:pathLst>
              <a:path w="1579245" h="100964">
                <a:moveTo>
                  <a:pt x="0" y="100583"/>
                </a:moveTo>
                <a:lnTo>
                  <a:pt x="1578864" y="100583"/>
                </a:lnTo>
                <a:lnTo>
                  <a:pt x="1578864" y="0"/>
                </a:lnTo>
                <a:lnTo>
                  <a:pt x="0" y="0"/>
                </a:lnTo>
                <a:lnTo>
                  <a:pt x="0" y="100583"/>
                </a:lnTo>
                <a:close/>
              </a:path>
            </a:pathLst>
          </a:custGeom>
          <a:ln w="2438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257800" y="5486400"/>
            <a:ext cx="454659" cy="134620"/>
          </a:xfrm>
          <a:custGeom>
            <a:avLst/>
            <a:gdLst/>
            <a:ahLst/>
            <a:cxnLst/>
            <a:rect l="l" t="t" r="r" b="b"/>
            <a:pathLst>
              <a:path w="454660" h="134620">
                <a:moveTo>
                  <a:pt x="454151" y="67056"/>
                </a:moveTo>
                <a:lnTo>
                  <a:pt x="0" y="67056"/>
                </a:lnTo>
                <a:lnTo>
                  <a:pt x="227075" y="134112"/>
                </a:lnTo>
                <a:lnTo>
                  <a:pt x="454151" y="67056"/>
                </a:lnTo>
                <a:close/>
              </a:path>
              <a:path w="454660" h="134620">
                <a:moveTo>
                  <a:pt x="340613" y="0"/>
                </a:moveTo>
                <a:lnTo>
                  <a:pt x="113537" y="0"/>
                </a:lnTo>
                <a:lnTo>
                  <a:pt x="113537" y="67056"/>
                </a:lnTo>
                <a:lnTo>
                  <a:pt x="340613" y="67056"/>
                </a:lnTo>
                <a:lnTo>
                  <a:pt x="340613" y="0"/>
                </a:lnTo>
                <a:close/>
              </a:path>
            </a:pathLst>
          </a:custGeom>
          <a:solidFill>
            <a:srgbClr val="0F24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257800" y="5486400"/>
            <a:ext cx="454659" cy="134620"/>
          </a:xfrm>
          <a:custGeom>
            <a:avLst/>
            <a:gdLst/>
            <a:ahLst/>
            <a:cxnLst/>
            <a:rect l="l" t="t" r="r" b="b"/>
            <a:pathLst>
              <a:path w="454660" h="134620">
                <a:moveTo>
                  <a:pt x="0" y="67056"/>
                </a:moveTo>
                <a:lnTo>
                  <a:pt x="113537" y="67056"/>
                </a:lnTo>
                <a:lnTo>
                  <a:pt x="113537" y="0"/>
                </a:lnTo>
                <a:lnTo>
                  <a:pt x="340613" y="0"/>
                </a:lnTo>
                <a:lnTo>
                  <a:pt x="340613" y="67056"/>
                </a:lnTo>
                <a:lnTo>
                  <a:pt x="454151" y="67056"/>
                </a:lnTo>
                <a:lnTo>
                  <a:pt x="227075" y="134112"/>
                </a:lnTo>
                <a:lnTo>
                  <a:pt x="0" y="67056"/>
                </a:lnTo>
                <a:close/>
              </a:path>
            </a:pathLst>
          </a:custGeom>
          <a:ln w="24384">
            <a:solidFill>
              <a:srgbClr val="0F24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473952" y="5029200"/>
            <a:ext cx="238125" cy="198120"/>
          </a:xfrm>
          <a:custGeom>
            <a:avLst/>
            <a:gdLst/>
            <a:ahLst/>
            <a:cxnLst/>
            <a:rect l="l" t="t" r="r" b="b"/>
            <a:pathLst>
              <a:path w="238125" h="198120">
                <a:moveTo>
                  <a:pt x="237744" y="99060"/>
                </a:moveTo>
                <a:lnTo>
                  <a:pt x="0" y="99060"/>
                </a:lnTo>
                <a:lnTo>
                  <a:pt x="118872" y="198119"/>
                </a:lnTo>
                <a:lnTo>
                  <a:pt x="237744" y="99060"/>
                </a:lnTo>
                <a:close/>
              </a:path>
              <a:path w="238125" h="198120">
                <a:moveTo>
                  <a:pt x="178307" y="0"/>
                </a:moveTo>
                <a:lnTo>
                  <a:pt x="59436" y="0"/>
                </a:lnTo>
                <a:lnTo>
                  <a:pt x="59436" y="99060"/>
                </a:lnTo>
                <a:lnTo>
                  <a:pt x="178307" y="99060"/>
                </a:lnTo>
                <a:lnTo>
                  <a:pt x="178307" y="0"/>
                </a:lnTo>
                <a:close/>
              </a:path>
            </a:pathLst>
          </a:custGeom>
          <a:solidFill>
            <a:srgbClr val="375F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473952" y="5029200"/>
            <a:ext cx="238125" cy="198120"/>
          </a:xfrm>
          <a:custGeom>
            <a:avLst/>
            <a:gdLst/>
            <a:ahLst/>
            <a:cxnLst/>
            <a:rect l="l" t="t" r="r" b="b"/>
            <a:pathLst>
              <a:path w="238125" h="198120">
                <a:moveTo>
                  <a:pt x="0" y="99060"/>
                </a:moveTo>
                <a:lnTo>
                  <a:pt x="59436" y="99060"/>
                </a:lnTo>
                <a:lnTo>
                  <a:pt x="59436" y="0"/>
                </a:lnTo>
                <a:lnTo>
                  <a:pt x="178307" y="0"/>
                </a:lnTo>
                <a:lnTo>
                  <a:pt x="178307" y="99060"/>
                </a:lnTo>
                <a:lnTo>
                  <a:pt x="237744" y="99060"/>
                </a:lnTo>
                <a:lnTo>
                  <a:pt x="118872" y="198119"/>
                </a:lnTo>
                <a:lnTo>
                  <a:pt x="0" y="99060"/>
                </a:lnTo>
                <a:close/>
              </a:path>
            </a:pathLst>
          </a:custGeom>
          <a:ln w="24384">
            <a:solidFill>
              <a:srgbClr val="375F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91895" y="5410200"/>
            <a:ext cx="1862455" cy="835660"/>
          </a:xfrm>
          <a:custGeom>
            <a:avLst/>
            <a:gdLst/>
            <a:ahLst/>
            <a:cxnLst/>
            <a:rect l="l" t="t" r="r" b="b"/>
            <a:pathLst>
              <a:path w="1862455" h="835660">
                <a:moveTo>
                  <a:pt x="931163" y="0"/>
                </a:moveTo>
                <a:lnTo>
                  <a:pt x="854793" y="461"/>
                </a:lnTo>
                <a:lnTo>
                  <a:pt x="780122" y="1822"/>
                </a:lnTo>
                <a:lnTo>
                  <a:pt x="707392" y="4047"/>
                </a:lnTo>
                <a:lnTo>
                  <a:pt x="636841" y="7099"/>
                </a:lnTo>
                <a:lnTo>
                  <a:pt x="568710" y="10943"/>
                </a:lnTo>
                <a:lnTo>
                  <a:pt x="503237" y="15543"/>
                </a:lnTo>
                <a:lnTo>
                  <a:pt x="440663" y="20863"/>
                </a:lnTo>
                <a:lnTo>
                  <a:pt x="381227" y="26867"/>
                </a:lnTo>
                <a:lnTo>
                  <a:pt x="325169" y="33518"/>
                </a:lnTo>
                <a:lnTo>
                  <a:pt x="272729" y="40782"/>
                </a:lnTo>
                <a:lnTo>
                  <a:pt x="224145" y="48623"/>
                </a:lnTo>
                <a:lnTo>
                  <a:pt x="179658" y="57003"/>
                </a:lnTo>
                <a:lnTo>
                  <a:pt x="139508" y="65888"/>
                </a:lnTo>
                <a:lnTo>
                  <a:pt x="73174" y="85028"/>
                </a:lnTo>
                <a:lnTo>
                  <a:pt x="27061" y="105755"/>
                </a:lnTo>
                <a:lnTo>
                  <a:pt x="0" y="139191"/>
                </a:lnTo>
                <a:lnTo>
                  <a:pt x="0" y="695960"/>
                </a:lnTo>
                <a:lnTo>
                  <a:pt x="27061" y="729409"/>
                </a:lnTo>
                <a:lnTo>
                  <a:pt x="73174" y="750139"/>
                </a:lnTo>
                <a:lnTo>
                  <a:pt x="139508" y="769280"/>
                </a:lnTo>
                <a:lnTo>
                  <a:pt x="179658" y="778164"/>
                </a:lnTo>
                <a:lnTo>
                  <a:pt x="224145" y="786544"/>
                </a:lnTo>
                <a:lnTo>
                  <a:pt x="272729" y="794383"/>
                </a:lnTo>
                <a:lnTo>
                  <a:pt x="325169" y="801645"/>
                </a:lnTo>
                <a:lnTo>
                  <a:pt x="381227" y="808295"/>
                </a:lnTo>
                <a:lnTo>
                  <a:pt x="440663" y="814297"/>
                </a:lnTo>
                <a:lnTo>
                  <a:pt x="503237" y="819615"/>
                </a:lnTo>
                <a:lnTo>
                  <a:pt x="568710" y="824213"/>
                </a:lnTo>
                <a:lnTo>
                  <a:pt x="636841" y="828055"/>
                </a:lnTo>
                <a:lnTo>
                  <a:pt x="707392" y="831106"/>
                </a:lnTo>
                <a:lnTo>
                  <a:pt x="780122" y="833330"/>
                </a:lnTo>
                <a:lnTo>
                  <a:pt x="854793" y="834690"/>
                </a:lnTo>
                <a:lnTo>
                  <a:pt x="931163" y="835151"/>
                </a:lnTo>
                <a:lnTo>
                  <a:pt x="1007527" y="834690"/>
                </a:lnTo>
                <a:lnTo>
                  <a:pt x="1082192" y="833330"/>
                </a:lnTo>
                <a:lnTo>
                  <a:pt x="1154918" y="831106"/>
                </a:lnTo>
                <a:lnTo>
                  <a:pt x="1225466" y="828055"/>
                </a:lnTo>
                <a:lnTo>
                  <a:pt x="1293596" y="824213"/>
                </a:lnTo>
                <a:lnTo>
                  <a:pt x="1359067" y="819615"/>
                </a:lnTo>
                <a:lnTo>
                  <a:pt x="1421641" y="814297"/>
                </a:lnTo>
                <a:lnTo>
                  <a:pt x="1481078" y="808295"/>
                </a:lnTo>
                <a:lnTo>
                  <a:pt x="1537137" y="801645"/>
                </a:lnTo>
                <a:lnTo>
                  <a:pt x="1589579" y="794383"/>
                </a:lnTo>
                <a:lnTo>
                  <a:pt x="1638165" y="786544"/>
                </a:lnTo>
                <a:lnTo>
                  <a:pt x="1682654" y="778164"/>
                </a:lnTo>
                <a:lnTo>
                  <a:pt x="1722807" y="769280"/>
                </a:lnTo>
                <a:lnTo>
                  <a:pt x="1789146" y="750139"/>
                </a:lnTo>
                <a:lnTo>
                  <a:pt x="1835263" y="729409"/>
                </a:lnTo>
                <a:lnTo>
                  <a:pt x="1862328" y="695960"/>
                </a:lnTo>
                <a:lnTo>
                  <a:pt x="1862328" y="139191"/>
                </a:lnTo>
                <a:lnTo>
                  <a:pt x="1835263" y="105755"/>
                </a:lnTo>
                <a:lnTo>
                  <a:pt x="1789146" y="85028"/>
                </a:lnTo>
                <a:lnTo>
                  <a:pt x="1722807" y="65888"/>
                </a:lnTo>
                <a:lnTo>
                  <a:pt x="1682654" y="57003"/>
                </a:lnTo>
                <a:lnTo>
                  <a:pt x="1638165" y="48623"/>
                </a:lnTo>
                <a:lnTo>
                  <a:pt x="1589579" y="40782"/>
                </a:lnTo>
                <a:lnTo>
                  <a:pt x="1537137" y="33518"/>
                </a:lnTo>
                <a:lnTo>
                  <a:pt x="1481078" y="26867"/>
                </a:lnTo>
                <a:lnTo>
                  <a:pt x="1421641" y="20863"/>
                </a:lnTo>
                <a:lnTo>
                  <a:pt x="1359067" y="15543"/>
                </a:lnTo>
                <a:lnTo>
                  <a:pt x="1293596" y="10943"/>
                </a:lnTo>
                <a:lnTo>
                  <a:pt x="1225466" y="7099"/>
                </a:lnTo>
                <a:lnTo>
                  <a:pt x="1154918" y="4047"/>
                </a:lnTo>
                <a:lnTo>
                  <a:pt x="1082192" y="1822"/>
                </a:lnTo>
                <a:lnTo>
                  <a:pt x="1007527" y="461"/>
                </a:lnTo>
                <a:lnTo>
                  <a:pt x="931163" y="0"/>
                </a:lnTo>
                <a:close/>
              </a:path>
            </a:pathLst>
          </a:custGeom>
          <a:solidFill>
            <a:srgbClr val="0F24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691895" y="5549391"/>
            <a:ext cx="1862455" cy="139700"/>
          </a:xfrm>
          <a:custGeom>
            <a:avLst/>
            <a:gdLst/>
            <a:ahLst/>
            <a:cxnLst/>
            <a:rect l="l" t="t" r="r" b="b"/>
            <a:pathLst>
              <a:path w="1862455" h="139700">
                <a:moveTo>
                  <a:pt x="1862328" y="0"/>
                </a:moveTo>
                <a:lnTo>
                  <a:pt x="1835263" y="33449"/>
                </a:lnTo>
                <a:lnTo>
                  <a:pt x="1789146" y="54179"/>
                </a:lnTo>
                <a:lnTo>
                  <a:pt x="1722807" y="73320"/>
                </a:lnTo>
                <a:lnTo>
                  <a:pt x="1682654" y="82204"/>
                </a:lnTo>
                <a:lnTo>
                  <a:pt x="1638165" y="90584"/>
                </a:lnTo>
                <a:lnTo>
                  <a:pt x="1589579" y="98423"/>
                </a:lnTo>
                <a:lnTo>
                  <a:pt x="1537137" y="105685"/>
                </a:lnTo>
                <a:lnTo>
                  <a:pt x="1481078" y="112335"/>
                </a:lnTo>
                <a:lnTo>
                  <a:pt x="1421641" y="118337"/>
                </a:lnTo>
                <a:lnTo>
                  <a:pt x="1359067" y="123655"/>
                </a:lnTo>
                <a:lnTo>
                  <a:pt x="1293596" y="128253"/>
                </a:lnTo>
                <a:lnTo>
                  <a:pt x="1225466" y="132095"/>
                </a:lnTo>
                <a:lnTo>
                  <a:pt x="1154918" y="135146"/>
                </a:lnTo>
                <a:lnTo>
                  <a:pt x="1082192" y="137370"/>
                </a:lnTo>
                <a:lnTo>
                  <a:pt x="1007527" y="138730"/>
                </a:lnTo>
                <a:lnTo>
                  <a:pt x="931163" y="139192"/>
                </a:lnTo>
                <a:lnTo>
                  <a:pt x="854793" y="138730"/>
                </a:lnTo>
                <a:lnTo>
                  <a:pt x="780122" y="137370"/>
                </a:lnTo>
                <a:lnTo>
                  <a:pt x="707392" y="135146"/>
                </a:lnTo>
                <a:lnTo>
                  <a:pt x="636841" y="132095"/>
                </a:lnTo>
                <a:lnTo>
                  <a:pt x="568710" y="128253"/>
                </a:lnTo>
                <a:lnTo>
                  <a:pt x="503237" y="123655"/>
                </a:lnTo>
                <a:lnTo>
                  <a:pt x="440663" y="118337"/>
                </a:lnTo>
                <a:lnTo>
                  <a:pt x="381227" y="112335"/>
                </a:lnTo>
                <a:lnTo>
                  <a:pt x="325169" y="105685"/>
                </a:lnTo>
                <a:lnTo>
                  <a:pt x="272729" y="98423"/>
                </a:lnTo>
                <a:lnTo>
                  <a:pt x="224145" y="90584"/>
                </a:lnTo>
                <a:lnTo>
                  <a:pt x="179658" y="82204"/>
                </a:lnTo>
                <a:lnTo>
                  <a:pt x="139508" y="73320"/>
                </a:lnTo>
                <a:lnTo>
                  <a:pt x="73174" y="54179"/>
                </a:lnTo>
                <a:lnTo>
                  <a:pt x="27061" y="33449"/>
                </a:lnTo>
                <a:lnTo>
                  <a:pt x="3086" y="11415"/>
                </a:lnTo>
                <a:lnTo>
                  <a:pt x="0" y="0"/>
                </a:lnTo>
              </a:path>
            </a:pathLst>
          </a:custGeom>
          <a:ln w="24384">
            <a:solidFill>
              <a:srgbClr val="375F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691895" y="5410200"/>
            <a:ext cx="1862455" cy="835660"/>
          </a:xfrm>
          <a:custGeom>
            <a:avLst/>
            <a:gdLst/>
            <a:ahLst/>
            <a:cxnLst/>
            <a:rect l="l" t="t" r="r" b="b"/>
            <a:pathLst>
              <a:path w="1862455" h="835660">
                <a:moveTo>
                  <a:pt x="0" y="139191"/>
                </a:moveTo>
                <a:lnTo>
                  <a:pt x="27061" y="105755"/>
                </a:lnTo>
                <a:lnTo>
                  <a:pt x="73174" y="85028"/>
                </a:lnTo>
                <a:lnTo>
                  <a:pt x="139508" y="65888"/>
                </a:lnTo>
                <a:lnTo>
                  <a:pt x="179658" y="57003"/>
                </a:lnTo>
                <a:lnTo>
                  <a:pt x="224145" y="48623"/>
                </a:lnTo>
                <a:lnTo>
                  <a:pt x="272729" y="40782"/>
                </a:lnTo>
                <a:lnTo>
                  <a:pt x="325169" y="33518"/>
                </a:lnTo>
                <a:lnTo>
                  <a:pt x="381227" y="26867"/>
                </a:lnTo>
                <a:lnTo>
                  <a:pt x="440663" y="20863"/>
                </a:lnTo>
                <a:lnTo>
                  <a:pt x="503237" y="15543"/>
                </a:lnTo>
                <a:lnTo>
                  <a:pt x="568710" y="10943"/>
                </a:lnTo>
                <a:lnTo>
                  <a:pt x="636841" y="7099"/>
                </a:lnTo>
                <a:lnTo>
                  <a:pt x="707392" y="4047"/>
                </a:lnTo>
                <a:lnTo>
                  <a:pt x="780122" y="1822"/>
                </a:lnTo>
                <a:lnTo>
                  <a:pt x="854793" y="461"/>
                </a:lnTo>
                <a:lnTo>
                  <a:pt x="931163" y="0"/>
                </a:lnTo>
                <a:lnTo>
                  <a:pt x="1007527" y="461"/>
                </a:lnTo>
                <a:lnTo>
                  <a:pt x="1082192" y="1822"/>
                </a:lnTo>
                <a:lnTo>
                  <a:pt x="1154918" y="4047"/>
                </a:lnTo>
                <a:lnTo>
                  <a:pt x="1225466" y="7099"/>
                </a:lnTo>
                <a:lnTo>
                  <a:pt x="1293596" y="10943"/>
                </a:lnTo>
                <a:lnTo>
                  <a:pt x="1359067" y="15543"/>
                </a:lnTo>
                <a:lnTo>
                  <a:pt x="1421641" y="20863"/>
                </a:lnTo>
                <a:lnTo>
                  <a:pt x="1481078" y="26867"/>
                </a:lnTo>
                <a:lnTo>
                  <a:pt x="1537137" y="33518"/>
                </a:lnTo>
                <a:lnTo>
                  <a:pt x="1589579" y="40782"/>
                </a:lnTo>
                <a:lnTo>
                  <a:pt x="1638165" y="48623"/>
                </a:lnTo>
                <a:lnTo>
                  <a:pt x="1682654" y="57003"/>
                </a:lnTo>
                <a:lnTo>
                  <a:pt x="1722807" y="65888"/>
                </a:lnTo>
                <a:lnTo>
                  <a:pt x="1789146" y="85028"/>
                </a:lnTo>
                <a:lnTo>
                  <a:pt x="1835263" y="105755"/>
                </a:lnTo>
                <a:lnTo>
                  <a:pt x="1862328" y="139191"/>
                </a:lnTo>
                <a:lnTo>
                  <a:pt x="1862328" y="695960"/>
                </a:lnTo>
                <a:lnTo>
                  <a:pt x="1835263" y="729409"/>
                </a:lnTo>
                <a:lnTo>
                  <a:pt x="1789146" y="750139"/>
                </a:lnTo>
                <a:lnTo>
                  <a:pt x="1722807" y="769280"/>
                </a:lnTo>
                <a:lnTo>
                  <a:pt x="1682654" y="778164"/>
                </a:lnTo>
                <a:lnTo>
                  <a:pt x="1638165" y="786544"/>
                </a:lnTo>
                <a:lnTo>
                  <a:pt x="1589579" y="794383"/>
                </a:lnTo>
                <a:lnTo>
                  <a:pt x="1537137" y="801645"/>
                </a:lnTo>
                <a:lnTo>
                  <a:pt x="1481078" y="808295"/>
                </a:lnTo>
                <a:lnTo>
                  <a:pt x="1421641" y="814297"/>
                </a:lnTo>
                <a:lnTo>
                  <a:pt x="1359067" y="819615"/>
                </a:lnTo>
                <a:lnTo>
                  <a:pt x="1293596" y="824213"/>
                </a:lnTo>
                <a:lnTo>
                  <a:pt x="1225466" y="828055"/>
                </a:lnTo>
                <a:lnTo>
                  <a:pt x="1154918" y="831106"/>
                </a:lnTo>
                <a:lnTo>
                  <a:pt x="1082192" y="833330"/>
                </a:lnTo>
                <a:lnTo>
                  <a:pt x="1007527" y="834690"/>
                </a:lnTo>
                <a:lnTo>
                  <a:pt x="931163" y="835151"/>
                </a:lnTo>
                <a:lnTo>
                  <a:pt x="854793" y="834690"/>
                </a:lnTo>
                <a:lnTo>
                  <a:pt x="780122" y="833330"/>
                </a:lnTo>
                <a:lnTo>
                  <a:pt x="707392" y="831106"/>
                </a:lnTo>
                <a:lnTo>
                  <a:pt x="636841" y="828055"/>
                </a:lnTo>
                <a:lnTo>
                  <a:pt x="568710" y="824213"/>
                </a:lnTo>
                <a:lnTo>
                  <a:pt x="503237" y="819615"/>
                </a:lnTo>
                <a:lnTo>
                  <a:pt x="440663" y="814297"/>
                </a:lnTo>
                <a:lnTo>
                  <a:pt x="381227" y="808295"/>
                </a:lnTo>
                <a:lnTo>
                  <a:pt x="325169" y="801645"/>
                </a:lnTo>
                <a:lnTo>
                  <a:pt x="272729" y="794383"/>
                </a:lnTo>
                <a:lnTo>
                  <a:pt x="224145" y="786544"/>
                </a:lnTo>
                <a:lnTo>
                  <a:pt x="179658" y="778164"/>
                </a:lnTo>
                <a:lnTo>
                  <a:pt x="139508" y="769280"/>
                </a:lnTo>
                <a:lnTo>
                  <a:pt x="73174" y="750139"/>
                </a:lnTo>
                <a:lnTo>
                  <a:pt x="27061" y="729409"/>
                </a:lnTo>
                <a:lnTo>
                  <a:pt x="0" y="695960"/>
                </a:lnTo>
                <a:lnTo>
                  <a:pt x="0" y="139191"/>
                </a:lnTo>
                <a:close/>
              </a:path>
            </a:pathLst>
          </a:custGeom>
          <a:ln w="24384">
            <a:solidFill>
              <a:srgbClr val="375F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 txBox="1"/>
          <p:nvPr/>
        </p:nvSpPr>
        <p:spPr>
          <a:xfrm>
            <a:off x="777036" y="5642254"/>
            <a:ext cx="1688464" cy="511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Database</a:t>
            </a:r>
            <a:r>
              <a:rPr sz="16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BUMDESA</a:t>
            </a:r>
            <a:endParaRPr sz="1600">
              <a:latin typeface="Calibri"/>
              <a:cs typeface="Calibri"/>
            </a:endParaRPr>
          </a:p>
          <a:p>
            <a:pPr marL="3175" algn="ctr">
              <a:lnSpc>
                <a:spcPct val="100000"/>
              </a:lnSpc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Global</a:t>
            </a:r>
            <a:endParaRPr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1857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53656" y="6181344"/>
            <a:ext cx="1831848" cy="4907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95" y="6492240"/>
            <a:ext cx="7004304" cy="1097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01741" y="6168237"/>
            <a:ext cx="1661795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  <a:hlinkClick r:id="rId4"/>
              </a:rPr>
              <a:t>www.dimata.com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457200"/>
            <a:ext cx="5221224" cy="6278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4226" y="535304"/>
            <a:ext cx="3427729" cy="481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spc="10" dirty="0">
                <a:solidFill>
                  <a:srgbClr val="FFFFFF"/>
                </a:solidFill>
                <a:latin typeface="Gabriola"/>
                <a:cs typeface="Gabriola"/>
              </a:rPr>
              <a:t>Sistem Portal untuk</a:t>
            </a:r>
            <a:r>
              <a:rPr sz="2800" b="1" spc="-310" dirty="0">
                <a:solidFill>
                  <a:srgbClr val="FFFFFF"/>
                </a:solidFill>
                <a:latin typeface="Gabriola"/>
                <a:cs typeface="Gabriola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Gabriola"/>
                <a:cs typeface="Gabriola"/>
              </a:rPr>
              <a:t>BUMDESA</a:t>
            </a:r>
            <a:endParaRPr sz="2800">
              <a:latin typeface="Gabriola"/>
              <a:cs typeface="Gabriol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1222247"/>
            <a:ext cx="9144000" cy="46360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6200" y="1365503"/>
            <a:ext cx="8985504" cy="43494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01741" y="6168237"/>
            <a:ext cx="1661795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  <a:hlinkClick r:id="rId2"/>
              </a:rPr>
              <a:t>www.dimata.com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457200"/>
            <a:ext cx="5221224" cy="6278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4226" y="535304"/>
            <a:ext cx="3427729" cy="481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spc="10" dirty="0">
                <a:solidFill>
                  <a:srgbClr val="FFFFFF"/>
                </a:solidFill>
                <a:latin typeface="Gabriola"/>
                <a:cs typeface="Gabriola"/>
              </a:rPr>
              <a:t>Sistem Portal untuk</a:t>
            </a:r>
            <a:r>
              <a:rPr sz="2800" b="1" spc="-310" dirty="0">
                <a:solidFill>
                  <a:srgbClr val="FFFFFF"/>
                </a:solidFill>
                <a:latin typeface="Gabriola"/>
                <a:cs typeface="Gabriola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Gabriola"/>
                <a:cs typeface="Gabriola"/>
              </a:rPr>
              <a:t>BUMDESA</a:t>
            </a:r>
            <a:endParaRPr sz="2800">
              <a:latin typeface="Gabriola"/>
              <a:cs typeface="Gabriol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6408" y="1618488"/>
            <a:ext cx="5334000" cy="43952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91000" y="1600200"/>
            <a:ext cx="4800600" cy="41239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493264" y="5181600"/>
            <a:ext cx="502920" cy="247015"/>
          </a:xfrm>
          <a:custGeom>
            <a:avLst/>
            <a:gdLst/>
            <a:ahLst/>
            <a:cxnLst/>
            <a:rect l="l" t="t" r="r" b="b"/>
            <a:pathLst>
              <a:path w="502919" h="247014">
                <a:moveTo>
                  <a:pt x="0" y="246887"/>
                </a:moveTo>
                <a:lnTo>
                  <a:pt x="502919" y="246887"/>
                </a:lnTo>
                <a:lnTo>
                  <a:pt x="502919" y="0"/>
                </a:lnTo>
                <a:lnTo>
                  <a:pt x="0" y="0"/>
                </a:lnTo>
                <a:lnTo>
                  <a:pt x="0" y="246887"/>
                </a:lnTo>
                <a:close/>
              </a:path>
            </a:pathLst>
          </a:custGeom>
          <a:ln w="24384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963164" y="4049267"/>
            <a:ext cx="1915795" cy="1151890"/>
          </a:xfrm>
          <a:custGeom>
            <a:avLst/>
            <a:gdLst/>
            <a:ahLst/>
            <a:cxnLst/>
            <a:rect l="l" t="t" r="r" b="b"/>
            <a:pathLst>
              <a:path w="1915795" h="1151889">
                <a:moveTo>
                  <a:pt x="1847615" y="40191"/>
                </a:moveTo>
                <a:lnTo>
                  <a:pt x="1808357" y="40553"/>
                </a:lnTo>
                <a:lnTo>
                  <a:pt x="0" y="1117345"/>
                </a:lnTo>
                <a:lnTo>
                  <a:pt x="20319" y="1151381"/>
                </a:lnTo>
                <a:lnTo>
                  <a:pt x="1828570" y="74580"/>
                </a:lnTo>
                <a:lnTo>
                  <a:pt x="1847615" y="40191"/>
                </a:lnTo>
                <a:close/>
              </a:path>
              <a:path w="1915795" h="1151889">
                <a:moveTo>
                  <a:pt x="1913597" y="3047"/>
                </a:moveTo>
                <a:lnTo>
                  <a:pt x="1871345" y="3047"/>
                </a:lnTo>
                <a:lnTo>
                  <a:pt x="1891538" y="37083"/>
                </a:lnTo>
                <a:lnTo>
                  <a:pt x="1828570" y="74580"/>
                </a:lnTo>
                <a:lnTo>
                  <a:pt x="1797431" y="130809"/>
                </a:lnTo>
                <a:lnTo>
                  <a:pt x="1795105" y="138358"/>
                </a:lnTo>
                <a:lnTo>
                  <a:pt x="1795779" y="145954"/>
                </a:lnTo>
                <a:lnTo>
                  <a:pt x="1799216" y="152741"/>
                </a:lnTo>
                <a:lnTo>
                  <a:pt x="1805177" y="157860"/>
                </a:lnTo>
                <a:lnTo>
                  <a:pt x="1812706" y="160186"/>
                </a:lnTo>
                <a:lnTo>
                  <a:pt x="1820259" y="159511"/>
                </a:lnTo>
                <a:lnTo>
                  <a:pt x="1827002" y="156075"/>
                </a:lnTo>
                <a:lnTo>
                  <a:pt x="1832102" y="150113"/>
                </a:lnTo>
                <a:lnTo>
                  <a:pt x="1913597" y="3047"/>
                </a:lnTo>
                <a:close/>
              </a:path>
              <a:path w="1915795" h="1151889">
                <a:moveTo>
                  <a:pt x="1875715" y="10413"/>
                </a:moveTo>
                <a:lnTo>
                  <a:pt x="1864106" y="10413"/>
                </a:lnTo>
                <a:lnTo>
                  <a:pt x="1881632" y="39877"/>
                </a:lnTo>
                <a:lnTo>
                  <a:pt x="1847615" y="40191"/>
                </a:lnTo>
                <a:lnTo>
                  <a:pt x="1828570" y="74580"/>
                </a:lnTo>
                <a:lnTo>
                  <a:pt x="1891538" y="37083"/>
                </a:lnTo>
                <a:lnTo>
                  <a:pt x="1875715" y="10413"/>
                </a:lnTo>
                <a:close/>
              </a:path>
              <a:path w="1915795" h="1151889">
                <a:moveTo>
                  <a:pt x="1915287" y="0"/>
                </a:moveTo>
                <a:lnTo>
                  <a:pt x="1743710" y="1523"/>
                </a:lnTo>
                <a:lnTo>
                  <a:pt x="1724025" y="21462"/>
                </a:lnTo>
                <a:lnTo>
                  <a:pt x="1725658" y="29164"/>
                </a:lnTo>
                <a:lnTo>
                  <a:pt x="1729946" y="35448"/>
                </a:lnTo>
                <a:lnTo>
                  <a:pt x="1736258" y="39661"/>
                </a:lnTo>
                <a:lnTo>
                  <a:pt x="1743964" y="41147"/>
                </a:lnTo>
                <a:lnTo>
                  <a:pt x="1808357" y="40553"/>
                </a:lnTo>
                <a:lnTo>
                  <a:pt x="1871345" y="3047"/>
                </a:lnTo>
                <a:lnTo>
                  <a:pt x="1913597" y="3047"/>
                </a:lnTo>
                <a:lnTo>
                  <a:pt x="1915287" y="0"/>
                </a:lnTo>
                <a:close/>
              </a:path>
              <a:path w="1915795" h="1151889">
                <a:moveTo>
                  <a:pt x="1871345" y="3047"/>
                </a:moveTo>
                <a:lnTo>
                  <a:pt x="1808357" y="40553"/>
                </a:lnTo>
                <a:lnTo>
                  <a:pt x="1847615" y="40191"/>
                </a:lnTo>
                <a:lnTo>
                  <a:pt x="1864106" y="10413"/>
                </a:lnTo>
                <a:lnTo>
                  <a:pt x="1875715" y="10413"/>
                </a:lnTo>
                <a:lnTo>
                  <a:pt x="1871345" y="3047"/>
                </a:lnTo>
                <a:close/>
              </a:path>
              <a:path w="1915795" h="1151889">
                <a:moveTo>
                  <a:pt x="1864106" y="10413"/>
                </a:moveTo>
                <a:lnTo>
                  <a:pt x="1847615" y="40191"/>
                </a:lnTo>
                <a:lnTo>
                  <a:pt x="1881632" y="39877"/>
                </a:lnTo>
                <a:lnTo>
                  <a:pt x="1864106" y="10413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3400" y="1219200"/>
            <a:ext cx="8382000" cy="4724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153656" y="6181344"/>
            <a:ext cx="1831848" cy="4907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095" y="6492240"/>
            <a:ext cx="7004304" cy="1097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01741" y="6168237"/>
            <a:ext cx="1661795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  <a:hlinkClick r:id="rId5"/>
              </a:rPr>
              <a:t>www.dimata.com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457200"/>
            <a:ext cx="5221224" cy="6278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4226" y="535304"/>
            <a:ext cx="4308475" cy="481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spc="10" dirty="0">
                <a:solidFill>
                  <a:srgbClr val="FFFFFF"/>
                </a:solidFill>
                <a:latin typeface="Gabriola"/>
                <a:cs typeface="Gabriola"/>
              </a:rPr>
              <a:t>Sistem </a:t>
            </a:r>
            <a:r>
              <a:rPr sz="2800" b="1" spc="15" dirty="0">
                <a:solidFill>
                  <a:srgbClr val="FFFFFF"/>
                </a:solidFill>
                <a:latin typeface="Gabriola"/>
                <a:cs typeface="Gabriola"/>
              </a:rPr>
              <a:t>Jual Beli </a:t>
            </a:r>
            <a:r>
              <a:rPr sz="2800" b="1" spc="30" dirty="0">
                <a:solidFill>
                  <a:srgbClr val="FFFFFF"/>
                </a:solidFill>
                <a:latin typeface="Gabriola"/>
                <a:cs typeface="Gabriola"/>
              </a:rPr>
              <a:t>&amp; </a:t>
            </a:r>
            <a:r>
              <a:rPr sz="2800" b="1" spc="5" dirty="0">
                <a:solidFill>
                  <a:srgbClr val="FFFFFF"/>
                </a:solidFill>
                <a:latin typeface="Gabriola"/>
                <a:cs typeface="Gabriola"/>
              </a:rPr>
              <a:t>Distribusi</a:t>
            </a:r>
            <a:r>
              <a:rPr sz="2800" b="1" spc="25" dirty="0">
                <a:solidFill>
                  <a:srgbClr val="FFFFFF"/>
                </a:solidFill>
                <a:latin typeface="Gabriola"/>
                <a:cs typeface="Gabriola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Gabriola"/>
                <a:cs typeface="Gabriola"/>
              </a:rPr>
              <a:t>Serbaguna</a:t>
            </a:r>
            <a:endParaRPr sz="2800">
              <a:latin typeface="Gabriola"/>
              <a:cs typeface="Gabriol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71369" y="1049528"/>
            <a:ext cx="4003675" cy="661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000" spc="5" dirty="0">
                <a:latin typeface="Candara"/>
                <a:cs typeface="Candara"/>
              </a:rPr>
              <a:t>Pembelian</a:t>
            </a:r>
            <a:r>
              <a:rPr sz="4000" spc="-155" dirty="0">
                <a:latin typeface="Candara"/>
                <a:cs typeface="Candara"/>
              </a:rPr>
              <a:t> </a:t>
            </a:r>
            <a:r>
              <a:rPr sz="4000" dirty="0">
                <a:latin typeface="Candara"/>
                <a:cs typeface="Candara"/>
              </a:rPr>
              <a:t>(Order)</a:t>
            </a:r>
            <a:endParaRPr sz="4000">
              <a:latin typeface="Candara"/>
              <a:cs typeface="Candar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999488"/>
            <a:ext cx="9144000" cy="29809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2069592"/>
            <a:ext cx="9144000" cy="28407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33370" y="1049528"/>
            <a:ext cx="4479925" cy="661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000" dirty="0">
                <a:latin typeface="Candara"/>
                <a:cs typeface="Candara"/>
              </a:rPr>
              <a:t>Dokumen</a:t>
            </a:r>
            <a:r>
              <a:rPr sz="4000" spc="-90" dirty="0">
                <a:latin typeface="Candara"/>
                <a:cs typeface="Candara"/>
              </a:rPr>
              <a:t> </a:t>
            </a:r>
            <a:r>
              <a:rPr sz="4000" spc="5" dirty="0">
                <a:latin typeface="Candara"/>
                <a:cs typeface="Candara"/>
              </a:rPr>
              <a:t>Pembelian</a:t>
            </a:r>
            <a:endParaRPr sz="4000">
              <a:latin typeface="Candara"/>
              <a:cs typeface="Candar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2005583"/>
            <a:ext cx="9144000" cy="30144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2075688"/>
            <a:ext cx="9144000" cy="2874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84019" y="1093089"/>
            <a:ext cx="4779010" cy="661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000" dirty="0">
                <a:latin typeface="Candara"/>
                <a:cs typeface="Candara"/>
              </a:rPr>
              <a:t>Dokumen</a:t>
            </a:r>
            <a:r>
              <a:rPr sz="4000" spc="-75" dirty="0">
                <a:latin typeface="Candara"/>
                <a:cs typeface="Candara"/>
              </a:rPr>
              <a:t> </a:t>
            </a:r>
            <a:r>
              <a:rPr sz="4000" spc="-5" dirty="0">
                <a:latin typeface="Candara"/>
                <a:cs typeface="Candara"/>
              </a:rPr>
              <a:t>Penerimaan</a:t>
            </a:r>
            <a:endParaRPr sz="4000">
              <a:latin typeface="Candara"/>
              <a:cs typeface="Candar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2136648"/>
            <a:ext cx="9144000" cy="20848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2215895"/>
            <a:ext cx="9144000" cy="19263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4146803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144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2211323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9144000" y="0"/>
                </a:moveTo>
                <a:lnTo>
                  <a:pt x="0" y="0"/>
                </a:lnTo>
              </a:path>
            </a:pathLst>
          </a:custGeom>
          <a:ln w="9144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16629" y="1103757"/>
            <a:ext cx="2116455" cy="661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000" spc="-5" dirty="0">
                <a:latin typeface="Candara"/>
                <a:cs typeface="Candara"/>
              </a:rPr>
              <a:t>Penjualan</a:t>
            </a:r>
            <a:endParaRPr sz="4000">
              <a:latin typeface="Candara"/>
              <a:cs typeface="Candar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93191" y="1862327"/>
            <a:ext cx="8357616" cy="37155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27887" y="2097023"/>
            <a:ext cx="7888223" cy="32461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42894" y="1101090"/>
            <a:ext cx="2463165" cy="661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000" dirty="0">
                <a:latin typeface="Candara"/>
                <a:cs typeface="Candara"/>
              </a:rPr>
              <a:t>Jumlah</a:t>
            </a:r>
            <a:r>
              <a:rPr sz="4000" spc="-120" dirty="0">
                <a:latin typeface="Candara"/>
                <a:cs typeface="Candara"/>
              </a:rPr>
              <a:t> </a:t>
            </a:r>
            <a:r>
              <a:rPr sz="4000" spc="5" dirty="0">
                <a:latin typeface="Candara"/>
                <a:cs typeface="Candara"/>
              </a:rPr>
              <a:t>Beli</a:t>
            </a:r>
            <a:endParaRPr sz="4000">
              <a:latin typeface="Candara"/>
              <a:cs typeface="Candar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93191" y="1862327"/>
            <a:ext cx="8357616" cy="37155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27887" y="2097023"/>
            <a:ext cx="7888223" cy="32461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145535" y="2721864"/>
            <a:ext cx="2505456" cy="17617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88791" y="2865120"/>
            <a:ext cx="2218943" cy="14752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64970" y="884173"/>
            <a:ext cx="4555490" cy="450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700" dirty="0">
                <a:latin typeface="Candara"/>
                <a:cs typeface="Candara"/>
              </a:rPr>
              <a:t>Pembayaran </a:t>
            </a:r>
            <a:r>
              <a:rPr sz="2700" spc="5" dirty="0">
                <a:latin typeface="Candara"/>
                <a:cs typeface="Candara"/>
              </a:rPr>
              <a:t>Tipe </a:t>
            </a:r>
            <a:r>
              <a:rPr sz="2700" b="1" dirty="0">
                <a:latin typeface="Candara"/>
                <a:cs typeface="Candara"/>
              </a:rPr>
              <a:t>Non</a:t>
            </a:r>
            <a:r>
              <a:rPr sz="2700" b="1" spc="-110" dirty="0">
                <a:latin typeface="Candara"/>
                <a:cs typeface="Candara"/>
              </a:rPr>
              <a:t> </a:t>
            </a:r>
            <a:r>
              <a:rPr sz="2700" b="1" dirty="0">
                <a:latin typeface="Candara"/>
                <a:cs typeface="Candara"/>
              </a:rPr>
              <a:t>Anggota</a:t>
            </a:r>
            <a:endParaRPr sz="2700">
              <a:latin typeface="Candara"/>
              <a:cs typeface="Candar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55904" y="1258824"/>
            <a:ext cx="7406640" cy="49773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90600" y="1493519"/>
            <a:ext cx="6937248" cy="45079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9648" y="889761"/>
            <a:ext cx="3870325" cy="450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700" dirty="0">
                <a:latin typeface="Candara"/>
                <a:cs typeface="Candara"/>
              </a:rPr>
              <a:t>Pembayaran </a:t>
            </a:r>
            <a:r>
              <a:rPr sz="2700" spc="5" dirty="0">
                <a:latin typeface="Candara"/>
                <a:cs typeface="Candara"/>
              </a:rPr>
              <a:t>Tipe</a:t>
            </a:r>
            <a:r>
              <a:rPr sz="2700" spc="-155" dirty="0">
                <a:latin typeface="Candara"/>
                <a:cs typeface="Candara"/>
              </a:rPr>
              <a:t> </a:t>
            </a:r>
            <a:r>
              <a:rPr sz="2700" b="1" spc="5" dirty="0">
                <a:latin typeface="Candara"/>
                <a:cs typeface="Candara"/>
              </a:rPr>
              <a:t>Anggota</a:t>
            </a:r>
            <a:endParaRPr sz="2700">
              <a:latin typeface="Candara"/>
              <a:cs typeface="Candar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01040" y="1225296"/>
            <a:ext cx="7659624" cy="50109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35736" y="1459991"/>
            <a:ext cx="7190231" cy="45415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2023" y="1200911"/>
            <a:ext cx="8951975" cy="43616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81000"/>
            <a:ext cx="7162800" cy="6278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54939" y="406653"/>
            <a:ext cx="5289550" cy="481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spc="15" dirty="0">
                <a:solidFill>
                  <a:srgbClr val="FFFFFF"/>
                </a:solidFill>
                <a:latin typeface="Gabriola"/>
                <a:cs typeface="Gabriola"/>
              </a:rPr>
              <a:t>Sistem </a:t>
            </a:r>
            <a:r>
              <a:rPr sz="2800" b="1" dirty="0">
                <a:solidFill>
                  <a:srgbClr val="FFFFFF"/>
                </a:solidFill>
                <a:latin typeface="Gabriola"/>
                <a:cs typeface="Gabriola"/>
              </a:rPr>
              <a:t>Akuntansi </a:t>
            </a:r>
            <a:r>
              <a:rPr sz="2800" b="1" spc="30" dirty="0">
                <a:solidFill>
                  <a:srgbClr val="FFFFFF"/>
                </a:solidFill>
                <a:latin typeface="Gabriola"/>
                <a:cs typeface="Gabriola"/>
              </a:rPr>
              <a:t>&amp; </a:t>
            </a:r>
            <a:r>
              <a:rPr sz="2800" b="1" spc="10" dirty="0">
                <a:solidFill>
                  <a:srgbClr val="FFFFFF"/>
                </a:solidFill>
                <a:latin typeface="Gabriola"/>
                <a:cs typeface="Gabriola"/>
              </a:rPr>
              <a:t>Simpan Pinjam</a:t>
            </a:r>
            <a:r>
              <a:rPr sz="2800" b="1" spc="-10" dirty="0">
                <a:solidFill>
                  <a:srgbClr val="FFFFFF"/>
                </a:solidFill>
                <a:latin typeface="Gabriola"/>
                <a:cs typeface="Gabriola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Gabriola"/>
                <a:cs typeface="Gabriola"/>
              </a:rPr>
              <a:t>Terintegrasi</a:t>
            </a:r>
            <a:endParaRPr sz="2800">
              <a:latin typeface="Gabriola"/>
              <a:cs typeface="Gabriol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3400" y="1307591"/>
            <a:ext cx="8229600" cy="46360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153656" y="6181344"/>
            <a:ext cx="1831848" cy="4907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095" y="6492240"/>
            <a:ext cx="7004304" cy="1097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01741" y="6168237"/>
            <a:ext cx="1661795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  <a:hlinkClick r:id="rId5"/>
              </a:rPr>
              <a:t>www.dimata.com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457200"/>
            <a:ext cx="8534400" cy="6278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54939" y="535304"/>
            <a:ext cx="5288915" cy="481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spc="10" dirty="0">
                <a:solidFill>
                  <a:srgbClr val="FFFFFF"/>
                </a:solidFill>
                <a:latin typeface="Gabriola"/>
                <a:cs typeface="Gabriola"/>
              </a:rPr>
              <a:t>Sistem </a:t>
            </a:r>
            <a:r>
              <a:rPr sz="2800" b="1" spc="5" dirty="0">
                <a:solidFill>
                  <a:srgbClr val="FFFFFF"/>
                </a:solidFill>
                <a:latin typeface="Gabriola"/>
                <a:cs typeface="Gabriola"/>
              </a:rPr>
              <a:t>Akuntansi </a:t>
            </a:r>
            <a:r>
              <a:rPr sz="2800" b="1" spc="30" dirty="0">
                <a:solidFill>
                  <a:srgbClr val="FFFFFF"/>
                </a:solidFill>
                <a:latin typeface="Gabriola"/>
                <a:cs typeface="Gabriola"/>
              </a:rPr>
              <a:t>&amp; </a:t>
            </a:r>
            <a:r>
              <a:rPr sz="2800" b="1" spc="10" dirty="0">
                <a:solidFill>
                  <a:srgbClr val="FFFFFF"/>
                </a:solidFill>
                <a:latin typeface="Gabriola"/>
                <a:cs typeface="Gabriola"/>
              </a:rPr>
              <a:t>Simpan Pinjam</a:t>
            </a:r>
            <a:r>
              <a:rPr sz="2800" b="1" spc="25" dirty="0">
                <a:solidFill>
                  <a:srgbClr val="FFFFFF"/>
                </a:solidFill>
                <a:latin typeface="Gabriola"/>
                <a:cs typeface="Gabriola"/>
              </a:rPr>
              <a:t> </a:t>
            </a:r>
            <a:r>
              <a:rPr sz="2800" b="1" dirty="0">
                <a:solidFill>
                  <a:srgbClr val="FFFFFF"/>
                </a:solidFill>
                <a:latin typeface="Gabriola"/>
                <a:cs typeface="Gabriola"/>
              </a:rPr>
              <a:t>Terintegrasi</a:t>
            </a:r>
            <a:endParaRPr sz="2800">
              <a:latin typeface="Gabriola"/>
              <a:cs typeface="Gabriol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14322" y="257683"/>
            <a:ext cx="5519420" cy="6483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000" spc="-10" dirty="0"/>
              <a:t>Daftar </a:t>
            </a:r>
            <a:r>
              <a:rPr sz="4000" dirty="0"/>
              <a:t>Anggota </a:t>
            </a:r>
            <a:r>
              <a:rPr sz="4000" spc="5" dirty="0"/>
              <a:t>&amp;</a:t>
            </a:r>
            <a:r>
              <a:rPr sz="4000" spc="-150" dirty="0"/>
              <a:t> </a:t>
            </a:r>
            <a:r>
              <a:rPr sz="4000" dirty="0"/>
              <a:t>Nasabah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457200" y="1600200"/>
            <a:ext cx="8229600" cy="3810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78914" y="257683"/>
            <a:ext cx="5186680" cy="6483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000" dirty="0"/>
              <a:t>Anggota </a:t>
            </a:r>
            <a:r>
              <a:rPr sz="4000" spc="5" dirty="0"/>
              <a:t>&amp; </a:t>
            </a:r>
            <a:r>
              <a:rPr sz="4000" dirty="0"/>
              <a:t>Nasabah</a:t>
            </a:r>
            <a:r>
              <a:rPr sz="4000" spc="-180" dirty="0"/>
              <a:t> </a:t>
            </a:r>
            <a:r>
              <a:rPr sz="4000" dirty="0"/>
              <a:t>Baru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0" y="990600"/>
            <a:ext cx="9144000" cy="5181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4658" y="218185"/>
            <a:ext cx="6233160" cy="393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10" dirty="0"/>
              <a:t>Master Data </a:t>
            </a:r>
            <a:r>
              <a:rPr sz="2400" dirty="0">
                <a:latin typeface="Calibri"/>
                <a:cs typeface="Calibri"/>
              </a:rPr>
              <a:t>– </a:t>
            </a:r>
            <a:r>
              <a:rPr sz="2400" dirty="0"/>
              <a:t>Tipe Deposit, Pinjaman &amp;</a:t>
            </a:r>
            <a:r>
              <a:rPr sz="2400" spc="-150" dirty="0"/>
              <a:t> </a:t>
            </a:r>
            <a:r>
              <a:rPr sz="2400" spc="-30" dirty="0"/>
              <a:t>Tabungan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2000" y="685800"/>
            <a:ext cx="7696200" cy="21244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2000" y="2743200"/>
            <a:ext cx="7696200" cy="3733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17725">
              <a:lnSpc>
                <a:spcPct val="100000"/>
              </a:lnSpc>
            </a:pPr>
            <a:r>
              <a:rPr spc="-10" dirty="0"/>
              <a:t>Deposito </a:t>
            </a:r>
            <a:r>
              <a:rPr spc="-5" dirty="0"/>
              <a:t>-</a:t>
            </a:r>
            <a:r>
              <a:rPr spc="-10" dirty="0"/>
              <a:t> </a:t>
            </a:r>
            <a:r>
              <a:rPr spc="-5" dirty="0"/>
              <a:t>Baru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447800"/>
            <a:ext cx="9144000" cy="403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89635">
              <a:lnSpc>
                <a:spcPct val="100000"/>
              </a:lnSpc>
            </a:pPr>
            <a:r>
              <a:rPr spc="-60" dirty="0"/>
              <a:t>Tabungan </a:t>
            </a:r>
            <a:r>
              <a:rPr spc="-5" dirty="0">
                <a:latin typeface="Calibri"/>
                <a:cs typeface="Calibri"/>
              </a:rPr>
              <a:t>– </a:t>
            </a:r>
            <a:r>
              <a:rPr spc="-35" dirty="0"/>
              <a:t>Rekening</a:t>
            </a:r>
            <a:r>
              <a:rPr spc="120" dirty="0"/>
              <a:t> </a:t>
            </a:r>
            <a:r>
              <a:rPr spc="-5" dirty="0"/>
              <a:t>Baru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524000"/>
            <a:ext cx="91440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2575">
              <a:lnSpc>
                <a:spcPct val="100000"/>
              </a:lnSpc>
            </a:pPr>
            <a:r>
              <a:rPr spc="-60" dirty="0"/>
              <a:t>Tabungan </a:t>
            </a:r>
            <a:r>
              <a:rPr spc="-5" dirty="0">
                <a:latin typeface="Calibri"/>
                <a:cs typeface="Calibri"/>
              </a:rPr>
              <a:t>– </a:t>
            </a:r>
            <a:r>
              <a:rPr spc="-30" dirty="0"/>
              <a:t>Setoran </a:t>
            </a:r>
            <a:r>
              <a:rPr spc="-5" dirty="0"/>
              <a:t>/</a:t>
            </a:r>
            <a:r>
              <a:rPr spc="185" dirty="0"/>
              <a:t> </a:t>
            </a:r>
            <a:r>
              <a:rPr spc="-25" dirty="0"/>
              <a:t>Penarikan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600200"/>
            <a:ext cx="9144000" cy="3810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5180">
              <a:lnSpc>
                <a:spcPct val="100000"/>
              </a:lnSpc>
            </a:pPr>
            <a:r>
              <a:rPr spc="-5" dirty="0"/>
              <a:t>Pinjaman -</a:t>
            </a:r>
            <a:r>
              <a:rPr spc="-35" dirty="0"/>
              <a:t> </a:t>
            </a:r>
            <a:r>
              <a:rPr spc="-5" dirty="0"/>
              <a:t>Baru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600200"/>
            <a:ext cx="91440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145">
              <a:lnSpc>
                <a:spcPct val="100000"/>
              </a:lnSpc>
            </a:pPr>
            <a:r>
              <a:rPr spc="-5" dirty="0"/>
              <a:t>Pinjaman </a:t>
            </a:r>
            <a:r>
              <a:rPr spc="-5" dirty="0">
                <a:latin typeface="Calibri"/>
                <a:cs typeface="Calibri"/>
              </a:rPr>
              <a:t>– </a:t>
            </a:r>
            <a:r>
              <a:rPr spc="-40" dirty="0"/>
              <a:t>Pembayaran</a:t>
            </a:r>
            <a:r>
              <a:rPr spc="70" dirty="0"/>
              <a:t> </a:t>
            </a:r>
            <a:r>
              <a:rPr spc="-20" dirty="0"/>
              <a:t>Angsuran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219200"/>
            <a:ext cx="9144000" cy="50779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29130">
              <a:lnSpc>
                <a:spcPct val="100000"/>
              </a:lnSpc>
            </a:pPr>
            <a:r>
              <a:rPr spc="-25" dirty="0"/>
              <a:t>Master </a:t>
            </a:r>
            <a:r>
              <a:rPr spc="-30" dirty="0"/>
              <a:t>Data</a:t>
            </a:r>
            <a:r>
              <a:rPr dirty="0"/>
              <a:t> </a:t>
            </a:r>
            <a:r>
              <a:rPr spc="-35" dirty="0"/>
              <a:t>COA</a:t>
            </a:r>
          </a:p>
        </p:txBody>
      </p:sp>
      <p:sp>
        <p:nvSpPr>
          <p:cNvPr id="3" name="object 3"/>
          <p:cNvSpPr/>
          <p:nvPr/>
        </p:nvSpPr>
        <p:spPr>
          <a:xfrm>
            <a:off x="33528" y="1993392"/>
            <a:ext cx="9076944" cy="39105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23235">
              <a:lnSpc>
                <a:spcPct val="100000"/>
              </a:lnSpc>
            </a:pPr>
            <a:r>
              <a:rPr spc="-5" dirty="0"/>
              <a:t>Piu</a:t>
            </a:r>
            <a:r>
              <a:rPr spc="-50" dirty="0"/>
              <a:t>t</a:t>
            </a:r>
            <a:r>
              <a:rPr spc="-5" dirty="0"/>
              <a:t>ang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990344"/>
            <a:ext cx="9144000" cy="3745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56890">
              <a:lnSpc>
                <a:spcPct val="100000"/>
              </a:lnSpc>
            </a:pPr>
            <a:r>
              <a:rPr spc="-10" dirty="0"/>
              <a:t>Hu</a:t>
            </a:r>
            <a:r>
              <a:rPr spc="-55" dirty="0"/>
              <a:t>t</a:t>
            </a:r>
            <a:r>
              <a:rPr spc="-5" dirty="0"/>
              <a:t>ang</a:t>
            </a:r>
          </a:p>
        </p:txBody>
      </p:sp>
      <p:sp>
        <p:nvSpPr>
          <p:cNvPr id="3" name="object 3"/>
          <p:cNvSpPr/>
          <p:nvPr/>
        </p:nvSpPr>
        <p:spPr>
          <a:xfrm>
            <a:off x="18288" y="2042160"/>
            <a:ext cx="9107424" cy="36240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67915">
              <a:lnSpc>
                <a:spcPct val="100000"/>
              </a:lnSpc>
            </a:pPr>
            <a:r>
              <a:rPr spc="-5" dirty="0"/>
              <a:t>Jurnal</a:t>
            </a:r>
            <a:r>
              <a:rPr spc="-65" dirty="0"/>
              <a:t> </a:t>
            </a:r>
            <a:r>
              <a:rPr spc="-15" dirty="0"/>
              <a:t>Umum</a:t>
            </a:r>
          </a:p>
        </p:txBody>
      </p:sp>
      <p:sp>
        <p:nvSpPr>
          <p:cNvPr id="3" name="object 3"/>
          <p:cNvSpPr/>
          <p:nvPr/>
        </p:nvSpPr>
        <p:spPr>
          <a:xfrm>
            <a:off x="18288" y="1972055"/>
            <a:ext cx="9107423" cy="36179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80210" y="125476"/>
            <a:ext cx="5785485" cy="711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20" dirty="0"/>
              <a:t>Penginputan </a:t>
            </a:r>
            <a:r>
              <a:rPr spc="-25" dirty="0"/>
              <a:t>Aktiva</a:t>
            </a:r>
            <a:r>
              <a:rPr spc="70" dirty="0"/>
              <a:t> </a:t>
            </a:r>
            <a:r>
              <a:rPr spc="-100" dirty="0"/>
              <a:t>Tetap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243583"/>
            <a:ext cx="9144000" cy="29596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1885">
              <a:lnSpc>
                <a:spcPct val="100000"/>
              </a:lnSpc>
            </a:pPr>
            <a:r>
              <a:rPr spc="-30" dirty="0"/>
              <a:t>Penyusutan </a:t>
            </a:r>
            <a:r>
              <a:rPr spc="-20" dirty="0"/>
              <a:t>Aktiva</a:t>
            </a:r>
            <a:r>
              <a:rPr spc="65" dirty="0"/>
              <a:t> </a:t>
            </a:r>
            <a:r>
              <a:rPr spc="-100" dirty="0"/>
              <a:t>Tetap</a:t>
            </a:r>
          </a:p>
        </p:txBody>
      </p:sp>
      <p:sp>
        <p:nvSpPr>
          <p:cNvPr id="3" name="object 3"/>
          <p:cNvSpPr/>
          <p:nvPr/>
        </p:nvSpPr>
        <p:spPr>
          <a:xfrm>
            <a:off x="54864" y="1828800"/>
            <a:ext cx="9034272" cy="25420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49755">
              <a:lnSpc>
                <a:spcPct val="100000"/>
              </a:lnSpc>
            </a:pPr>
            <a:r>
              <a:rPr spc="-20" dirty="0"/>
              <a:t>Periode</a:t>
            </a:r>
            <a:r>
              <a:rPr spc="-25" dirty="0"/>
              <a:t> akuntansi</a:t>
            </a:r>
          </a:p>
        </p:txBody>
      </p:sp>
      <p:sp>
        <p:nvSpPr>
          <p:cNvPr id="3" name="object 3"/>
          <p:cNvSpPr/>
          <p:nvPr/>
        </p:nvSpPr>
        <p:spPr>
          <a:xfrm>
            <a:off x="73152" y="1700783"/>
            <a:ext cx="9052560" cy="19537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29130">
              <a:lnSpc>
                <a:spcPct val="100000"/>
              </a:lnSpc>
            </a:pPr>
            <a:r>
              <a:rPr spc="-30" dirty="0"/>
              <a:t>Interactive</a:t>
            </a:r>
            <a:r>
              <a:rPr spc="20" dirty="0"/>
              <a:t> </a:t>
            </a:r>
            <a:r>
              <a:rPr spc="-5" dirty="0"/>
              <a:t>Jurnal</a:t>
            </a:r>
          </a:p>
        </p:txBody>
      </p:sp>
      <p:sp>
        <p:nvSpPr>
          <p:cNvPr id="3" name="object 3"/>
          <p:cNvSpPr/>
          <p:nvPr/>
        </p:nvSpPr>
        <p:spPr>
          <a:xfrm>
            <a:off x="112776" y="1600200"/>
            <a:ext cx="8918448" cy="3084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7750">
              <a:lnSpc>
                <a:spcPct val="100000"/>
              </a:lnSpc>
            </a:pPr>
            <a:r>
              <a:rPr spc="-10" dirty="0"/>
              <a:t>Menu </a:t>
            </a:r>
            <a:r>
              <a:rPr spc="-20" dirty="0"/>
              <a:t>Laporan</a:t>
            </a:r>
            <a:r>
              <a:rPr spc="45" dirty="0"/>
              <a:t> </a:t>
            </a:r>
            <a:r>
              <a:rPr spc="-30" dirty="0"/>
              <a:t>Keuangan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792223"/>
            <a:ext cx="9144000" cy="41422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02485">
              <a:lnSpc>
                <a:spcPct val="100000"/>
              </a:lnSpc>
            </a:pPr>
            <a:r>
              <a:rPr spc="-20" dirty="0"/>
              <a:t>Laporan </a:t>
            </a:r>
            <a:r>
              <a:rPr spc="-30" dirty="0"/>
              <a:t>Neraca</a:t>
            </a:r>
          </a:p>
        </p:txBody>
      </p:sp>
      <p:sp>
        <p:nvSpPr>
          <p:cNvPr id="3" name="object 3"/>
          <p:cNvSpPr/>
          <p:nvPr/>
        </p:nvSpPr>
        <p:spPr>
          <a:xfrm>
            <a:off x="45719" y="1511808"/>
            <a:ext cx="8863584" cy="31485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92095">
              <a:lnSpc>
                <a:spcPct val="100000"/>
              </a:lnSpc>
            </a:pPr>
            <a:r>
              <a:rPr spc="-10" dirty="0"/>
              <a:t>Laba</a:t>
            </a:r>
            <a:r>
              <a:rPr spc="-55" dirty="0"/>
              <a:t> </a:t>
            </a:r>
            <a:r>
              <a:rPr spc="-10" dirty="0"/>
              <a:t>Rugi</a:t>
            </a:r>
          </a:p>
        </p:txBody>
      </p:sp>
      <p:sp>
        <p:nvSpPr>
          <p:cNvPr id="3" name="object 3"/>
          <p:cNvSpPr/>
          <p:nvPr/>
        </p:nvSpPr>
        <p:spPr>
          <a:xfrm>
            <a:off x="204215" y="1828800"/>
            <a:ext cx="8735568" cy="3124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14930">
              <a:lnSpc>
                <a:spcPct val="100000"/>
              </a:lnSpc>
            </a:pPr>
            <a:r>
              <a:rPr spc="-20" dirty="0"/>
              <a:t>Buku</a:t>
            </a:r>
            <a:r>
              <a:rPr spc="-60" dirty="0"/>
              <a:t> </a:t>
            </a:r>
            <a:r>
              <a:rPr spc="-5" dirty="0"/>
              <a:t>Besar</a:t>
            </a:r>
          </a:p>
        </p:txBody>
      </p:sp>
      <p:sp>
        <p:nvSpPr>
          <p:cNvPr id="3" name="object 3"/>
          <p:cNvSpPr/>
          <p:nvPr/>
        </p:nvSpPr>
        <p:spPr>
          <a:xfrm>
            <a:off x="39623" y="1600200"/>
            <a:ext cx="9064752" cy="33162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50465">
              <a:lnSpc>
                <a:spcPct val="100000"/>
              </a:lnSpc>
            </a:pPr>
            <a:r>
              <a:rPr spc="-60" dirty="0"/>
              <a:t>Trial</a:t>
            </a:r>
            <a:r>
              <a:rPr spc="-55" dirty="0"/>
              <a:t> </a:t>
            </a:r>
            <a:r>
              <a:rPr spc="-5" dirty="0"/>
              <a:t>Balance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1600200"/>
            <a:ext cx="8948928" cy="31272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59355">
              <a:lnSpc>
                <a:spcPct val="100000"/>
              </a:lnSpc>
            </a:pPr>
            <a:r>
              <a:rPr spc="-30" dirty="0"/>
              <a:t>Neraca </a:t>
            </a:r>
            <a:r>
              <a:rPr spc="-10" dirty="0"/>
              <a:t>Lajur</a:t>
            </a:r>
          </a:p>
        </p:txBody>
      </p:sp>
      <p:sp>
        <p:nvSpPr>
          <p:cNvPr id="3" name="object 3"/>
          <p:cNvSpPr/>
          <p:nvPr/>
        </p:nvSpPr>
        <p:spPr>
          <a:xfrm>
            <a:off x="231647" y="1755648"/>
            <a:ext cx="8787384" cy="3139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1307591"/>
            <a:ext cx="8229600" cy="46360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153656" y="6181344"/>
            <a:ext cx="1831848" cy="4907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095" y="6492240"/>
            <a:ext cx="7004304" cy="1097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01741" y="6168237"/>
            <a:ext cx="1661795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  <a:hlinkClick r:id="rId5"/>
              </a:rPr>
              <a:t>www.dimata.com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457200"/>
            <a:ext cx="4419600" cy="6278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0017" y="524002"/>
            <a:ext cx="3630929" cy="481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spc="5" dirty="0">
                <a:solidFill>
                  <a:srgbClr val="FFFFFF"/>
                </a:solidFill>
                <a:latin typeface="Gabriola"/>
                <a:cs typeface="Gabriola"/>
              </a:rPr>
              <a:t>Collaboration  </a:t>
            </a:r>
            <a:r>
              <a:rPr sz="2800" b="1" spc="30" dirty="0">
                <a:solidFill>
                  <a:srgbClr val="FFFFFF"/>
                </a:solidFill>
                <a:latin typeface="Gabriola"/>
                <a:cs typeface="Gabriola"/>
              </a:rPr>
              <a:t>&amp;  </a:t>
            </a:r>
            <a:r>
              <a:rPr sz="2800" b="1" spc="5" dirty="0">
                <a:solidFill>
                  <a:srgbClr val="FFFFFF"/>
                </a:solidFill>
                <a:latin typeface="Gabriola"/>
                <a:cs typeface="Gabriola"/>
              </a:rPr>
              <a:t>LogBook</a:t>
            </a:r>
            <a:r>
              <a:rPr sz="2800" b="1" spc="-330" dirty="0">
                <a:solidFill>
                  <a:srgbClr val="FFFFFF"/>
                </a:solidFill>
                <a:latin typeface="Gabriola"/>
                <a:cs typeface="Gabriola"/>
              </a:rPr>
              <a:t> </a:t>
            </a:r>
            <a:r>
              <a:rPr sz="2800" b="1" spc="15" dirty="0">
                <a:solidFill>
                  <a:srgbClr val="FFFFFF"/>
                </a:solidFill>
                <a:latin typeface="Gabriola"/>
                <a:cs typeface="Gabriola"/>
              </a:rPr>
              <a:t>Sistem</a:t>
            </a:r>
            <a:endParaRPr sz="2800">
              <a:latin typeface="Gabriola"/>
              <a:cs typeface="Gabriol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53656" y="6181344"/>
            <a:ext cx="1831848" cy="4907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95" y="6492240"/>
            <a:ext cx="7004304" cy="1097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01741" y="6168237"/>
            <a:ext cx="1661795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  <a:hlinkClick r:id="rId4"/>
              </a:rPr>
              <a:t>www.dimata.com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457200"/>
            <a:ext cx="4419600" cy="6278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4939" y="535304"/>
            <a:ext cx="2925445" cy="481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spc="5" dirty="0">
                <a:solidFill>
                  <a:srgbClr val="FFFFFF"/>
                </a:solidFill>
                <a:latin typeface="Gabriola"/>
                <a:cs typeface="Gabriola"/>
              </a:rPr>
              <a:t>Dimata </a:t>
            </a:r>
            <a:r>
              <a:rPr sz="2800" b="1" spc="10" dirty="0">
                <a:solidFill>
                  <a:srgbClr val="FFFFFF"/>
                </a:solidFill>
                <a:latin typeface="Gabriola"/>
                <a:cs typeface="Gabriola"/>
              </a:rPr>
              <a:t>Support  </a:t>
            </a:r>
            <a:r>
              <a:rPr sz="2800" b="1" spc="30" dirty="0">
                <a:solidFill>
                  <a:srgbClr val="FFFFFF"/>
                </a:solidFill>
                <a:latin typeface="Gabriola"/>
                <a:cs typeface="Gabriola"/>
              </a:rPr>
              <a:t>&amp;</a:t>
            </a:r>
            <a:r>
              <a:rPr sz="2800" b="1" spc="204" dirty="0">
                <a:solidFill>
                  <a:srgbClr val="FFFFFF"/>
                </a:solidFill>
                <a:latin typeface="Gabriola"/>
                <a:cs typeface="Gabriola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Gabriola"/>
                <a:cs typeface="Gabriola"/>
              </a:rPr>
              <a:t>Service</a:t>
            </a:r>
            <a:endParaRPr sz="2800">
              <a:latin typeface="Gabriola"/>
              <a:cs typeface="Gabriol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37743" y="1447800"/>
            <a:ext cx="8656320" cy="44196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0400" y="938783"/>
            <a:ext cx="2996183" cy="8046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153656" y="6181344"/>
            <a:ext cx="1831848" cy="4907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095" y="6492240"/>
            <a:ext cx="7004304" cy="1097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01741" y="6168237"/>
            <a:ext cx="1661795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  <a:hlinkClick r:id="rId5"/>
              </a:rPr>
              <a:t>www.dimata.com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27098" y="3385820"/>
            <a:ext cx="5403215" cy="1145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" algn="ctr">
              <a:lnSpc>
                <a:spcPct val="100000"/>
              </a:lnSpc>
            </a:pPr>
            <a:r>
              <a:rPr sz="1600" b="1" spc="5" dirty="0">
                <a:solidFill>
                  <a:srgbClr val="FF0000"/>
                </a:solidFill>
                <a:latin typeface="Calibri"/>
                <a:cs typeface="Calibri"/>
              </a:rPr>
              <a:t>PT </a:t>
            </a:r>
            <a:r>
              <a:rPr sz="1600" b="1" spc="-10" dirty="0">
                <a:solidFill>
                  <a:srgbClr val="FF0000"/>
                </a:solidFill>
                <a:latin typeface="Calibri"/>
                <a:cs typeface="Calibri"/>
              </a:rPr>
              <a:t>Dimata </a:t>
            </a:r>
            <a:r>
              <a:rPr sz="1600" b="1" spc="-5" dirty="0">
                <a:solidFill>
                  <a:srgbClr val="FF0000"/>
                </a:solidFill>
                <a:latin typeface="Calibri"/>
                <a:cs typeface="Calibri"/>
              </a:rPr>
              <a:t>Sora</a:t>
            </a:r>
            <a:r>
              <a:rPr sz="1600" b="1" spc="-1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15" dirty="0">
                <a:solidFill>
                  <a:srgbClr val="FF0000"/>
                </a:solidFill>
                <a:latin typeface="Calibri"/>
                <a:cs typeface="Calibri"/>
              </a:rPr>
              <a:t>Jayate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385"/>
              </a:spcBef>
            </a:pPr>
            <a:r>
              <a:rPr sz="1600" spc="-5" dirty="0">
                <a:solidFill>
                  <a:srgbClr val="1F487C"/>
                </a:solidFill>
                <a:latin typeface="Calibri"/>
                <a:cs typeface="Calibri"/>
              </a:rPr>
              <a:t>Jl. </a:t>
            </a:r>
            <a:r>
              <a:rPr sz="1600" spc="5" dirty="0">
                <a:solidFill>
                  <a:srgbClr val="1F487C"/>
                </a:solidFill>
                <a:latin typeface="Calibri"/>
                <a:cs typeface="Calibri"/>
              </a:rPr>
              <a:t>Imam </a:t>
            </a:r>
            <a:r>
              <a:rPr sz="1600" spc="-10" dirty="0">
                <a:solidFill>
                  <a:srgbClr val="1F487C"/>
                </a:solidFill>
                <a:latin typeface="Calibri"/>
                <a:cs typeface="Calibri"/>
              </a:rPr>
              <a:t>Bonjol, Cipta </a:t>
            </a:r>
            <a:r>
              <a:rPr sz="1600" spc="-5" dirty="0">
                <a:solidFill>
                  <a:srgbClr val="1F487C"/>
                </a:solidFill>
                <a:latin typeface="Calibri"/>
                <a:cs typeface="Calibri"/>
              </a:rPr>
              <a:t>Selaras </a:t>
            </a:r>
            <a:r>
              <a:rPr sz="1600" dirty="0">
                <a:solidFill>
                  <a:srgbClr val="1F487C"/>
                </a:solidFill>
                <a:latin typeface="Calibri"/>
                <a:cs typeface="Calibri"/>
              </a:rPr>
              <a:t>12, </a:t>
            </a:r>
            <a:r>
              <a:rPr sz="1600" spc="-5" dirty="0">
                <a:solidFill>
                  <a:srgbClr val="1F487C"/>
                </a:solidFill>
                <a:latin typeface="Calibri"/>
                <a:cs typeface="Calibri"/>
              </a:rPr>
              <a:t>Abian </a:t>
            </a:r>
            <a:r>
              <a:rPr sz="1600" dirty="0">
                <a:solidFill>
                  <a:srgbClr val="1F487C"/>
                </a:solidFill>
                <a:latin typeface="Calibri"/>
                <a:cs typeface="Calibri"/>
              </a:rPr>
              <a:t>Timbul – </a:t>
            </a:r>
            <a:r>
              <a:rPr sz="1600" spc="-5" dirty="0">
                <a:solidFill>
                  <a:srgbClr val="1F487C"/>
                </a:solidFill>
                <a:latin typeface="Calibri"/>
                <a:cs typeface="Calibri"/>
              </a:rPr>
              <a:t>Denpasar</a:t>
            </a:r>
            <a:r>
              <a:rPr sz="1600" spc="-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1F487C"/>
                </a:solidFill>
                <a:latin typeface="Calibri"/>
                <a:cs typeface="Calibri"/>
              </a:rPr>
              <a:t>80119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1600" spc="5" dirty="0">
                <a:solidFill>
                  <a:srgbClr val="1F487C"/>
                </a:solidFill>
                <a:latin typeface="Calibri"/>
                <a:cs typeface="Calibri"/>
              </a:rPr>
              <a:t>T </a:t>
            </a:r>
            <a:r>
              <a:rPr sz="1600" dirty="0">
                <a:solidFill>
                  <a:srgbClr val="1F487C"/>
                </a:solidFill>
                <a:latin typeface="Calibri"/>
                <a:cs typeface="Calibri"/>
              </a:rPr>
              <a:t>: (0361) 499029, 482431, </a:t>
            </a:r>
            <a:r>
              <a:rPr sz="1600" spc="5" dirty="0">
                <a:solidFill>
                  <a:srgbClr val="1F487C"/>
                </a:solidFill>
                <a:latin typeface="Calibri"/>
                <a:cs typeface="Calibri"/>
              </a:rPr>
              <a:t>7869752  </a:t>
            </a:r>
            <a:r>
              <a:rPr sz="1600" dirty="0">
                <a:solidFill>
                  <a:srgbClr val="1F487C"/>
                </a:solidFill>
                <a:latin typeface="Calibri"/>
                <a:cs typeface="Calibri"/>
              </a:rPr>
              <a:t>F : (0361)</a:t>
            </a:r>
            <a:r>
              <a:rPr sz="1600" spc="-1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1F487C"/>
                </a:solidFill>
                <a:latin typeface="Calibri"/>
                <a:cs typeface="Calibri"/>
              </a:rPr>
              <a:t>499029</a:t>
            </a:r>
            <a:endParaRPr sz="1600">
              <a:latin typeface="Calibri"/>
              <a:cs typeface="Calibri"/>
            </a:endParaRPr>
          </a:p>
          <a:p>
            <a:pPr marL="3810" algn="ctr">
              <a:lnSpc>
                <a:spcPct val="100000"/>
              </a:lnSpc>
              <a:spcBef>
                <a:spcPts val="385"/>
              </a:spcBef>
            </a:pPr>
            <a:r>
              <a:rPr sz="1600" spc="5" dirty="0">
                <a:solidFill>
                  <a:srgbClr val="1F487C"/>
                </a:solidFill>
                <a:latin typeface="Calibri"/>
                <a:cs typeface="Calibri"/>
              </a:rPr>
              <a:t>W </a:t>
            </a:r>
            <a:r>
              <a:rPr sz="1600" dirty="0">
                <a:solidFill>
                  <a:srgbClr val="1F487C"/>
                </a:solidFill>
                <a:latin typeface="Calibri"/>
                <a:cs typeface="Calibri"/>
              </a:rPr>
              <a:t>: </a:t>
            </a:r>
            <a:r>
              <a:rPr sz="1600" b="1" u="sng" spc="-10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http://www.dimata.com  </a:t>
            </a:r>
            <a:r>
              <a:rPr sz="1600" b="1" dirty="0">
                <a:solidFill>
                  <a:srgbClr val="1F487C"/>
                </a:solidFill>
                <a:latin typeface="Calibri"/>
                <a:cs typeface="Calibri"/>
              </a:rPr>
              <a:t>E :</a:t>
            </a:r>
            <a:r>
              <a:rPr sz="1600" b="1" spc="-8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u="sng" spc="-5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marketing@dimata.com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557272" y="2837688"/>
            <a:ext cx="2258568" cy="5059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565526" y="2303398"/>
            <a:ext cx="2242058" cy="5507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117591" y="2837688"/>
            <a:ext cx="1670304" cy="53035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126101" y="2276348"/>
            <a:ext cx="1653540" cy="57785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8175" y="4116704"/>
            <a:ext cx="5403850" cy="1145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" algn="ctr">
              <a:lnSpc>
                <a:spcPct val="100000"/>
              </a:lnSpc>
            </a:pPr>
            <a:r>
              <a:rPr sz="1600" b="1" spc="5" dirty="0">
                <a:solidFill>
                  <a:srgbClr val="1F487C"/>
                </a:solidFill>
                <a:latin typeface="Calibri"/>
                <a:cs typeface="Calibri"/>
              </a:rPr>
              <a:t>PT </a:t>
            </a:r>
            <a:r>
              <a:rPr sz="1600" b="1" spc="-10" dirty="0">
                <a:solidFill>
                  <a:srgbClr val="1F487C"/>
                </a:solidFill>
                <a:latin typeface="Calibri"/>
                <a:cs typeface="Calibri"/>
              </a:rPr>
              <a:t>Dimata </a:t>
            </a:r>
            <a:r>
              <a:rPr sz="1600" b="1" dirty="0">
                <a:solidFill>
                  <a:srgbClr val="1F487C"/>
                </a:solidFill>
                <a:latin typeface="Calibri"/>
                <a:cs typeface="Calibri"/>
              </a:rPr>
              <a:t>Sora</a:t>
            </a:r>
            <a:r>
              <a:rPr sz="1600" b="1" spc="-1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spc="-15" dirty="0">
                <a:solidFill>
                  <a:srgbClr val="1F487C"/>
                </a:solidFill>
                <a:latin typeface="Calibri"/>
                <a:cs typeface="Calibri"/>
              </a:rPr>
              <a:t>Jayate</a:t>
            </a:r>
            <a:endParaRPr sz="1600">
              <a:latin typeface="Calibri"/>
              <a:cs typeface="Calibri"/>
            </a:endParaRPr>
          </a:p>
          <a:p>
            <a:pPr marL="12700" marR="5080" algn="ctr">
              <a:lnSpc>
                <a:spcPts val="2310"/>
              </a:lnSpc>
              <a:spcBef>
                <a:spcPts val="135"/>
              </a:spcBef>
            </a:pPr>
            <a:r>
              <a:rPr sz="1600" spc="-5" dirty="0">
                <a:solidFill>
                  <a:srgbClr val="1F487C"/>
                </a:solidFill>
                <a:latin typeface="Calibri"/>
                <a:cs typeface="Calibri"/>
              </a:rPr>
              <a:t>Jl. </a:t>
            </a:r>
            <a:r>
              <a:rPr sz="1600" spc="5" dirty="0">
                <a:solidFill>
                  <a:srgbClr val="1F487C"/>
                </a:solidFill>
                <a:latin typeface="Calibri"/>
                <a:cs typeface="Calibri"/>
              </a:rPr>
              <a:t>Imam </a:t>
            </a:r>
            <a:r>
              <a:rPr sz="1600" spc="-10" dirty="0">
                <a:solidFill>
                  <a:srgbClr val="1F487C"/>
                </a:solidFill>
                <a:latin typeface="Calibri"/>
                <a:cs typeface="Calibri"/>
              </a:rPr>
              <a:t>Bonjol, Cipta </a:t>
            </a:r>
            <a:r>
              <a:rPr sz="1600" spc="-5" dirty="0">
                <a:solidFill>
                  <a:srgbClr val="1F487C"/>
                </a:solidFill>
                <a:latin typeface="Calibri"/>
                <a:cs typeface="Calibri"/>
              </a:rPr>
              <a:t>Selaras </a:t>
            </a:r>
            <a:r>
              <a:rPr sz="1600" dirty="0">
                <a:solidFill>
                  <a:srgbClr val="1F487C"/>
                </a:solidFill>
                <a:latin typeface="Calibri"/>
                <a:cs typeface="Calibri"/>
              </a:rPr>
              <a:t>12, </a:t>
            </a:r>
            <a:r>
              <a:rPr sz="1600" spc="-5" dirty="0">
                <a:solidFill>
                  <a:srgbClr val="1F487C"/>
                </a:solidFill>
                <a:latin typeface="Calibri"/>
                <a:cs typeface="Calibri"/>
              </a:rPr>
              <a:t>Abian </a:t>
            </a:r>
            <a:r>
              <a:rPr sz="1600" dirty="0">
                <a:solidFill>
                  <a:srgbClr val="1F487C"/>
                </a:solidFill>
                <a:latin typeface="Calibri"/>
                <a:cs typeface="Calibri"/>
              </a:rPr>
              <a:t>Timbul – </a:t>
            </a:r>
            <a:r>
              <a:rPr sz="1600" spc="-5" dirty="0">
                <a:solidFill>
                  <a:srgbClr val="1F487C"/>
                </a:solidFill>
                <a:latin typeface="Calibri"/>
                <a:cs typeface="Calibri"/>
              </a:rPr>
              <a:t>Denpasar </a:t>
            </a:r>
            <a:r>
              <a:rPr sz="1600" dirty="0">
                <a:solidFill>
                  <a:srgbClr val="1F487C"/>
                </a:solidFill>
                <a:latin typeface="Calibri"/>
                <a:cs typeface="Calibri"/>
              </a:rPr>
              <a:t>80119 </a:t>
            </a:r>
            <a:r>
              <a:rPr sz="1600" spc="-3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1F487C"/>
                </a:solidFill>
                <a:latin typeface="Calibri"/>
                <a:cs typeface="Calibri"/>
              </a:rPr>
              <a:t>T : (0361) 499029, 482431, 7869752  F : (0361)</a:t>
            </a:r>
            <a:r>
              <a:rPr sz="1600" spc="-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1F487C"/>
                </a:solidFill>
                <a:latin typeface="Calibri"/>
                <a:cs typeface="Calibri"/>
              </a:rPr>
              <a:t>499029</a:t>
            </a:r>
            <a:endParaRPr sz="1600">
              <a:latin typeface="Calibri"/>
              <a:cs typeface="Calibri"/>
            </a:endParaRPr>
          </a:p>
          <a:p>
            <a:pPr marL="3175" algn="ctr">
              <a:lnSpc>
                <a:spcPct val="100000"/>
              </a:lnSpc>
              <a:spcBef>
                <a:spcPts val="240"/>
              </a:spcBef>
            </a:pPr>
            <a:r>
              <a:rPr sz="1600" spc="5" dirty="0">
                <a:solidFill>
                  <a:srgbClr val="1F487C"/>
                </a:solidFill>
                <a:latin typeface="Calibri"/>
                <a:cs typeface="Calibri"/>
              </a:rPr>
              <a:t>W </a:t>
            </a:r>
            <a:r>
              <a:rPr sz="1600" dirty="0">
                <a:solidFill>
                  <a:srgbClr val="1F487C"/>
                </a:solidFill>
                <a:latin typeface="Calibri"/>
                <a:cs typeface="Calibri"/>
              </a:rPr>
              <a:t>: </a:t>
            </a:r>
            <a:r>
              <a:rPr sz="1600" b="1" u="sng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http://www.dimata.com  </a:t>
            </a:r>
            <a:r>
              <a:rPr sz="1600" b="1" dirty="0">
                <a:solidFill>
                  <a:srgbClr val="1F487C"/>
                </a:solidFill>
                <a:latin typeface="Calibri"/>
                <a:cs typeface="Calibri"/>
              </a:rPr>
              <a:t>E :</a:t>
            </a:r>
            <a:r>
              <a:rPr sz="1600" b="1" spc="-8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b="1" u="sng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marketing@dimata.com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9084" y="6080861"/>
            <a:ext cx="2366010" cy="370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b="1" i="1" dirty="0">
                <a:solidFill>
                  <a:srgbClr val="FF0000"/>
                </a:solidFill>
                <a:latin typeface="Monotype Corsiva"/>
                <a:cs typeface="Monotype Corsiva"/>
              </a:rPr>
              <a:t>Intelligent </a:t>
            </a:r>
            <a:r>
              <a:rPr sz="2200" b="1" i="1" spc="10" dirty="0">
                <a:solidFill>
                  <a:srgbClr val="FF0000"/>
                </a:solidFill>
                <a:latin typeface="Monotype Corsiva"/>
                <a:cs typeface="Monotype Corsiva"/>
              </a:rPr>
              <a:t>IT</a:t>
            </a:r>
            <a:r>
              <a:rPr sz="2200" b="1" i="1" spc="-145" dirty="0">
                <a:solidFill>
                  <a:srgbClr val="FF0000"/>
                </a:solidFill>
                <a:latin typeface="Monotype Corsiva"/>
                <a:cs typeface="Monotype Corsiva"/>
              </a:rPr>
              <a:t> </a:t>
            </a:r>
            <a:r>
              <a:rPr sz="2200" b="1" i="1" dirty="0">
                <a:solidFill>
                  <a:srgbClr val="FF0000"/>
                </a:solidFill>
                <a:latin typeface="Monotype Corsiva"/>
                <a:cs typeface="Monotype Corsiva"/>
              </a:rPr>
              <a:t>Solutions</a:t>
            </a:r>
            <a:endParaRPr sz="2200">
              <a:latin typeface="Monotype Corsiva"/>
              <a:cs typeface="Monotype Corsiv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90346" y="2177237"/>
            <a:ext cx="1743202" cy="6800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412492" y="2177237"/>
            <a:ext cx="1928113" cy="6800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93159" y="2177237"/>
            <a:ext cx="1818513" cy="6800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33617" y="2177237"/>
            <a:ext cx="2885313" cy="68000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88207" y="551687"/>
            <a:ext cx="2767584" cy="74371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53656" y="6181344"/>
            <a:ext cx="1831848" cy="49072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95" y="6492240"/>
            <a:ext cx="7004304" cy="10972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301741" y="6168237"/>
            <a:ext cx="1661795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  <a:hlinkClick r:id="rId2"/>
              </a:rPr>
              <a:t>www.dimata.com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310128" y="3261359"/>
            <a:ext cx="2587752" cy="12496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58229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8976" y="1420367"/>
            <a:ext cx="8757285" cy="39992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50">
              <a:latin typeface="Times New Roman"/>
              <a:cs typeface="Times New Roman"/>
            </a:endParaRPr>
          </a:p>
          <a:p>
            <a:pPr marL="1250315" indent="-281305">
              <a:lnSpc>
                <a:spcPct val="100000"/>
              </a:lnSpc>
              <a:buChar char="*"/>
              <a:tabLst>
                <a:tab pos="1250315" algn="l"/>
              </a:tabLst>
            </a:pPr>
            <a:r>
              <a:rPr sz="1400" spc="-55" dirty="0">
                <a:solidFill>
                  <a:srgbClr val="001F5F"/>
                </a:solidFill>
                <a:latin typeface="Calibri"/>
                <a:cs typeface="Calibri"/>
              </a:rPr>
              <a:t>Mr.</a:t>
            </a:r>
            <a:r>
              <a:rPr sz="1400" spc="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001F5F"/>
                </a:solidFill>
                <a:latin typeface="Calibri"/>
                <a:cs typeface="Calibri"/>
              </a:rPr>
              <a:t>Kartika</a:t>
            </a:r>
            <a:r>
              <a:rPr sz="1400" spc="1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001F5F"/>
                </a:solidFill>
                <a:latin typeface="Calibri"/>
                <a:cs typeface="Calibri"/>
              </a:rPr>
              <a:t>Tanjana</a:t>
            </a:r>
            <a:r>
              <a:rPr sz="1400" spc="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is</a:t>
            </a:r>
            <a:r>
              <a:rPr sz="1400" spc="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400" spc="1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Director</a:t>
            </a:r>
            <a:r>
              <a:rPr sz="1400" spc="1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and</a:t>
            </a:r>
            <a:r>
              <a:rPr sz="1400" spc="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Founder</a:t>
            </a:r>
            <a:r>
              <a:rPr sz="1400" spc="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of</a:t>
            </a:r>
            <a:r>
              <a:rPr sz="1400" spc="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Dimata®</a:t>
            </a:r>
            <a:r>
              <a:rPr sz="1400" spc="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Sora</a:t>
            </a:r>
            <a:r>
              <a:rPr sz="1400" spc="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Jayate,</a:t>
            </a:r>
            <a:r>
              <a:rPr sz="1400" spc="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001F5F"/>
                </a:solidFill>
                <a:latin typeface="Calibri"/>
                <a:cs typeface="Calibri"/>
              </a:rPr>
              <a:t>Ltd.</a:t>
            </a:r>
            <a:r>
              <a:rPr sz="1400" spc="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since</a:t>
            </a:r>
            <a:r>
              <a:rPr sz="1400" spc="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5" dirty="0">
                <a:solidFill>
                  <a:srgbClr val="001F5F"/>
                </a:solidFill>
                <a:latin typeface="Calibri"/>
                <a:cs typeface="Calibri"/>
              </a:rPr>
              <a:t>in</a:t>
            </a:r>
            <a:r>
              <a:rPr sz="1400" spc="10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year</a:t>
            </a:r>
            <a:endParaRPr sz="1400">
              <a:latin typeface="Calibri"/>
              <a:cs typeface="Calibri"/>
            </a:endParaRPr>
          </a:p>
          <a:p>
            <a:pPr marL="1250315">
              <a:lnSpc>
                <a:spcPct val="100000"/>
              </a:lnSpc>
            </a:pPr>
            <a:r>
              <a:rPr sz="1400" spc="-15" dirty="0">
                <a:solidFill>
                  <a:srgbClr val="001F5F"/>
                </a:solidFill>
                <a:latin typeface="Calibri"/>
                <a:cs typeface="Calibri"/>
              </a:rPr>
              <a:t>2000.</a:t>
            </a:r>
            <a:endParaRPr sz="1400">
              <a:latin typeface="Calibri"/>
              <a:cs typeface="Calibri"/>
            </a:endParaRPr>
          </a:p>
          <a:p>
            <a:pPr marL="1250315" marR="1094740" indent="-281305" algn="just">
              <a:lnSpc>
                <a:spcPct val="100000"/>
              </a:lnSpc>
              <a:spcBef>
                <a:spcPts val="335"/>
              </a:spcBef>
              <a:buChar char="*"/>
              <a:tabLst>
                <a:tab pos="1250315" algn="l"/>
              </a:tabLst>
            </a:pPr>
            <a:r>
              <a:rPr sz="1400" spc="-55" dirty="0">
                <a:solidFill>
                  <a:srgbClr val="001F5F"/>
                </a:solidFill>
                <a:latin typeface="Calibri"/>
                <a:cs typeface="Calibri"/>
              </a:rPr>
              <a:t>Mr.</a:t>
            </a:r>
            <a:r>
              <a:rPr sz="140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001F5F"/>
                </a:solidFill>
                <a:latin typeface="Calibri"/>
                <a:cs typeface="Calibri"/>
              </a:rPr>
              <a:t>Kartika</a:t>
            </a:r>
            <a:r>
              <a:rPr sz="1400" spc="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had</a:t>
            </a:r>
            <a:r>
              <a:rPr sz="14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got</a:t>
            </a:r>
            <a:r>
              <a:rPr sz="14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4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scholarship</a:t>
            </a:r>
            <a:r>
              <a:rPr sz="14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001F5F"/>
                </a:solidFill>
                <a:latin typeface="Calibri"/>
                <a:cs typeface="Calibri"/>
              </a:rPr>
              <a:t>from</a:t>
            </a:r>
            <a:r>
              <a:rPr sz="14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Indonesia</a:t>
            </a:r>
            <a:r>
              <a:rPr sz="1400" spc="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Government</a:t>
            </a:r>
            <a:r>
              <a:rPr sz="14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for</a:t>
            </a:r>
            <a:r>
              <a:rPr sz="14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4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study</a:t>
            </a:r>
            <a:r>
              <a:rPr sz="14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in</a:t>
            </a:r>
            <a:r>
              <a:rPr sz="14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001F5F"/>
                </a:solidFill>
                <a:latin typeface="Calibri"/>
                <a:cs typeface="Calibri"/>
              </a:rPr>
              <a:t>Germany,</a:t>
            </a:r>
            <a:r>
              <a:rPr sz="14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5" dirty="0">
                <a:solidFill>
                  <a:srgbClr val="001F5F"/>
                </a:solidFill>
                <a:latin typeface="Calibri"/>
                <a:cs typeface="Calibri"/>
              </a:rPr>
              <a:t>he </a:t>
            </a:r>
            <a:r>
              <a:rPr sz="1400" spc="-2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got</a:t>
            </a:r>
            <a:r>
              <a:rPr sz="1400" spc="1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5" dirty="0">
                <a:solidFill>
                  <a:srgbClr val="001F5F"/>
                </a:solidFill>
                <a:latin typeface="Calibri"/>
                <a:cs typeface="Calibri"/>
              </a:rPr>
              <a:t>an</a:t>
            </a:r>
            <a:r>
              <a:rPr sz="1400" spc="1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award</a:t>
            </a:r>
            <a:r>
              <a:rPr sz="1400" spc="204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during</a:t>
            </a:r>
            <a:r>
              <a:rPr sz="1400" spc="2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his</a:t>
            </a:r>
            <a:r>
              <a:rPr sz="1400" spc="2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study</a:t>
            </a:r>
            <a:r>
              <a:rPr sz="1400" spc="1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and</a:t>
            </a:r>
            <a:r>
              <a:rPr sz="1400" spc="1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finished</a:t>
            </a:r>
            <a:r>
              <a:rPr sz="1400" spc="2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001F5F"/>
                </a:solidFill>
                <a:latin typeface="Calibri"/>
                <a:cs typeface="Calibri"/>
              </a:rPr>
              <a:t>his</a:t>
            </a:r>
            <a:r>
              <a:rPr sz="1400" spc="2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study</a:t>
            </a:r>
            <a:r>
              <a:rPr sz="1400" spc="2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5" dirty="0">
                <a:solidFill>
                  <a:srgbClr val="001F5F"/>
                </a:solidFill>
                <a:latin typeface="Calibri"/>
                <a:cs typeface="Calibri"/>
              </a:rPr>
              <a:t>in</a:t>
            </a:r>
            <a:r>
              <a:rPr sz="1400" spc="204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telecommunications</a:t>
            </a:r>
            <a:r>
              <a:rPr sz="1400" spc="2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engineer </a:t>
            </a:r>
            <a:r>
              <a:rPr sz="1400" spc="-2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(specialist in </a:t>
            </a:r>
            <a:r>
              <a:rPr sz="1400" spc="-15" dirty="0">
                <a:solidFill>
                  <a:srgbClr val="001F5F"/>
                </a:solidFill>
                <a:latin typeface="Calibri"/>
                <a:cs typeface="Calibri"/>
              </a:rPr>
              <a:t>microcomputer technique) </a:t>
            </a: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in </a:t>
            </a:r>
            <a:r>
              <a:rPr sz="1400" spc="-15" dirty="0">
                <a:solidFill>
                  <a:srgbClr val="001F5F"/>
                </a:solidFill>
                <a:latin typeface="Calibri"/>
                <a:cs typeface="Calibri"/>
              </a:rPr>
              <a:t>year </a:t>
            </a:r>
            <a:r>
              <a:rPr sz="1400" spc="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001F5F"/>
                </a:solidFill>
                <a:latin typeface="Calibri"/>
                <a:cs typeface="Calibri"/>
              </a:rPr>
              <a:t>1997.</a:t>
            </a:r>
            <a:endParaRPr sz="1400">
              <a:latin typeface="Calibri"/>
              <a:cs typeface="Calibri"/>
            </a:endParaRPr>
          </a:p>
          <a:p>
            <a:pPr marL="1308100" indent="-339090">
              <a:lnSpc>
                <a:spcPct val="100000"/>
              </a:lnSpc>
              <a:spcBef>
                <a:spcPts val="335"/>
              </a:spcBef>
              <a:buChar char="*"/>
              <a:tabLst>
                <a:tab pos="1308735" algn="l"/>
              </a:tabLst>
            </a:pP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After 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completing his </a:t>
            </a:r>
            <a:r>
              <a:rPr sz="1400" spc="-15" dirty="0">
                <a:solidFill>
                  <a:srgbClr val="001F5F"/>
                </a:solidFill>
                <a:latin typeface="Calibri"/>
                <a:cs typeface="Calibri"/>
              </a:rPr>
              <a:t>study, </a:t>
            </a:r>
            <a:r>
              <a:rPr sz="1400" spc="-55" dirty="0">
                <a:solidFill>
                  <a:srgbClr val="001F5F"/>
                </a:solidFill>
                <a:latin typeface="Calibri"/>
                <a:cs typeface="Calibri"/>
              </a:rPr>
              <a:t>Mr.  </a:t>
            </a: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Kartika  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had </a:t>
            </a:r>
            <a:r>
              <a:rPr sz="1400" spc="-15" dirty="0">
                <a:solidFill>
                  <a:srgbClr val="001F5F"/>
                </a:solidFill>
                <a:latin typeface="Calibri"/>
                <a:cs typeface="Calibri"/>
              </a:rPr>
              <a:t>worked 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as  a Smart Avionics </a:t>
            </a: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Engineer  </a:t>
            </a:r>
            <a:r>
              <a:rPr sz="1400" spc="2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from</a:t>
            </a:r>
            <a:endParaRPr sz="1400">
              <a:latin typeface="Calibri"/>
              <a:cs typeface="Calibri"/>
            </a:endParaRPr>
          </a:p>
          <a:p>
            <a:pPr marL="1308100">
              <a:lnSpc>
                <a:spcPct val="100000"/>
              </a:lnSpc>
            </a:pPr>
            <a:r>
              <a:rPr sz="1400" spc="-15" dirty="0">
                <a:solidFill>
                  <a:srgbClr val="001F5F"/>
                </a:solidFill>
                <a:latin typeface="Calibri"/>
                <a:cs typeface="Calibri"/>
              </a:rPr>
              <a:t>1997  </a:t>
            </a:r>
            <a:r>
              <a:rPr sz="1400" spc="-25" dirty="0">
                <a:solidFill>
                  <a:srgbClr val="001F5F"/>
                </a:solidFill>
                <a:latin typeface="Calibri"/>
                <a:cs typeface="Calibri"/>
              </a:rPr>
              <a:t>to </a:t>
            </a:r>
            <a:r>
              <a:rPr sz="1400" spc="-15" dirty="0">
                <a:solidFill>
                  <a:srgbClr val="001F5F"/>
                </a:solidFill>
                <a:latin typeface="Calibri"/>
                <a:cs typeface="Calibri"/>
              </a:rPr>
              <a:t>1999 at Aircraft Industry </a:t>
            </a: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of </a:t>
            </a:r>
            <a:r>
              <a:rPr sz="1400" spc="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Indonesia.</a:t>
            </a:r>
            <a:endParaRPr sz="1400">
              <a:latin typeface="Calibri"/>
              <a:cs typeface="Calibri"/>
            </a:endParaRPr>
          </a:p>
          <a:p>
            <a:pPr marL="1207135" marR="1093470" indent="-238125" algn="just">
              <a:lnSpc>
                <a:spcPct val="100000"/>
              </a:lnSpc>
              <a:spcBef>
                <a:spcPts val="335"/>
              </a:spcBef>
              <a:buChar char="*"/>
              <a:tabLst>
                <a:tab pos="1207770" algn="l"/>
              </a:tabLst>
            </a:pP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In</a:t>
            </a:r>
            <a:r>
              <a:rPr sz="1400" spc="2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001F5F"/>
                </a:solidFill>
                <a:latin typeface="Calibri"/>
                <a:cs typeface="Calibri"/>
              </a:rPr>
              <a:t>Germany, </a:t>
            </a:r>
            <a:r>
              <a:rPr sz="1400" spc="-15" dirty="0">
                <a:solidFill>
                  <a:srgbClr val="001F5F"/>
                </a:solidFill>
                <a:latin typeface="Calibri"/>
                <a:cs typeface="Calibri"/>
              </a:rPr>
              <a:t>he</a:t>
            </a: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had</a:t>
            </a:r>
            <a:r>
              <a:rPr sz="1400" spc="2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001F5F"/>
                </a:solidFill>
                <a:latin typeface="Calibri"/>
                <a:cs typeface="Calibri"/>
              </a:rPr>
              <a:t>work</a:t>
            </a:r>
            <a:r>
              <a:rPr sz="1400" spc="2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experiences</a:t>
            </a:r>
            <a:r>
              <a:rPr sz="1400" spc="2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at</a:t>
            </a:r>
            <a:r>
              <a:rPr sz="1400" spc="2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Philips,</a:t>
            </a:r>
            <a:r>
              <a:rPr sz="1400" spc="254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30" dirty="0">
                <a:solidFill>
                  <a:srgbClr val="001F5F"/>
                </a:solidFill>
                <a:latin typeface="Calibri"/>
                <a:cs typeface="Calibri"/>
              </a:rPr>
              <a:t>AT&amp;T 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and</a:t>
            </a:r>
            <a:r>
              <a:rPr sz="1400" spc="2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Lucent.</a:t>
            </a:r>
            <a:r>
              <a:rPr sz="1400" spc="2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In</a:t>
            </a:r>
            <a:r>
              <a:rPr sz="1400" spc="2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USA</a:t>
            </a:r>
            <a:r>
              <a:rPr sz="1400" spc="2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001F5F"/>
                </a:solidFill>
                <a:latin typeface="Calibri"/>
                <a:cs typeface="Calibri"/>
              </a:rPr>
              <a:t>he</a:t>
            </a: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 was</a:t>
            </a:r>
            <a:r>
              <a:rPr sz="1400" spc="2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a </a:t>
            </a:r>
            <a:r>
              <a:rPr sz="1400" spc="-2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001F5F"/>
                </a:solidFill>
                <a:latin typeface="Calibri"/>
                <a:cs typeface="Calibri"/>
              </a:rPr>
              <a:t>programmer </a:t>
            </a: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of</a:t>
            </a:r>
            <a:r>
              <a:rPr sz="140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001F5F"/>
                </a:solidFill>
                <a:latin typeface="Calibri"/>
                <a:cs typeface="Calibri"/>
              </a:rPr>
              <a:t>Equinta.</a:t>
            </a:r>
            <a:endParaRPr sz="1400">
              <a:latin typeface="Calibri"/>
              <a:cs typeface="Calibri"/>
            </a:endParaRPr>
          </a:p>
          <a:p>
            <a:pPr marL="1207135" indent="-238125">
              <a:lnSpc>
                <a:spcPct val="100000"/>
              </a:lnSpc>
              <a:spcBef>
                <a:spcPts val="335"/>
              </a:spcBef>
              <a:buChar char="*"/>
              <a:tabLst>
                <a:tab pos="1207770" algn="l"/>
              </a:tabLst>
            </a:pP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He </a:t>
            </a:r>
            <a:r>
              <a:rPr sz="1400" spc="-20" dirty="0">
                <a:solidFill>
                  <a:srgbClr val="001F5F"/>
                </a:solidFill>
                <a:latin typeface="Calibri"/>
                <a:cs typeface="Calibri"/>
              </a:rPr>
              <a:t>was </a:t>
            </a: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project manager </a:t>
            </a:r>
            <a:r>
              <a:rPr sz="1400" spc="-15" dirty="0">
                <a:solidFill>
                  <a:srgbClr val="001F5F"/>
                </a:solidFill>
                <a:latin typeface="Calibri"/>
                <a:cs typeface="Calibri"/>
              </a:rPr>
              <a:t>at 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Balicamp – </a:t>
            </a:r>
            <a:r>
              <a:rPr sz="1400" spc="-15" dirty="0">
                <a:solidFill>
                  <a:srgbClr val="001F5F"/>
                </a:solidFill>
                <a:latin typeface="Calibri"/>
                <a:cs typeface="Calibri"/>
              </a:rPr>
              <a:t>Software </a:t>
            </a: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001F5F"/>
                </a:solidFill>
                <a:latin typeface="Calibri"/>
                <a:cs typeface="Calibri"/>
              </a:rPr>
              <a:t>Development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153656" y="6181344"/>
            <a:ext cx="1831848" cy="4907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095" y="6492240"/>
            <a:ext cx="7004304" cy="1097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01741" y="6168237"/>
            <a:ext cx="1661795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  <a:hlinkClick r:id="rId4"/>
              </a:rPr>
              <a:t>www.dimata.com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457200"/>
            <a:ext cx="4267200" cy="6278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31140" y="513079"/>
            <a:ext cx="1690370" cy="481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spc="5" dirty="0">
                <a:solidFill>
                  <a:srgbClr val="FFFFFF"/>
                </a:solidFill>
                <a:latin typeface="Gabriola"/>
                <a:cs typeface="Gabriola"/>
              </a:rPr>
              <a:t>Pendiri</a:t>
            </a:r>
            <a:r>
              <a:rPr sz="2800" b="1" spc="-120" dirty="0">
                <a:solidFill>
                  <a:srgbClr val="FFFFFF"/>
                </a:solidFill>
                <a:latin typeface="Gabriola"/>
                <a:cs typeface="Gabriola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Gabriola"/>
                <a:cs typeface="Gabriola"/>
              </a:rPr>
              <a:t>Dimata</a:t>
            </a:r>
            <a:endParaRPr sz="2800">
              <a:latin typeface="Gabriola"/>
              <a:cs typeface="Gabriol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88976" y="1420367"/>
            <a:ext cx="8756904" cy="39989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937478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53656" y="6181344"/>
            <a:ext cx="1831848" cy="4907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95" y="6492240"/>
            <a:ext cx="7004304" cy="1097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01741" y="6168237"/>
            <a:ext cx="1661795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  <a:hlinkClick r:id="rId4"/>
              </a:rPr>
              <a:t>www.dimata.com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457200"/>
            <a:ext cx="4267200" cy="6278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46963" y="547496"/>
            <a:ext cx="1500505" cy="481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spc="25" dirty="0">
                <a:solidFill>
                  <a:srgbClr val="FFFFFF"/>
                </a:solidFill>
                <a:latin typeface="Gabriola"/>
                <a:cs typeface="Gabriola"/>
              </a:rPr>
              <a:t>Team</a:t>
            </a:r>
            <a:r>
              <a:rPr sz="2800" b="1" spc="-185" dirty="0">
                <a:solidFill>
                  <a:srgbClr val="FFFFFF"/>
                </a:solidFill>
                <a:latin typeface="Gabriola"/>
                <a:cs typeface="Gabriola"/>
              </a:rPr>
              <a:t> </a:t>
            </a:r>
            <a:r>
              <a:rPr sz="2800" b="1" spc="15" dirty="0">
                <a:solidFill>
                  <a:srgbClr val="FFFFFF"/>
                </a:solidFill>
                <a:latin typeface="Gabriola"/>
                <a:cs typeface="Gabriola"/>
              </a:rPr>
              <a:t>Dimata</a:t>
            </a:r>
            <a:endParaRPr sz="2800">
              <a:latin typeface="Gabriola"/>
              <a:cs typeface="Gabriol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295400" y="1112519"/>
            <a:ext cx="6620256" cy="49651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68597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1959" y="1386839"/>
            <a:ext cx="8327390" cy="4724400"/>
          </a:xfrm>
          <a:prstGeom prst="rect">
            <a:avLst/>
          </a:prstGeom>
        </p:spPr>
        <p:txBody>
          <a:bodyPr vert="horz" wrap="square" lIns="0" tIns="39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2150">
              <a:latin typeface="Times New Roman"/>
              <a:cs typeface="Times New Roman"/>
            </a:endParaRPr>
          </a:p>
          <a:p>
            <a:pPr marL="527050" marR="84455" indent="-344170" algn="just">
              <a:lnSpc>
                <a:spcPct val="100000"/>
              </a:lnSpc>
              <a:buFont typeface="Arial"/>
              <a:buChar char="•"/>
              <a:tabLst>
                <a:tab pos="527685" algn="l"/>
              </a:tabLst>
            </a:pP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Dimata</a:t>
            </a:r>
            <a:r>
              <a:rPr sz="2400" spc="3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IT</a:t>
            </a:r>
            <a:r>
              <a:rPr sz="2400" spc="3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Solutions</a:t>
            </a:r>
            <a:r>
              <a:rPr sz="2400" spc="3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is</a:t>
            </a:r>
            <a:r>
              <a:rPr sz="2400" spc="3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2400" spc="3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software</a:t>
            </a:r>
            <a:r>
              <a:rPr sz="2400" spc="30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developer</a:t>
            </a:r>
            <a:r>
              <a:rPr sz="2400" spc="3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since</a:t>
            </a:r>
            <a:r>
              <a:rPr sz="2400" spc="3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year</a:t>
            </a:r>
            <a:r>
              <a:rPr sz="2400" spc="3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2000 </a:t>
            </a:r>
            <a:r>
              <a:rPr sz="2400" spc="-4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using open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source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and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web-based</a:t>
            </a:r>
            <a:r>
              <a:rPr sz="2400" spc="-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technologies.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"/>
              </a:spcBef>
              <a:buClr>
                <a:srgbClr val="001F5F"/>
              </a:buClr>
              <a:buFont typeface="Arial"/>
              <a:buChar char="•"/>
            </a:pPr>
            <a:endParaRPr sz="3500">
              <a:latin typeface="Times New Roman"/>
              <a:cs typeface="Times New Roman"/>
            </a:endParaRPr>
          </a:p>
          <a:p>
            <a:pPr marL="579120" indent="-396240">
              <a:lnSpc>
                <a:spcPct val="100000"/>
              </a:lnSpc>
              <a:buFont typeface="Arial"/>
              <a:buChar char="•"/>
              <a:tabLst>
                <a:tab pos="579755" algn="l"/>
              </a:tabLst>
            </a:pP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Dimata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is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mastering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in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technology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such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as: 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Java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™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, Apache   </a:t>
            </a:r>
            <a:r>
              <a:rPr sz="2400" spc="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/</a:t>
            </a:r>
            <a:endParaRPr sz="2400">
              <a:latin typeface="Calibri"/>
              <a:cs typeface="Calibri"/>
            </a:endParaRPr>
          </a:p>
          <a:p>
            <a:pPr marL="579120">
              <a:lnSpc>
                <a:spcPct val="100000"/>
              </a:lnSpc>
            </a:pPr>
            <a:r>
              <a:rPr sz="2400" spc="-40" dirty="0">
                <a:solidFill>
                  <a:srgbClr val="001F5F"/>
                </a:solidFill>
                <a:latin typeface="Calibri"/>
                <a:cs typeface="Calibri"/>
              </a:rPr>
              <a:t>Tomcat,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Linux, Windows,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PostgresSQL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and</a:t>
            </a:r>
            <a:r>
              <a:rPr sz="240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MySQL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"/>
              </a:spcBef>
            </a:pPr>
            <a:endParaRPr sz="3500">
              <a:latin typeface="Times New Roman"/>
              <a:cs typeface="Times New Roman"/>
            </a:endParaRPr>
          </a:p>
          <a:p>
            <a:pPr marL="579120" marR="87630" indent="-396240" algn="just">
              <a:lnSpc>
                <a:spcPct val="100000"/>
              </a:lnSpc>
              <a:buFont typeface="Arial"/>
              <a:buChar char="•"/>
              <a:tabLst>
                <a:tab pos="579755" algn="l"/>
              </a:tabLst>
            </a:pP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Dimata</a:t>
            </a:r>
            <a:r>
              <a:rPr sz="2400" spc="3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is</a:t>
            </a:r>
            <a:r>
              <a:rPr sz="2400" spc="3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one</a:t>
            </a:r>
            <a:r>
              <a:rPr sz="2400" spc="3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of</a:t>
            </a:r>
            <a:r>
              <a:rPr sz="2400" spc="3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the</a:t>
            </a:r>
            <a:r>
              <a:rPr sz="2400" spc="3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winner</a:t>
            </a:r>
            <a:r>
              <a:rPr sz="2400" spc="3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of</a:t>
            </a:r>
            <a:r>
              <a:rPr sz="2400" spc="3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Indigo</a:t>
            </a:r>
            <a:r>
              <a:rPr sz="2400" spc="3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Fellowship</a:t>
            </a:r>
            <a:r>
              <a:rPr sz="2400" spc="3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2010</a:t>
            </a:r>
            <a:r>
              <a:rPr sz="2400" spc="3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and </a:t>
            </a:r>
            <a:r>
              <a:rPr sz="2400" spc="-4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Indigo</a:t>
            </a:r>
            <a:r>
              <a:rPr sz="2400" spc="3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Calibri"/>
                <a:cs typeface="Calibri"/>
              </a:rPr>
              <a:t>Venture</a:t>
            </a:r>
            <a:r>
              <a:rPr sz="2400" spc="3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in</a:t>
            </a:r>
            <a:r>
              <a:rPr sz="2400" spc="3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year</a:t>
            </a:r>
            <a:r>
              <a:rPr sz="2400" spc="30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2011</a:t>
            </a:r>
            <a:r>
              <a:rPr sz="2400" spc="3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of</a:t>
            </a:r>
            <a:r>
              <a:rPr sz="2400" spc="3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5" dirty="0">
                <a:solidFill>
                  <a:srgbClr val="001F5F"/>
                </a:solidFill>
                <a:latin typeface="Calibri"/>
                <a:cs typeface="Calibri"/>
              </a:rPr>
              <a:t>Telkom</a:t>
            </a:r>
            <a:r>
              <a:rPr sz="2400" spc="3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Indonesia’s</a:t>
            </a:r>
            <a:r>
              <a:rPr sz="2400" spc="3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Indigo</a:t>
            </a:r>
            <a:r>
              <a:rPr sz="2400" spc="3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IT </a:t>
            </a:r>
            <a:r>
              <a:rPr sz="2400" spc="-4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Competition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153656" y="6181344"/>
            <a:ext cx="1831848" cy="4907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095" y="6492240"/>
            <a:ext cx="7004304" cy="1097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01741" y="6168237"/>
            <a:ext cx="1661795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  <a:hlinkClick r:id="rId4"/>
              </a:rPr>
              <a:t>www.dimata.com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457200"/>
            <a:ext cx="4267200" cy="6278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46963" y="547496"/>
            <a:ext cx="1793239" cy="481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spc="10" dirty="0">
                <a:solidFill>
                  <a:srgbClr val="FFFFFF"/>
                </a:solidFill>
                <a:latin typeface="Gabriola"/>
                <a:cs typeface="Gabriola"/>
              </a:rPr>
              <a:t>Tentang</a:t>
            </a:r>
            <a:r>
              <a:rPr sz="2800" b="1" spc="-145" dirty="0">
                <a:solidFill>
                  <a:srgbClr val="FFFFFF"/>
                </a:solidFill>
                <a:latin typeface="Gabriola"/>
                <a:cs typeface="Gabriola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Gabriola"/>
                <a:cs typeface="Gabriola"/>
              </a:rPr>
              <a:t>Dimata</a:t>
            </a:r>
            <a:endParaRPr sz="2800">
              <a:latin typeface="Gabriola"/>
              <a:cs typeface="Gabriol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41959" y="1386839"/>
            <a:ext cx="8327135" cy="4724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732118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6784" y="1365503"/>
            <a:ext cx="8735695" cy="4175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>
              <a:lnSpc>
                <a:spcPts val="2085"/>
              </a:lnSpc>
            </a:pPr>
            <a:r>
              <a:rPr sz="2000" b="1" spc="-5" dirty="0">
                <a:solidFill>
                  <a:srgbClr val="244060"/>
                </a:solidFill>
                <a:latin typeface="Calibri"/>
                <a:cs typeface="Calibri"/>
              </a:rPr>
              <a:t>Bali</a:t>
            </a:r>
            <a:r>
              <a:rPr sz="2000" b="1" spc="-114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244060"/>
                </a:solid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887094" marR="346075" indent="-33845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887730" algn="l"/>
              </a:tabLst>
            </a:pPr>
            <a:r>
              <a:rPr sz="2000" spc="-35" dirty="0">
                <a:solidFill>
                  <a:srgbClr val="244060"/>
                </a:solidFill>
                <a:latin typeface="Calibri"/>
                <a:cs typeface="Calibri"/>
              </a:rPr>
              <a:t>Tegalsari</a:t>
            </a:r>
            <a:r>
              <a:rPr sz="2000" spc="8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Accomodation,</a:t>
            </a:r>
            <a:r>
              <a:rPr sz="2000" spc="4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Agung</a:t>
            </a:r>
            <a:r>
              <a:rPr sz="2000" spc="2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Raka</a:t>
            </a:r>
            <a:r>
              <a:rPr sz="2000" spc="2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244060"/>
                </a:solidFill>
                <a:latin typeface="Calibri"/>
                <a:cs typeface="Calibri"/>
              </a:rPr>
              <a:t>Resort,</a:t>
            </a:r>
            <a:r>
              <a:rPr sz="2000" spc="5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Ubud</a:t>
            </a:r>
            <a:r>
              <a:rPr sz="2000" spc="2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244060"/>
                </a:solidFill>
                <a:latin typeface="Calibri"/>
                <a:cs typeface="Calibri"/>
              </a:rPr>
              <a:t>Aura</a:t>
            </a:r>
            <a:r>
              <a:rPr sz="2000" spc="1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Hotel,</a:t>
            </a:r>
            <a:r>
              <a:rPr sz="2000" spc="3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Hotel</a:t>
            </a:r>
            <a:r>
              <a:rPr sz="2000" spc="3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Puri </a:t>
            </a:r>
            <a:r>
              <a:rPr sz="2000" spc="-35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244060"/>
                </a:solidFill>
                <a:latin typeface="Calibri"/>
                <a:cs typeface="Calibri"/>
              </a:rPr>
              <a:t>Ayu,</a:t>
            </a:r>
            <a:r>
              <a:rPr sz="2000" spc="1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Amertha</a:t>
            </a:r>
            <a:r>
              <a:rPr sz="2000" spc="3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Bali</a:t>
            </a:r>
            <a:r>
              <a:rPr sz="2000" spc="2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Villas,</a:t>
            </a:r>
            <a:r>
              <a:rPr sz="2000" spc="6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244060"/>
                </a:solidFill>
                <a:latin typeface="Calibri"/>
                <a:cs typeface="Calibri"/>
              </a:rPr>
              <a:t>Tamansari</a:t>
            </a:r>
            <a:r>
              <a:rPr sz="2000" spc="8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244060"/>
                </a:solidFill>
                <a:latin typeface="Calibri"/>
                <a:cs typeface="Calibri"/>
              </a:rPr>
              <a:t>Cottages,</a:t>
            </a:r>
            <a:r>
              <a:rPr sz="2000" spc="3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Hotel</a:t>
            </a:r>
            <a:r>
              <a:rPr sz="2000" spc="1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Santosa,</a:t>
            </a:r>
            <a:r>
              <a:rPr sz="2000" spc="3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Bali </a:t>
            </a:r>
            <a:r>
              <a:rPr sz="2000" spc="-33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244060"/>
                </a:solidFill>
                <a:latin typeface="Calibri"/>
                <a:cs typeface="Calibri"/>
              </a:rPr>
              <a:t>Relaxing</a:t>
            </a:r>
            <a:r>
              <a:rPr sz="2000" spc="2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244060"/>
                </a:solidFill>
                <a:latin typeface="Calibri"/>
                <a:cs typeface="Calibri"/>
              </a:rPr>
              <a:t>Resort</a:t>
            </a:r>
            <a:r>
              <a:rPr sz="2000" spc="3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and</a:t>
            </a:r>
            <a:r>
              <a:rPr sz="2000" spc="-1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Spa,</a:t>
            </a:r>
            <a:r>
              <a:rPr sz="2000" spc="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Hotel</a:t>
            </a:r>
            <a:r>
              <a:rPr sz="2000" spc="6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Melia</a:t>
            </a:r>
            <a:r>
              <a:rPr sz="2000" spc="6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Bali,</a:t>
            </a:r>
            <a:r>
              <a:rPr sz="2000" spc="1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Hardrock</a:t>
            </a:r>
            <a:r>
              <a:rPr sz="2000" spc="1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Hotel</a:t>
            </a:r>
            <a:r>
              <a:rPr sz="2000" spc="3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244060"/>
                </a:solidFill>
                <a:latin typeface="Calibri"/>
                <a:cs typeface="Calibri"/>
              </a:rPr>
              <a:t>Kuta, </a:t>
            </a: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PT </a:t>
            </a:r>
            <a:r>
              <a:rPr sz="2000" spc="-15" dirty="0">
                <a:solidFill>
                  <a:srgbClr val="244060"/>
                </a:solidFill>
                <a:latin typeface="Calibri"/>
                <a:cs typeface="Calibri"/>
              </a:rPr>
              <a:t>Karya </a:t>
            </a:r>
            <a:r>
              <a:rPr sz="2000" spc="-35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45" dirty="0">
                <a:solidFill>
                  <a:srgbClr val="244060"/>
                </a:solidFill>
                <a:latin typeface="Calibri"/>
                <a:cs typeface="Calibri"/>
              </a:rPr>
              <a:t>Tangan</a:t>
            </a:r>
            <a:r>
              <a:rPr sz="2000" spc="5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Indah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(John</a:t>
            </a:r>
            <a:r>
              <a:rPr sz="2000" spc="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Hardy’s</a:t>
            </a:r>
            <a:r>
              <a:rPr sz="2000" spc="-3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244060"/>
                </a:solidFill>
                <a:latin typeface="Calibri"/>
                <a:cs typeface="Calibri"/>
              </a:rPr>
              <a:t>Corporate),</a:t>
            </a:r>
            <a:r>
              <a:rPr sz="2000" spc="5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244060"/>
                </a:solidFill>
                <a:latin typeface="Calibri"/>
                <a:cs typeface="Calibri"/>
              </a:rPr>
              <a:t>Astana</a:t>
            </a:r>
            <a:r>
              <a:rPr sz="2000" spc="7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40" dirty="0">
                <a:solidFill>
                  <a:srgbClr val="244060"/>
                </a:solidFill>
                <a:latin typeface="Calibri"/>
                <a:cs typeface="Calibri"/>
              </a:rPr>
              <a:t>Tria</a:t>
            </a:r>
            <a:r>
              <a:rPr sz="2000" spc="3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Property</a:t>
            </a:r>
            <a:r>
              <a:rPr sz="2000" spc="1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Group, </a:t>
            </a:r>
            <a:r>
              <a:rPr sz="2000" spc="-31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244060"/>
                </a:solidFill>
                <a:latin typeface="Calibri"/>
                <a:cs typeface="Calibri"/>
              </a:rPr>
              <a:t>Ramayana 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Group, </a:t>
            </a:r>
            <a:r>
              <a:rPr sz="2000" spc="-25" dirty="0">
                <a:solidFill>
                  <a:srgbClr val="244060"/>
                </a:solidFill>
                <a:latin typeface="Calibri"/>
                <a:cs typeface="Calibri"/>
              </a:rPr>
              <a:t>Queen’s </a:t>
            </a:r>
            <a:r>
              <a:rPr sz="2000" spc="-50" dirty="0">
                <a:solidFill>
                  <a:srgbClr val="244060"/>
                </a:solidFill>
                <a:latin typeface="Calibri"/>
                <a:cs typeface="Calibri"/>
              </a:rPr>
              <a:t>Tandoor,</a:t>
            </a:r>
            <a:r>
              <a:rPr sz="2000" spc="8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etc.</a:t>
            </a:r>
            <a:endParaRPr sz="2000">
              <a:latin typeface="Calibri"/>
              <a:cs typeface="Calibri"/>
            </a:endParaRPr>
          </a:p>
          <a:p>
            <a:pPr marL="372110">
              <a:lnSpc>
                <a:spcPct val="100000"/>
              </a:lnSpc>
              <a:spcBef>
                <a:spcPts val="480"/>
              </a:spcBef>
            </a:pPr>
            <a:r>
              <a:rPr sz="2000" b="1" spc="-5" dirty="0">
                <a:solidFill>
                  <a:srgbClr val="244060"/>
                </a:solidFill>
                <a:latin typeface="Calibri"/>
                <a:cs typeface="Calibri"/>
              </a:rPr>
              <a:t>Indonesia</a:t>
            </a:r>
            <a:r>
              <a:rPr sz="2000" b="1" spc="-8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244060"/>
                </a:solid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887094" lvl="1" indent="-27749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887730" algn="l"/>
              </a:tabLst>
            </a:pP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Hotel </a:t>
            </a:r>
            <a:r>
              <a:rPr sz="2000" spc="-30" dirty="0">
                <a:solidFill>
                  <a:srgbClr val="244060"/>
                </a:solidFill>
                <a:latin typeface="Calibri"/>
                <a:cs typeface="Calibri"/>
              </a:rPr>
              <a:t>Avira Makassar, 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De Solo Hotel, Hotel </a:t>
            </a: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Gading </a:t>
            </a:r>
            <a:r>
              <a:rPr sz="2000" dirty="0">
                <a:solidFill>
                  <a:srgbClr val="244060"/>
                </a:solidFill>
                <a:latin typeface="Calibri"/>
                <a:cs typeface="Calibri"/>
              </a:rPr>
              <a:t>Indah, 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Hotel</a:t>
            </a:r>
            <a:r>
              <a:rPr sz="2000" spc="36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Rakacia,</a:t>
            </a:r>
            <a:endParaRPr sz="2000">
              <a:latin typeface="Calibri"/>
              <a:cs typeface="Calibri"/>
            </a:endParaRPr>
          </a:p>
          <a:p>
            <a:pPr marL="887094">
              <a:lnSpc>
                <a:spcPct val="100000"/>
              </a:lnSpc>
            </a:pP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Hotel Rensa, </a:t>
            </a: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Puri Setiabudhi, Saulina </a:t>
            </a:r>
            <a:r>
              <a:rPr sz="2000" spc="-15" dirty="0">
                <a:solidFill>
                  <a:srgbClr val="244060"/>
                </a:solidFill>
                <a:latin typeface="Calibri"/>
                <a:cs typeface="Calibri"/>
              </a:rPr>
              <a:t>Resort </a:t>
            </a:r>
            <a:r>
              <a:rPr sz="2000" spc="-30" dirty="0">
                <a:solidFill>
                  <a:srgbClr val="244060"/>
                </a:solidFill>
                <a:latin typeface="Calibri"/>
                <a:cs typeface="Calibri"/>
              </a:rPr>
              <a:t>Samosir,</a:t>
            </a:r>
            <a:r>
              <a:rPr sz="2000" spc="24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etc.</a:t>
            </a:r>
            <a:endParaRPr sz="2000">
              <a:latin typeface="Calibri"/>
              <a:cs typeface="Calibri"/>
            </a:endParaRPr>
          </a:p>
          <a:p>
            <a:pPr marL="372110">
              <a:lnSpc>
                <a:spcPct val="100000"/>
              </a:lnSpc>
              <a:spcBef>
                <a:spcPts val="480"/>
              </a:spcBef>
            </a:pPr>
            <a:r>
              <a:rPr sz="2000" b="1" spc="-5" dirty="0">
                <a:solidFill>
                  <a:srgbClr val="244060"/>
                </a:solidFill>
                <a:latin typeface="Calibri"/>
                <a:cs typeface="Calibri"/>
              </a:rPr>
              <a:t>Other Countries</a:t>
            </a:r>
            <a:r>
              <a:rPr sz="2000" b="1" spc="-10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244060"/>
                </a:solid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887094">
              <a:lnSpc>
                <a:spcPct val="100000"/>
              </a:lnSpc>
              <a:spcBef>
                <a:spcPts val="480"/>
              </a:spcBef>
            </a:pPr>
            <a:r>
              <a:rPr sz="2000" spc="-15" dirty="0">
                <a:solidFill>
                  <a:srgbClr val="244060"/>
                </a:solidFill>
                <a:latin typeface="Calibri"/>
                <a:cs typeface="Calibri"/>
              </a:rPr>
              <a:t>USA-San Diego </a:t>
            </a: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:</a:t>
            </a:r>
            <a:r>
              <a:rPr sz="2000" spc="7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Equinta</a:t>
            </a:r>
            <a:endParaRPr sz="2000">
              <a:latin typeface="Calibri"/>
              <a:cs typeface="Calibri"/>
            </a:endParaRPr>
          </a:p>
          <a:p>
            <a:pPr marL="890269">
              <a:lnSpc>
                <a:spcPct val="100000"/>
              </a:lnSpc>
            </a:pP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Timor </a:t>
            </a:r>
            <a:r>
              <a:rPr sz="2000" spc="-20" dirty="0">
                <a:solidFill>
                  <a:srgbClr val="244060"/>
                </a:solidFill>
                <a:latin typeface="Calibri"/>
                <a:cs typeface="Calibri"/>
              </a:rPr>
              <a:t>Leste </a:t>
            </a: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: </a:t>
            </a:r>
            <a:r>
              <a:rPr sz="2000" spc="-15" dirty="0">
                <a:solidFill>
                  <a:srgbClr val="244060"/>
                </a:solidFill>
                <a:latin typeface="Calibri"/>
                <a:cs typeface="Calibri"/>
              </a:rPr>
              <a:t>Novo </a:t>
            </a:r>
            <a:r>
              <a:rPr sz="2000" spc="-25" dirty="0">
                <a:solidFill>
                  <a:srgbClr val="244060"/>
                </a:solidFill>
                <a:latin typeface="Calibri"/>
                <a:cs typeface="Calibri"/>
              </a:rPr>
              <a:t>Turismo 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Hotel </a:t>
            </a: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-</a:t>
            </a:r>
            <a:r>
              <a:rPr sz="2000" spc="17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Dilli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153656" y="6181344"/>
            <a:ext cx="1831848" cy="4907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095" y="6492240"/>
            <a:ext cx="7004304" cy="1097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01741" y="6168237"/>
            <a:ext cx="1661795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  <a:hlinkClick r:id="rId4"/>
              </a:rPr>
              <a:t>www.dimata.com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457200"/>
            <a:ext cx="4419600" cy="6278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68655" y="535304"/>
            <a:ext cx="2037714" cy="481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spc="10" dirty="0">
                <a:solidFill>
                  <a:srgbClr val="FFFFFF"/>
                </a:solidFill>
                <a:latin typeface="Gabriola"/>
                <a:cs typeface="Gabriola"/>
              </a:rPr>
              <a:t>Pelanggan</a:t>
            </a:r>
            <a:r>
              <a:rPr sz="2800" b="1" spc="-180" dirty="0">
                <a:solidFill>
                  <a:srgbClr val="FFFFFF"/>
                </a:solidFill>
                <a:latin typeface="Gabriola"/>
                <a:cs typeface="Gabriola"/>
              </a:rPr>
              <a:t> </a:t>
            </a:r>
            <a:r>
              <a:rPr sz="2800" b="1" spc="10" dirty="0">
                <a:solidFill>
                  <a:srgbClr val="FFFFFF"/>
                </a:solidFill>
                <a:latin typeface="Gabriola"/>
                <a:cs typeface="Gabriola"/>
              </a:rPr>
              <a:t>Dimata</a:t>
            </a:r>
            <a:endParaRPr sz="2800">
              <a:latin typeface="Gabriola"/>
              <a:cs typeface="Gabriol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76784" y="1365503"/>
            <a:ext cx="8735568" cy="41757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523925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20734" y="3489959"/>
            <a:ext cx="842644" cy="756285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5240" indent="-15875">
              <a:lnSpc>
                <a:spcPts val="1540"/>
              </a:lnSpc>
              <a:spcBef>
                <a:spcPts val="605"/>
              </a:spcBef>
            </a:pPr>
            <a:r>
              <a:rPr sz="1600" spc="-5" dirty="0">
                <a:solidFill>
                  <a:srgbClr val="244060"/>
                </a:solidFill>
                <a:latin typeface="Calibri"/>
                <a:cs typeface="Calibri"/>
              </a:rPr>
              <a:t>ervice) </a:t>
            </a:r>
            <a:r>
              <a:rPr sz="1600" spc="-15" dirty="0">
                <a:solidFill>
                  <a:srgbClr val="244060"/>
                </a:solidFill>
                <a:latin typeface="Calibri"/>
                <a:cs typeface="Calibri"/>
              </a:rPr>
              <a:t>for </a:t>
            </a:r>
            <a:r>
              <a:rPr sz="1600" spc="-32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244060"/>
                </a:solidFill>
                <a:latin typeface="Calibri"/>
                <a:cs typeface="Calibri"/>
              </a:rPr>
              <a:t>ooking</a:t>
            </a:r>
            <a:r>
              <a:rPr sz="1600" spc="-7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600" spc="5" dirty="0">
                <a:solidFill>
                  <a:srgbClr val="244060"/>
                </a:solidFill>
                <a:latin typeface="Calibri"/>
                <a:cs typeface="Calibri"/>
              </a:rPr>
              <a:t>&amp;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62583" y="1295400"/>
            <a:ext cx="6898005" cy="4861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7"/>
              </a:spcBef>
            </a:pPr>
            <a:endParaRPr sz="1250">
              <a:latin typeface="Times New Roman"/>
              <a:cs typeface="Times New Roman"/>
            </a:endParaRPr>
          </a:p>
          <a:p>
            <a:pPr marL="448309">
              <a:lnSpc>
                <a:spcPct val="100000"/>
              </a:lnSpc>
            </a:pPr>
            <a:r>
              <a:rPr sz="1600" b="1" dirty="0">
                <a:solidFill>
                  <a:srgbClr val="244060"/>
                </a:solidFill>
                <a:latin typeface="Calibri"/>
                <a:cs typeface="Calibri"/>
              </a:rPr>
              <a:t>1.  </a:t>
            </a:r>
            <a:r>
              <a:rPr sz="1600" b="1" spc="-50" dirty="0">
                <a:solidFill>
                  <a:srgbClr val="244060"/>
                </a:solidFill>
                <a:latin typeface="Calibri"/>
                <a:cs typeface="Calibri"/>
              </a:rPr>
              <a:t>PT. </a:t>
            </a:r>
            <a:r>
              <a:rPr sz="1600" b="1" spc="-35" dirty="0">
                <a:solidFill>
                  <a:srgbClr val="244060"/>
                </a:solidFill>
                <a:latin typeface="Calibri"/>
                <a:cs typeface="Calibri"/>
              </a:rPr>
              <a:t>Telkom</a:t>
            </a:r>
            <a:r>
              <a:rPr sz="1600" b="1" spc="-4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44060"/>
                </a:solidFill>
                <a:latin typeface="Calibri"/>
                <a:cs typeface="Calibri"/>
              </a:rPr>
              <a:t>Indonesia</a:t>
            </a:r>
            <a:endParaRPr sz="1600">
              <a:latin typeface="Calibri"/>
              <a:cs typeface="Calibri"/>
            </a:endParaRPr>
          </a:p>
          <a:p>
            <a:pPr marL="957580">
              <a:lnSpc>
                <a:spcPts val="1730"/>
              </a:lnSpc>
            </a:pPr>
            <a:r>
              <a:rPr sz="1600" spc="-10" dirty="0">
                <a:solidFill>
                  <a:srgbClr val="244060"/>
                </a:solidFill>
                <a:latin typeface="Calibri"/>
                <a:cs typeface="Calibri"/>
              </a:rPr>
              <a:t>Dimata </a:t>
            </a:r>
            <a:r>
              <a:rPr sz="1600" spc="-5" dirty="0">
                <a:solidFill>
                  <a:srgbClr val="244060"/>
                </a:solidFill>
                <a:latin typeface="Calibri"/>
                <a:cs typeface="Calibri"/>
              </a:rPr>
              <a:t>is partner of </a:t>
            </a:r>
            <a:r>
              <a:rPr sz="1600" dirty="0">
                <a:solidFill>
                  <a:srgbClr val="244060"/>
                </a:solidFill>
                <a:latin typeface="Calibri"/>
                <a:cs typeface="Calibri"/>
              </a:rPr>
              <a:t>PT </a:t>
            </a:r>
            <a:r>
              <a:rPr sz="1600" spc="-35" dirty="0">
                <a:solidFill>
                  <a:srgbClr val="244060"/>
                </a:solidFill>
                <a:latin typeface="Calibri"/>
                <a:cs typeface="Calibri"/>
              </a:rPr>
              <a:t>Telkom </a:t>
            </a:r>
            <a:r>
              <a:rPr sz="1600" spc="-5" dirty="0">
                <a:solidFill>
                  <a:srgbClr val="244060"/>
                </a:solidFill>
                <a:latin typeface="Calibri"/>
                <a:cs typeface="Calibri"/>
              </a:rPr>
              <a:t>Indonesia </a:t>
            </a:r>
            <a:r>
              <a:rPr sz="1600" spc="-20" dirty="0">
                <a:solidFill>
                  <a:srgbClr val="244060"/>
                </a:solidFill>
                <a:latin typeface="Calibri"/>
                <a:cs typeface="Calibri"/>
              </a:rPr>
              <a:t>to</a:t>
            </a:r>
            <a:r>
              <a:rPr sz="1600" spc="2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244060"/>
                </a:solidFill>
                <a:latin typeface="Calibri"/>
                <a:cs typeface="Calibri"/>
              </a:rPr>
              <a:t>provide</a:t>
            </a:r>
            <a:endParaRPr sz="1600">
              <a:latin typeface="Calibri"/>
              <a:cs typeface="Calibri"/>
            </a:endParaRPr>
          </a:p>
          <a:p>
            <a:pPr marL="963294">
              <a:lnSpc>
                <a:spcPts val="1535"/>
              </a:lnSpc>
            </a:pPr>
            <a:r>
              <a:rPr sz="1600" spc="-10" dirty="0">
                <a:solidFill>
                  <a:srgbClr val="244060"/>
                </a:solidFill>
                <a:latin typeface="Calibri"/>
                <a:cs typeface="Calibri"/>
              </a:rPr>
              <a:t>hotel </a:t>
            </a:r>
            <a:r>
              <a:rPr sz="1600" spc="-20" dirty="0">
                <a:solidFill>
                  <a:srgbClr val="244060"/>
                </a:solidFill>
                <a:latin typeface="Calibri"/>
                <a:cs typeface="Calibri"/>
              </a:rPr>
              <a:t>system </a:t>
            </a:r>
            <a:r>
              <a:rPr sz="1600" dirty="0">
                <a:solidFill>
                  <a:srgbClr val="244060"/>
                </a:solidFill>
                <a:latin typeface="Calibri"/>
                <a:cs typeface="Calibri"/>
              </a:rPr>
              <a:t>on </a:t>
            </a:r>
            <a:r>
              <a:rPr sz="1600" spc="-5" dirty="0">
                <a:solidFill>
                  <a:srgbClr val="244060"/>
                </a:solidFill>
                <a:latin typeface="Calibri"/>
                <a:cs typeface="Calibri"/>
              </a:rPr>
              <a:t>cloud and </a:t>
            </a:r>
            <a:r>
              <a:rPr sz="1600" dirty="0">
                <a:solidFill>
                  <a:srgbClr val="244060"/>
                </a:solidFill>
                <a:latin typeface="Calibri"/>
                <a:cs typeface="Calibri"/>
              </a:rPr>
              <a:t>SaaS </a:t>
            </a:r>
            <a:r>
              <a:rPr sz="1600" spc="-10" dirty="0">
                <a:solidFill>
                  <a:srgbClr val="244060"/>
                </a:solidFill>
                <a:latin typeface="Calibri"/>
                <a:cs typeface="Calibri"/>
              </a:rPr>
              <a:t>(Software </a:t>
            </a:r>
            <a:r>
              <a:rPr sz="1600" dirty="0">
                <a:solidFill>
                  <a:srgbClr val="244060"/>
                </a:solidFill>
                <a:latin typeface="Calibri"/>
                <a:cs typeface="Calibri"/>
              </a:rPr>
              <a:t>as</a:t>
            </a:r>
            <a:r>
              <a:rPr sz="1600" spc="4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600" spc="5" dirty="0">
                <a:solidFill>
                  <a:srgbClr val="244060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  <a:p>
            <a:pPr marL="963294">
              <a:lnSpc>
                <a:spcPts val="1535"/>
              </a:lnSpc>
              <a:tabLst>
                <a:tab pos="1947545" algn="l"/>
              </a:tabLst>
            </a:pPr>
            <a:r>
              <a:rPr sz="1600" dirty="0">
                <a:solidFill>
                  <a:srgbClr val="244060"/>
                </a:solidFill>
                <a:latin typeface="Calibri"/>
                <a:cs typeface="Calibri"/>
              </a:rPr>
              <a:t>S	</a:t>
            </a:r>
            <a:r>
              <a:rPr sz="1600" spc="-10" dirty="0">
                <a:solidFill>
                  <a:srgbClr val="244060"/>
                </a:solidFill>
                <a:latin typeface="Calibri"/>
                <a:cs typeface="Calibri"/>
              </a:rPr>
              <a:t>Hotel/Villa </a:t>
            </a:r>
            <a:r>
              <a:rPr sz="1600" spc="-5" dirty="0">
                <a:solidFill>
                  <a:srgbClr val="244060"/>
                </a:solidFill>
                <a:latin typeface="Calibri"/>
                <a:cs typeface="Calibri"/>
              </a:rPr>
              <a:t>in Indonesia with</a:t>
            </a:r>
            <a:r>
              <a:rPr sz="160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244060"/>
                </a:solidFill>
                <a:latin typeface="Calibri"/>
                <a:cs typeface="Calibri"/>
              </a:rPr>
              <a:t>Online</a:t>
            </a:r>
            <a:endParaRPr sz="1600">
              <a:latin typeface="Calibri"/>
              <a:cs typeface="Calibri"/>
            </a:endParaRPr>
          </a:p>
          <a:p>
            <a:pPr marL="963294">
              <a:lnSpc>
                <a:spcPts val="1730"/>
              </a:lnSpc>
              <a:tabLst>
                <a:tab pos="1858645" algn="l"/>
              </a:tabLst>
            </a:pPr>
            <a:r>
              <a:rPr sz="1600" dirty="0">
                <a:solidFill>
                  <a:srgbClr val="244060"/>
                </a:solidFill>
                <a:latin typeface="Calibri"/>
                <a:cs typeface="Calibri"/>
              </a:rPr>
              <a:t>B	</a:t>
            </a:r>
            <a:r>
              <a:rPr sz="1600" spc="-10" dirty="0">
                <a:solidFill>
                  <a:srgbClr val="244060"/>
                </a:solidFill>
                <a:latin typeface="Calibri"/>
                <a:cs typeface="Calibri"/>
              </a:rPr>
              <a:t>Payment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>
              <a:latin typeface="Times New Roman"/>
              <a:cs typeface="Times New Roman"/>
            </a:endParaRPr>
          </a:p>
          <a:p>
            <a:pPr marL="698500" indent="-250190">
              <a:lnSpc>
                <a:spcPct val="100000"/>
              </a:lnSpc>
              <a:buAutoNum type="arabicPeriod" startAt="2"/>
              <a:tabLst>
                <a:tab pos="699135" algn="l"/>
              </a:tabLst>
            </a:pPr>
            <a:r>
              <a:rPr sz="1600" b="1" dirty="0">
                <a:solidFill>
                  <a:srgbClr val="244060"/>
                </a:solidFill>
                <a:latin typeface="Calibri"/>
                <a:cs typeface="Calibri"/>
              </a:rPr>
              <a:t>Aspiluki</a:t>
            </a:r>
            <a:r>
              <a:rPr sz="1600" b="1" spc="-13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44060"/>
                </a:solidFill>
                <a:latin typeface="Calibri"/>
                <a:cs typeface="Calibri"/>
              </a:rPr>
              <a:t>Bali</a:t>
            </a:r>
            <a:endParaRPr sz="1600">
              <a:latin typeface="Calibri"/>
              <a:cs typeface="Calibri"/>
            </a:endParaRPr>
          </a:p>
          <a:p>
            <a:pPr marL="905510">
              <a:lnSpc>
                <a:spcPts val="1730"/>
              </a:lnSpc>
            </a:pPr>
            <a:r>
              <a:rPr sz="1600" spc="-10" dirty="0">
                <a:solidFill>
                  <a:srgbClr val="244060"/>
                </a:solidFill>
                <a:latin typeface="Calibri"/>
                <a:cs typeface="Calibri"/>
              </a:rPr>
              <a:t>Dimata </a:t>
            </a:r>
            <a:r>
              <a:rPr sz="1600" spc="-5" dirty="0">
                <a:solidFill>
                  <a:srgbClr val="244060"/>
                </a:solidFill>
                <a:latin typeface="Calibri"/>
                <a:cs typeface="Calibri"/>
              </a:rPr>
              <a:t>is </a:t>
            </a:r>
            <a:r>
              <a:rPr sz="1600" dirty="0">
                <a:solidFill>
                  <a:srgbClr val="244060"/>
                </a:solidFill>
                <a:latin typeface="Calibri"/>
                <a:cs typeface="Calibri"/>
              </a:rPr>
              <a:t>a member </a:t>
            </a:r>
            <a:r>
              <a:rPr sz="1600" spc="-5" dirty="0">
                <a:solidFill>
                  <a:srgbClr val="244060"/>
                </a:solidFill>
                <a:latin typeface="Calibri"/>
                <a:cs typeface="Calibri"/>
              </a:rPr>
              <a:t>of </a:t>
            </a:r>
            <a:r>
              <a:rPr sz="1600" dirty="0">
                <a:solidFill>
                  <a:srgbClr val="244060"/>
                </a:solidFill>
                <a:latin typeface="Calibri"/>
                <a:cs typeface="Calibri"/>
              </a:rPr>
              <a:t>ASPILUKI </a:t>
            </a:r>
            <a:r>
              <a:rPr sz="1600" spc="-5" dirty="0">
                <a:solidFill>
                  <a:srgbClr val="244060"/>
                </a:solidFill>
                <a:latin typeface="Calibri"/>
                <a:cs typeface="Calibri"/>
              </a:rPr>
              <a:t>Bali (Asosiasi</a:t>
            </a:r>
            <a:r>
              <a:rPr sz="1600" spc="-8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244060"/>
                </a:solidFill>
                <a:latin typeface="Calibri"/>
                <a:cs typeface="Calibri"/>
              </a:rPr>
              <a:t>Piranti</a:t>
            </a:r>
            <a:endParaRPr sz="1600">
              <a:latin typeface="Calibri"/>
              <a:cs typeface="Calibri"/>
            </a:endParaRPr>
          </a:p>
          <a:p>
            <a:pPr marL="905510">
              <a:lnSpc>
                <a:spcPts val="1730"/>
              </a:lnSpc>
            </a:pPr>
            <a:r>
              <a:rPr sz="1600" spc="-5" dirty="0">
                <a:solidFill>
                  <a:srgbClr val="244060"/>
                </a:solidFill>
                <a:latin typeface="Calibri"/>
                <a:cs typeface="Calibri"/>
              </a:rPr>
              <a:t>Lunak</a:t>
            </a:r>
            <a:r>
              <a:rPr sz="1600" spc="-7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244060"/>
                </a:solidFill>
                <a:latin typeface="Calibri"/>
                <a:cs typeface="Calibri"/>
              </a:rPr>
              <a:t>Indonesia)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4"/>
              </a:spcBef>
            </a:pPr>
            <a:endParaRPr sz="1650">
              <a:latin typeface="Times New Roman"/>
              <a:cs typeface="Times New Roman"/>
            </a:endParaRPr>
          </a:p>
          <a:p>
            <a:pPr marL="698500" indent="-250190">
              <a:lnSpc>
                <a:spcPct val="100000"/>
              </a:lnSpc>
              <a:buAutoNum type="arabicPeriod" startAt="3"/>
              <a:tabLst>
                <a:tab pos="699135" algn="l"/>
              </a:tabLst>
            </a:pPr>
            <a:r>
              <a:rPr sz="1600" b="1" dirty="0">
                <a:solidFill>
                  <a:srgbClr val="244060"/>
                </a:solidFill>
                <a:latin typeface="Calibri"/>
                <a:cs typeface="Calibri"/>
              </a:rPr>
              <a:t>IT</a:t>
            </a:r>
            <a:r>
              <a:rPr sz="1600" b="1" spc="-114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44060"/>
                </a:solidFill>
                <a:latin typeface="Calibri"/>
                <a:cs typeface="Calibri"/>
              </a:rPr>
              <a:t>Campus</a:t>
            </a:r>
            <a:endParaRPr sz="1600">
              <a:latin typeface="Calibri"/>
              <a:cs typeface="Calibri"/>
            </a:endParaRPr>
          </a:p>
          <a:p>
            <a:pPr marL="905510" marR="1637030">
              <a:lnSpc>
                <a:spcPct val="80100"/>
              </a:lnSpc>
              <a:spcBef>
                <a:spcPts val="380"/>
              </a:spcBef>
            </a:pPr>
            <a:r>
              <a:rPr sz="1600" spc="-10" dirty="0">
                <a:solidFill>
                  <a:srgbClr val="244060"/>
                </a:solidFill>
                <a:latin typeface="Calibri"/>
                <a:cs typeface="Calibri"/>
              </a:rPr>
              <a:t>Dimata </a:t>
            </a:r>
            <a:r>
              <a:rPr sz="1600" spc="-5" dirty="0">
                <a:solidFill>
                  <a:srgbClr val="244060"/>
                </a:solidFill>
                <a:latin typeface="Calibri"/>
                <a:cs typeface="Calibri"/>
              </a:rPr>
              <a:t>is </a:t>
            </a:r>
            <a:r>
              <a:rPr sz="1600" spc="5" dirty="0">
                <a:solidFill>
                  <a:srgbClr val="244060"/>
                </a:solidFill>
                <a:latin typeface="Calibri"/>
                <a:cs typeface="Calibri"/>
              </a:rPr>
              <a:t>a </a:t>
            </a:r>
            <a:r>
              <a:rPr sz="1600" spc="-5" dirty="0">
                <a:solidFill>
                  <a:srgbClr val="244060"/>
                </a:solidFill>
                <a:latin typeface="Calibri"/>
                <a:cs typeface="Calibri"/>
              </a:rPr>
              <a:t>partner </a:t>
            </a:r>
            <a:r>
              <a:rPr sz="1600" spc="-15" dirty="0">
                <a:solidFill>
                  <a:srgbClr val="244060"/>
                </a:solidFill>
                <a:latin typeface="Calibri"/>
                <a:cs typeface="Calibri"/>
              </a:rPr>
              <a:t>for </a:t>
            </a:r>
            <a:r>
              <a:rPr sz="1600" spc="-10" dirty="0">
                <a:solidFill>
                  <a:srgbClr val="244060"/>
                </a:solidFill>
                <a:latin typeface="Calibri"/>
                <a:cs typeface="Calibri"/>
              </a:rPr>
              <a:t>development </a:t>
            </a:r>
            <a:r>
              <a:rPr sz="1600" spc="-5" dirty="0">
                <a:solidFill>
                  <a:srgbClr val="244060"/>
                </a:solidFill>
                <a:latin typeface="Calibri"/>
                <a:cs typeface="Calibri"/>
              </a:rPr>
              <a:t>of </a:t>
            </a:r>
            <a:r>
              <a:rPr sz="1600" dirty="0">
                <a:solidFill>
                  <a:srgbClr val="244060"/>
                </a:solidFill>
                <a:latin typeface="Calibri"/>
                <a:cs typeface="Calibri"/>
              </a:rPr>
              <a:t>IT </a:t>
            </a:r>
            <a:r>
              <a:rPr sz="1600" spc="-10" dirty="0">
                <a:solidFill>
                  <a:srgbClr val="244060"/>
                </a:solidFill>
                <a:latin typeface="Calibri"/>
                <a:cs typeface="Calibri"/>
              </a:rPr>
              <a:t>generation </a:t>
            </a:r>
            <a:r>
              <a:rPr sz="1600" spc="-23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244060"/>
                </a:solidFill>
                <a:latin typeface="Calibri"/>
                <a:cs typeface="Calibri"/>
              </a:rPr>
              <a:t>of popular </a:t>
            </a:r>
            <a:r>
              <a:rPr sz="1600" spc="-10" dirty="0">
                <a:solidFill>
                  <a:srgbClr val="244060"/>
                </a:solidFill>
                <a:latin typeface="Calibri"/>
                <a:cs typeface="Calibri"/>
              </a:rPr>
              <a:t>Universities </a:t>
            </a:r>
            <a:r>
              <a:rPr sz="1600" spc="-5" dirty="0">
                <a:solidFill>
                  <a:srgbClr val="244060"/>
                </a:solidFill>
                <a:latin typeface="Calibri"/>
                <a:cs typeface="Calibri"/>
              </a:rPr>
              <a:t>in Bali </a:t>
            </a:r>
            <a:r>
              <a:rPr sz="1600" dirty="0">
                <a:solidFill>
                  <a:srgbClr val="244060"/>
                </a:solidFill>
                <a:latin typeface="Calibri"/>
                <a:cs typeface="Calibri"/>
              </a:rPr>
              <a:t>: </a:t>
            </a:r>
            <a:r>
              <a:rPr sz="1600" spc="-10" dirty="0">
                <a:solidFill>
                  <a:srgbClr val="244060"/>
                </a:solidFill>
                <a:latin typeface="Calibri"/>
                <a:cs typeface="Calibri"/>
              </a:rPr>
              <a:t>Udayana </a:t>
            </a:r>
            <a:r>
              <a:rPr sz="1600" spc="-20" dirty="0">
                <a:solidFill>
                  <a:srgbClr val="244060"/>
                </a:solidFill>
                <a:latin typeface="Calibri"/>
                <a:cs typeface="Calibri"/>
              </a:rPr>
              <a:t>University, </a:t>
            </a:r>
            <a:r>
              <a:rPr sz="1600" spc="-24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244060"/>
                </a:solidFill>
                <a:latin typeface="Calibri"/>
                <a:cs typeface="Calibri"/>
              </a:rPr>
              <a:t>Poltek </a:t>
            </a:r>
            <a:r>
              <a:rPr sz="1600" spc="-10" dirty="0">
                <a:solidFill>
                  <a:srgbClr val="244060"/>
                </a:solidFill>
                <a:latin typeface="Calibri"/>
                <a:cs typeface="Calibri"/>
              </a:rPr>
              <a:t>Udayana, </a:t>
            </a:r>
            <a:r>
              <a:rPr sz="1600" spc="-15" dirty="0">
                <a:solidFill>
                  <a:srgbClr val="244060"/>
                </a:solidFill>
                <a:latin typeface="Calibri"/>
                <a:cs typeface="Calibri"/>
              </a:rPr>
              <a:t>Stikom </a:t>
            </a:r>
            <a:r>
              <a:rPr sz="1600" spc="-10" dirty="0">
                <a:solidFill>
                  <a:srgbClr val="244060"/>
                </a:solidFill>
                <a:latin typeface="Calibri"/>
                <a:cs typeface="Calibri"/>
              </a:rPr>
              <a:t>Bali, Undhiksa,</a:t>
            </a:r>
            <a:r>
              <a:rPr sz="1600" spc="11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244060"/>
                </a:solidFill>
                <a:latin typeface="Calibri"/>
                <a:cs typeface="Calibri"/>
              </a:rPr>
              <a:t>Primakara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53656" y="6181344"/>
            <a:ext cx="1831848" cy="4907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095" y="6492240"/>
            <a:ext cx="7004304" cy="1097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301741" y="6168237"/>
            <a:ext cx="1661795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  <a:hlinkClick r:id="rId4"/>
              </a:rPr>
              <a:t>www.dimata.com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981200" y="3489959"/>
            <a:ext cx="740663" cy="7559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457200"/>
            <a:ext cx="4419600" cy="6278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82676" y="535304"/>
            <a:ext cx="1780539" cy="481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spc="5" dirty="0">
                <a:solidFill>
                  <a:srgbClr val="FFFFFF"/>
                </a:solidFill>
                <a:latin typeface="Gabriola"/>
                <a:cs typeface="Gabriola"/>
              </a:rPr>
              <a:t>Partner</a:t>
            </a:r>
            <a:r>
              <a:rPr sz="2800" b="1" spc="365" dirty="0">
                <a:solidFill>
                  <a:srgbClr val="FFFFFF"/>
                </a:solidFill>
                <a:latin typeface="Gabriola"/>
                <a:cs typeface="Gabriola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Gabriola"/>
                <a:cs typeface="Gabriola"/>
              </a:rPr>
              <a:t>Dimata</a:t>
            </a:r>
            <a:endParaRPr sz="2800">
              <a:latin typeface="Gabriola"/>
              <a:cs typeface="Gabriol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62583" y="1295400"/>
            <a:ext cx="6897624" cy="48615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88772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588</Words>
  <Application>Microsoft Office PowerPoint</Application>
  <PresentationFormat>On-screen Show (4:3)</PresentationFormat>
  <Paragraphs>133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1" baseType="lpstr">
      <vt:lpstr>Arial</vt:lpstr>
      <vt:lpstr>Calibri</vt:lpstr>
      <vt:lpstr>Candara</vt:lpstr>
      <vt:lpstr>Gabriola</vt:lpstr>
      <vt:lpstr>Monotype Corsiva</vt:lpstr>
      <vt:lpstr>Times New Roman</vt:lpstr>
      <vt:lpstr>Office Theme</vt:lpstr>
      <vt:lpstr>PowerPoint Presentation</vt:lpstr>
      <vt:lpstr>Sistem Portal untuk BUMDESA</vt:lpstr>
      <vt:lpstr>Sistem Portal untuk BUMDESA</vt:lpstr>
      <vt:lpstr>Sistem Jual Beli &amp; Distribusi Serbaguna</vt:lpstr>
      <vt:lpstr>Pembelian (Order)</vt:lpstr>
      <vt:lpstr>Dokumen Pembelian</vt:lpstr>
      <vt:lpstr>Dokumen Penerimaan</vt:lpstr>
      <vt:lpstr>Penjualan</vt:lpstr>
      <vt:lpstr>Jumlah Beli</vt:lpstr>
      <vt:lpstr>Pembayaran Tipe Non Anggota</vt:lpstr>
      <vt:lpstr>Pembayaran Tipe Anggota</vt:lpstr>
      <vt:lpstr>Sistem Akuntansi &amp; Simpan Pinjam Terintegrasi</vt:lpstr>
      <vt:lpstr>Sistem Akuntansi &amp; Simpan Pinjam Terintegrasi</vt:lpstr>
      <vt:lpstr>Daftar Anggota &amp; Nasabah</vt:lpstr>
      <vt:lpstr>Anggota &amp; Nasabah Baru</vt:lpstr>
      <vt:lpstr>Master Data – Tipe Deposit, Pinjaman &amp; Tabungan</vt:lpstr>
      <vt:lpstr>Deposito - Baru</vt:lpstr>
      <vt:lpstr>Tabungan – Rekening Baru</vt:lpstr>
      <vt:lpstr>Tabungan – Setoran / Penarikan</vt:lpstr>
      <vt:lpstr>Pinjaman - Baru</vt:lpstr>
      <vt:lpstr>Pinjaman – Pembayaran Angsuran</vt:lpstr>
      <vt:lpstr>Master Data COA</vt:lpstr>
      <vt:lpstr>Piutang</vt:lpstr>
      <vt:lpstr>Hutang</vt:lpstr>
      <vt:lpstr>Jurnal Umum</vt:lpstr>
      <vt:lpstr>Penginputan Aktiva Tetap</vt:lpstr>
      <vt:lpstr>Penyusutan Aktiva Tetap</vt:lpstr>
      <vt:lpstr>Periode akuntansi</vt:lpstr>
      <vt:lpstr>Interactive Jurnal</vt:lpstr>
      <vt:lpstr>Menu Laporan Keuangan</vt:lpstr>
      <vt:lpstr>Laporan Neraca</vt:lpstr>
      <vt:lpstr>Laba Rugi</vt:lpstr>
      <vt:lpstr>Buku Besar</vt:lpstr>
      <vt:lpstr>Trial Balance</vt:lpstr>
      <vt:lpstr>Neraca Lajur</vt:lpstr>
      <vt:lpstr>Collaboration  &amp;  LogBook Sistem</vt:lpstr>
      <vt:lpstr>Dimata Support  &amp; Service</vt:lpstr>
      <vt:lpstr>PowerPoint Presentation</vt:lpstr>
      <vt:lpstr>PowerPoint Presentation</vt:lpstr>
      <vt:lpstr>Pendiri Dimata</vt:lpstr>
      <vt:lpstr>Team Dimata</vt:lpstr>
      <vt:lpstr>Tentang Dimata</vt:lpstr>
      <vt:lpstr>Pelanggan Dimata</vt:lpstr>
      <vt:lpstr>Partner Dimata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SANGTEL</dc:creator>
  <cp:lastModifiedBy>Jaime Manaf</cp:lastModifiedBy>
  <cp:revision>2</cp:revision>
  <dcterms:created xsi:type="dcterms:W3CDTF">2017-06-06T00:06:42Z</dcterms:created>
  <dcterms:modified xsi:type="dcterms:W3CDTF">2017-06-05T16:12:01Z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2017-06-05T00:00:00Z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2017-06-05T00:00:00Z</vt:filetime>
  </property>
</Properties>
</file>